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67" r:id="rId5"/>
    <p:sldId id="272" r:id="rId6"/>
    <p:sldId id="273" r:id="rId7"/>
    <p:sldId id="275" r:id="rId8"/>
    <p:sldId id="279" r:id="rId9"/>
    <p:sldId id="280" r:id="rId10"/>
    <p:sldId id="282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74" r:id="rId22"/>
    <p:sldId id="265" r:id="rId23"/>
    <p:sldId id="26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0"/>
  </p:normalViewPr>
  <p:slideViewPr>
    <p:cSldViewPr snapToGrid="0">
      <p:cViewPr>
        <p:scale>
          <a:sx n="107" d="100"/>
          <a:sy n="107" d="100"/>
        </p:scale>
        <p:origin x="7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7EEA6-0287-755E-6203-9ED38800D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A425F5-7A28-E348-5902-855319EE5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B2276B-AACE-1FDC-ABDB-58F0D5D6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5A1F9A-C997-01EA-1661-7E514241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2F19EA-5B40-4E7C-007D-72644BF7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533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05523-06DD-7B84-D6B9-FBEA3816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7B70D1-4308-8226-682A-DBB7F3727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CE00A3-07E4-0253-677A-CD2F6C65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4C744F-1906-3279-2C8D-B1021D91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FFF799-7256-37C5-5DA8-3289282A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580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EA369D-0942-EAAE-BA38-EB45A78D4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94C78F-2A77-F97F-1FB9-CB3397719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5B388C-EAB7-5098-FA9F-56A0B8B6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74AD7F-06F0-19A5-78F2-7C85F498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20B400-0216-3C38-873E-A4CF594A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790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F0BDF-C079-8FE7-5A28-CFE309D2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F5E3A-C686-9482-755A-22800FB54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66F4C7-B02B-646F-AC2E-5A316252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34A907-7314-4CE6-5626-A96804BA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72128C-6283-1C39-F709-EFA0DF32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047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D274A-210E-6E1F-2DFB-6B363906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B653B0-FE2E-AD65-1D60-D85E4B0A9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6DFC8-6F17-E707-CD2A-3018CFB0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F60880-10EF-5930-507C-B60567B1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92F74-7417-21E3-B957-5B1F5352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892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F1A84-7279-F6FF-D0AB-C391B7FD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7AF26F-0B18-3CE4-88C6-0700CF88B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DC5496-C45C-8782-3D7E-17912AE53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BE2997-83A5-2E1C-15D1-C019DF8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A85E9E-D15B-99EC-A026-CBA59FE7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52741F-6D9D-895F-9C13-869FDF9A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672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FAC75-DB86-A711-4214-6F5FDB36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D44560-AA0B-78E0-6AD0-1F03EC25E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D4B738-CD40-6F87-F6E0-99249F409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7B6B0FE-9A7E-B3BE-4E0F-1012B9203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7E6727-B21A-0D00-8EB3-B0ED1F6E3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E1BDCE9-B8C1-DE7C-ED11-C72F5D4D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17F6E04-F7B2-D4FF-A31F-597817B1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3D3998-B6B8-13B4-9AD1-EF1E843B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436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4CA7D-7353-891F-B9A7-F0030822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17BF27-72B2-533E-533B-5A1BC498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07EC91-F466-9286-615B-764EDF1C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B57CDD-BD6E-A0BD-8EB4-7541BC86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045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8524F9-5B32-878B-5985-77A159A3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E2292A-3762-D11E-A0EC-D8FF2F82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A6F0C6-C6C8-748F-5700-566EF6DB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490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4FE2C-50B2-7D3C-5500-00B39A82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D9852-9EFC-0126-7967-E8940168E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7AFD9B-BFF7-3759-9DC1-B220039A2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BC999C-5AE8-DD83-5318-3A59A710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CC9AC5-989D-5915-6BF4-0C1E6694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997C73-8977-BC9D-0C9A-F760F13C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415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86F0B-09AD-E02B-4340-9712DC6E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E95CFE-ED39-3415-0BDF-2F68A826D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ECA7CA-7824-35A7-E494-CDDA99A2B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5DD292-B564-AFCD-00F3-51CC7D3D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9584B1-98C0-A172-E162-B8611BED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9D8BEE-D5ED-C1FD-26C8-8583FEF3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415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5A73DE-12E0-3554-12BF-F066A150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E71B3B-B607-B7F7-162F-A27974AD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C1B347-FFC5-B3BC-6460-D564C1907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BFB30-491C-424C-8F95-26EB87FC49F1}" type="datetimeFigureOut">
              <a:rPr lang="pt-PT" smtClean="0"/>
              <a:t>09/12/24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C408B-5F43-7AA2-9453-F15046BE5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CB8867-53DE-78C2-CA86-362E59396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2037DD-5F77-C443-8869-22AD02ED9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224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0a_vNEa_aw?start=423&amp;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sofonias.net/images/pdf/expressoes_que_so_vais_ouve_em_Tras-os-monte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fopedia.pt/topicos/dominio-da-lingua/palavras-tipicas-de-tras-os-montes" TargetMode="External"/><Relationship Id="rId4" Type="http://schemas.openxmlformats.org/officeDocument/2006/relationships/hyperlink" Target="https://amontesinho.pt/tras-os-montes/algumas-das-expressoes-que-so-vai-ouvir-em-tras-os-mont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32567-A279-B6D4-0891-A05F94E12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8650"/>
            <a:ext cx="9144000" cy="1808162"/>
          </a:xfrm>
        </p:spPr>
        <p:txBody>
          <a:bodyPr/>
          <a:lstStyle/>
          <a:p>
            <a:r>
              <a:rPr lang="pt-PT" b="1" dirty="0"/>
              <a:t>Variação Regional no Léxico de Trás-os-Montes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87D58D-0008-99DD-E872-B851F5AC0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46812"/>
            <a:ext cx="9144000" cy="461963"/>
          </a:xfrm>
        </p:spPr>
        <p:txBody>
          <a:bodyPr/>
          <a:lstStyle/>
          <a:p>
            <a:r>
              <a:rPr lang="pt-PT" b="1" dirty="0"/>
              <a:t>Eva Klišová</a:t>
            </a:r>
          </a:p>
        </p:txBody>
      </p:sp>
    </p:spTree>
    <p:extLst>
      <p:ext uri="{BB962C8B-B14F-4D97-AF65-F5344CB8AC3E}">
        <p14:creationId xmlns:p14="http://schemas.microsoft.com/office/powerpoint/2010/main" val="231937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A5646-FDBE-A1F8-F827-F218C5179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57B1D-EF32-3A0F-FA56-16C3DA1F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4A19B3-111F-B204-5CB0-F6EAA878CAB0}"/>
              </a:ext>
            </a:extLst>
          </p:cNvPr>
          <p:cNvSpPr txBox="1"/>
          <p:nvPr/>
        </p:nvSpPr>
        <p:spPr>
          <a:xfrm>
            <a:off x="876300" y="3062380"/>
            <a:ext cx="1043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“CHUÇO” [TCH]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“GUARDA-CHUVA”</a:t>
            </a:r>
          </a:p>
          <a:p>
            <a:pPr algn="ctr"/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378439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168AED-1B4A-D5C2-96B7-AC1315F60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79D4B-4024-6E9E-3CB9-C0E309526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0A70432-A287-0430-F01F-90FB39CBC23B}"/>
              </a:ext>
            </a:extLst>
          </p:cNvPr>
          <p:cNvSpPr txBox="1"/>
          <p:nvPr/>
        </p:nvSpPr>
        <p:spPr>
          <a:xfrm>
            <a:off x="876300" y="3064612"/>
            <a:ext cx="1043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“ZURBADA”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“CHUVADA VIOLENTA”</a:t>
            </a:r>
          </a:p>
        </p:txBody>
      </p:sp>
    </p:spTree>
    <p:extLst>
      <p:ext uri="{BB962C8B-B14F-4D97-AF65-F5344CB8AC3E}">
        <p14:creationId xmlns:p14="http://schemas.microsoft.com/office/powerpoint/2010/main" val="180088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403C1D-76B4-DA06-29F7-3F9472B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2ABB7-4B9A-F207-110F-F84C2E803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22FACD-E4D4-6F8B-6763-D002A4E086D6}"/>
              </a:ext>
            </a:extLst>
          </p:cNvPr>
          <p:cNvSpPr txBox="1"/>
          <p:nvPr/>
        </p:nvSpPr>
        <p:spPr>
          <a:xfrm>
            <a:off x="876300" y="3064612"/>
            <a:ext cx="1043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“FARRAGACHO”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“OBJETO VELHO E SEM VALOR”</a:t>
            </a:r>
          </a:p>
        </p:txBody>
      </p:sp>
    </p:spTree>
    <p:extLst>
      <p:ext uri="{BB962C8B-B14F-4D97-AF65-F5344CB8AC3E}">
        <p14:creationId xmlns:p14="http://schemas.microsoft.com/office/powerpoint/2010/main" val="405633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5BC2CF-6DC1-550B-351B-07A704FAE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2FF71-BB3F-5D7C-CEBB-C4B386FF7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E62765-A356-A2CB-FE72-04EC570E19F5}"/>
              </a:ext>
            </a:extLst>
          </p:cNvPr>
          <p:cNvSpPr txBox="1"/>
          <p:nvPr/>
        </p:nvSpPr>
        <p:spPr>
          <a:xfrm>
            <a:off x="838200" y="2518347"/>
            <a:ext cx="1043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“ALOBADADO”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“CÉU COM PEQUENAS NUVENS ESCURAS PRENUNCIANDO NEVE”</a:t>
            </a:r>
          </a:p>
          <a:p>
            <a:pPr algn="ctr"/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245779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12D22-6693-4ECF-BCB8-E898DD245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41B54A-3F76-55B4-59AD-5715B3284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01B3740-C0E4-3CED-C60A-675AED32EF22}"/>
              </a:ext>
            </a:extLst>
          </p:cNvPr>
          <p:cNvSpPr txBox="1"/>
          <p:nvPr/>
        </p:nvSpPr>
        <p:spPr>
          <a:xfrm>
            <a:off x="838200" y="2518347"/>
            <a:ext cx="10439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A maneira de dizer as horas:</a:t>
            </a:r>
          </a:p>
          <a:p>
            <a:pPr algn="ctr"/>
            <a:r>
              <a:rPr lang="pt-PT" sz="4000" dirty="0"/>
              <a:t>“são AS três horas da manhã”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“são três horas da manhã”</a:t>
            </a:r>
          </a:p>
          <a:p>
            <a:pPr algn="ctr"/>
            <a:endParaRPr lang="pt-PT" sz="4000" dirty="0"/>
          </a:p>
          <a:p>
            <a:pPr lvl="0" algn="ctr"/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transmontanos teimam que faz mais sentido assim, quem não é de lá teima que não. </a:t>
            </a:r>
          </a:p>
          <a:p>
            <a:pPr lvl="0" algn="ctr"/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Contudo, ambas as formas são corretas!</a:t>
            </a:r>
          </a:p>
        </p:txBody>
      </p:sp>
    </p:spTree>
    <p:extLst>
      <p:ext uri="{BB962C8B-B14F-4D97-AF65-F5344CB8AC3E}">
        <p14:creationId xmlns:p14="http://schemas.microsoft.com/office/powerpoint/2010/main" val="19220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92585-AE03-216A-7FB7-FBABAD609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04002-5D07-FD44-70B1-12FB1867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F46971-7D26-BFC3-C6A1-8C5F22ACF2DF}"/>
              </a:ext>
            </a:extLst>
          </p:cNvPr>
          <p:cNvSpPr txBox="1"/>
          <p:nvPr/>
        </p:nvSpPr>
        <p:spPr>
          <a:xfrm>
            <a:off x="838200" y="2518347"/>
            <a:ext cx="10439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“BILHÓ”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“CASTANHAS ASSADAS SEM CASCA”</a:t>
            </a:r>
          </a:p>
          <a:p>
            <a:pPr algn="ctr"/>
            <a:endParaRPr lang="pt-PT" sz="4000" dirty="0"/>
          </a:p>
          <a:p>
            <a:pPr lvl="0" algn="ctr"/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outono, pela altura do S. Martinho, é frequente comer um </a:t>
            </a:r>
            <a:r>
              <a:rPr lang="pt-P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manhuço</a:t>
            </a:r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bilhós depois de almoçar. A palavra pode também ser usada para referir a uma criança pequena, atrevida, guicha. “Este bilhó não sabe estar quieto!”</a:t>
            </a:r>
          </a:p>
        </p:txBody>
      </p:sp>
    </p:spTree>
    <p:extLst>
      <p:ext uri="{BB962C8B-B14F-4D97-AF65-F5344CB8AC3E}">
        <p14:creationId xmlns:p14="http://schemas.microsoft.com/office/powerpoint/2010/main" val="150246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8D13E-7877-E297-946F-0D94C0944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9C042-F87A-3E8C-0294-ABCB6D117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42B180D-A537-EF43-D7EE-0AFD4FAA26B7}"/>
              </a:ext>
            </a:extLst>
          </p:cNvPr>
          <p:cNvSpPr txBox="1"/>
          <p:nvPr/>
        </p:nvSpPr>
        <p:spPr>
          <a:xfrm>
            <a:off x="838200" y="2518347"/>
            <a:ext cx="10439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</a:t>
            </a:r>
            <a:r>
              <a:rPr lang="pt-P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C’MÁSSIM</a:t>
            </a:r>
            <a:r>
              <a:rPr lang="pt-PT" sz="4000" dirty="0"/>
              <a:t>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“???”</a:t>
            </a:r>
          </a:p>
          <a:p>
            <a:pPr algn="ctr"/>
            <a:endParaRPr lang="pt-PT" sz="4000" dirty="0"/>
          </a:p>
          <a:p>
            <a:pPr algn="ctr"/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 tem mais ou menos o mesmo significado que “assim sendo” com a vantagem de não precisar necessariamente de qualquer antecedente. Se a conversa estiver fraca podes simplesmente dizer “</a:t>
            </a:r>
            <a:r>
              <a:rPr lang="pt-P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C’mássim</a:t>
            </a:r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vou-me andando para casa”. Também pode significar algo como “tem que ser”, como no exemplo: “Bem, vou limpar aqui o chão da cozinha, </a:t>
            </a:r>
            <a:r>
              <a:rPr lang="pt-P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c’mássim</a:t>
            </a:r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256405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957D8E-7216-1CE7-5133-E957175EC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49743-1DC6-D101-AEB9-6B2A7ADFA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61F674A-A2D1-2D13-C59E-20E07BAABEE1}"/>
              </a:ext>
            </a:extLst>
          </p:cNvPr>
          <p:cNvSpPr txBox="1"/>
          <p:nvPr/>
        </p:nvSpPr>
        <p:spPr>
          <a:xfrm>
            <a:off x="838200" y="2518347"/>
            <a:ext cx="1043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</a:t>
            </a:r>
            <a:r>
              <a:rPr lang="pt-P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LADRADEIRA</a:t>
            </a:r>
            <a:r>
              <a:rPr lang="pt-PT" sz="4000" dirty="0"/>
              <a:t>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“SENHORA COSCUVILHEIRA”</a:t>
            </a:r>
          </a:p>
          <a:p>
            <a:pPr algn="ctr"/>
            <a:endParaRPr lang="pt-PT" sz="4000" dirty="0"/>
          </a:p>
          <a:p>
            <a:pPr lvl="0" algn="ctr"/>
            <a:r>
              <a:rPr lang="pt-P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Isto é o que se chama àquelas senhoras coscuvilheiras, que passam o dia a dar à língua para cá e para lá.</a:t>
            </a:r>
          </a:p>
        </p:txBody>
      </p:sp>
    </p:spTree>
    <p:extLst>
      <p:ext uri="{BB962C8B-B14F-4D97-AF65-F5344CB8AC3E}">
        <p14:creationId xmlns:p14="http://schemas.microsoft.com/office/powerpoint/2010/main" val="416212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7B506-B45B-74EE-7479-F4C5B1604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D043B-CE0E-2AD1-1F09-4045E9D3E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02A320-3161-F03A-0EEE-F1ED892E4C5D}"/>
              </a:ext>
            </a:extLst>
          </p:cNvPr>
          <p:cNvSpPr txBox="1"/>
          <p:nvPr/>
        </p:nvSpPr>
        <p:spPr>
          <a:xfrm>
            <a:off x="876300" y="3017111"/>
            <a:ext cx="1043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</a:t>
            </a:r>
            <a:r>
              <a:rPr lang="pt-PT" sz="4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ENGRANHADO / ENGARANHADO</a:t>
            </a:r>
            <a:r>
              <a:rPr lang="pt-PT" sz="4000" dirty="0"/>
              <a:t>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“(UMA PESSOA) CHEIA DE FRIO”</a:t>
            </a:r>
          </a:p>
        </p:txBody>
      </p:sp>
    </p:spTree>
    <p:extLst>
      <p:ext uri="{BB962C8B-B14F-4D97-AF65-F5344CB8AC3E}">
        <p14:creationId xmlns:p14="http://schemas.microsoft.com/office/powerpoint/2010/main" val="325042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5B473A-39EF-1A74-044C-EA3B5872A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E9BC9-E6F6-28A5-368E-A11930363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A9B3E7B-53CA-38A4-1F7E-A38781EBDC3A}"/>
              </a:ext>
            </a:extLst>
          </p:cNvPr>
          <p:cNvSpPr txBox="1"/>
          <p:nvPr/>
        </p:nvSpPr>
        <p:spPr>
          <a:xfrm>
            <a:off x="838200" y="2518347"/>
            <a:ext cx="10439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</a:t>
            </a:r>
            <a:r>
              <a:rPr lang="pt-PT" sz="4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ELE É</a:t>
            </a:r>
            <a:r>
              <a:rPr lang="pt-PT" sz="4000" dirty="0"/>
              <a:t>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“É”</a:t>
            </a:r>
          </a:p>
          <a:p>
            <a:pPr algn="ctr"/>
            <a:endParaRPr lang="pt-PT" sz="4000" dirty="0"/>
          </a:p>
          <a:p>
            <a:pPr lvl="0" algn="ctr"/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Basicamente, é o mesmo que “é”, mas por vezes junta-se o “ele” mesmo que não se justifique. Em vez de perguntares “É aqui o festival?”, poderás perguntar “Ele é aqui o festival?”. </a:t>
            </a:r>
          </a:p>
          <a:p>
            <a:pPr lvl="0" algn="ctr"/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 é a vantagem? Nenhuma. E a necessidade? Também nenhuma.</a:t>
            </a:r>
          </a:p>
        </p:txBody>
      </p:sp>
    </p:spTree>
    <p:extLst>
      <p:ext uri="{BB962C8B-B14F-4D97-AF65-F5344CB8AC3E}">
        <p14:creationId xmlns:p14="http://schemas.microsoft.com/office/powerpoint/2010/main" val="196860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AB9F56-BC00-1586-6C92-60035B8AF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D3296-4513-EABE-3715-74DC5E1B6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317500"/>
            <a:ext cx="11214100" cy="1828800"/>
          </a:xfrm>
        </p:spPr>
        <p:txBody>
          <a:bodyPr anchor="t"/>
          <a:lstStyle/>
          <a:p>
            <a:r>
              <a:rPr lang="pt-PT" b="1" dirty="0"/>
              <a:t>Dialetologia portuguesa: </a:t>
            </a:r>
            <a:br>
              <a:rPr lang="pt-PT" b="1" dirty="0"/>
            </a:br>
            <a:r>
              <a:rPr lang="pt-PT" sz="4800" b="1" dirty="0"/>
              <a:t>José Leite de Vasconcelos (1858 – 1941)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D562D6-6441-0F38-210C-5FF08DB5363F}"/>
              </a:ext>
            </a:extLst>
          </p:cNvPr>
          <p:cNvSpPr txBox="1"/>
          <p:nvPr/>
        </p:nvSpPr>
        <p:spPr>
          <a:xfrm>
            <a:off x="393700" y="2146300"/>
            <a:ext cx="1140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200" dirty="0"/>
              <a:t>Fundador da dialetologia científica em Portugal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200" i="1" dirty="0"/>
              <a:t>Esquisse d’une </a:t>
            </a:r>
            <a:r>
              <a:rPr lang="pt-PT" sz="3200" i="1" dirty="0" err="1"/>
              <a:t>Dialectologie</a:t>
            </a:r>
            <a:r>
              <a:rPr lang="pt-PT" sz="3200" i="1" dirty="0"/>
              <a:t> </a:t>
            </a:r>
            <a:r>
              <a:rPr lang="pt-PT" sz="3200" i="1" dirty="0" err="1"/>
              <a:t>Portugaise</a:t>
            </a:r>
            <a:r>
              <a:rPr lang="pt-PT" sz="3200" i="1" dirty="0"/>
              <a:t> </a:t>
            </a:r>
            <a:r>
              <a:rPr lang="pt-PT" sz="3200" dirty="0"/>
              <a:t>(1901)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200" dirty="0"/>
              <a:t>Identificação e classificação dos dialetos portugueses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3200" dirty="0"/>
              <a:t>Dialetos continentais, insulares e ultramarinos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3200" dirty="0"/>
              <a:t>Importância dos dialetos setentrionais: Trás-os-Montes e Alto Minho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200" dirty="0"/>
              <a:t>Relevância: Diversidade linguística e cultural do território português</a:t>
            </a:r>
          </a:p>
        </p:txBody>
      </p:sp>
    </p:spTree>
    <p:extLst>
      <p:ext uri="{BB962C8B-B14F-4D97-AF65-F5344CB8AC3E}">
        <p14:creationId xmlns:p14="http://schemas.microsoft.com/office/powerpoint/2010/main" val="113266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99EDE8-4A7C-0CE4-52B1-B63F3367D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0ECCC-85DE-9B2E-CF32-B0019A8DC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F132AC-655F-862D-73E5-AFCF2E8183E6}"/>
              </a:ext>
            </a:extLst>
          </p:cNvPr>
          <p:cNvSpPr txBox="1"/>
          <p:nvPr/>
        </p:nvSpPr>
        <p:spPr>
          <a:xfrm>
            <a:off x="838200" y="2518347"/>
            <a:ext cx="10439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</a:t>
            </a:r>
            <a:r>
              <a:rPr lang="pt-PT" sz="4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PORÍ</a:t>
            </a:r>
            <a:r>
              <a:rPr lang="pt-PT" sz="4000" dirty="0"/>
              <a:t>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“SE CALHAR”</a:t>
            </a:r>
          </a:p>
          <a:p>
            <a:pPr algn="ctr"/>
            <a:endParaRPr lang="pt-PT" sz="4000" dirty="0"/>
          </a:p>
          <a:p>
            <a:pPr algn="ctr"/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Porque é que a Maria está ali amarrada (</a:t>
            </a:r>
            <a:r>
              <a:rPr lang="pt-P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skrčená</a:t>
            </a:r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)? – Não sei, está engaranhada, </a:t>
            </a:r>
            <a:r>
              <a:rPr lang="pt-P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porí</a:t>
            </a:r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 português de Lisboa isto seria equivalente a:</a:t>
            </a:r>
          </a:p>
          <a:p>
            <a:pPr algn="ctr"/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Porque é que a Maria está ali agachada? – Não sei, está com frio, se calhar”.</a:t>
            </a:r>
          </a:p>
        </p:txBody>
      </p:sp>
    </p:spTree>
    <p:extLst>
      <p:ext uri="{BB962C8B-B14F-4D97-AF65-F5344CB8AC3E}">
        <p14:creationId xmlns:p14="http://schemas.microsoft.com/office/powerpoint/2010/main" val="30406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32651-1077-DA8D-A1C5-79DA37746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2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845BAB-58F2-9E03-380C-F2469473D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pt-PT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Palavras e expressões </a:t>
            </a:r>
            <a:br>
              <a:rPr lang="pt-PT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pt-PT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 só vais ouvir em </a:t>
            </a:r>
            <a:br>
              <a:rPr lang="pt-PT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pt-PT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Trás-os-Montes</a:t>
            </a:r>
          </a:p>
        </p:txBody>
      </p:sp>
      <p:pic>
        <p:nvPicPr>
          <p:cNvPr id="6" name="Online médium 5" descr="Sotaque e expressões de TRÁS-OS-MONTES // com UKnowRui">
            <a:hlinkClick r:id="" action="ppaction://media"/>
            <a:extLst>
              <a:ext uri="{FF2B5EF4-FFF2-40B4-BE49-F238E27FC236}">
                <a16:creationId xmlns:a16="http://schemas.microsoft.com/office/drawing/2014/main" id="{2CC4F46B-3E07-F4DA-0601-8DC0B4D748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07933" y="1353809"/>
            <a:ext cx="7347537" cy="415135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8F93B17-83C7-8218-0B72-D25F378AB9F4}"/>
              </a:ext>
            </a:extLst>
          </p:cNvPr>
          <p:cNvSpPr txBox="1"/>
          <p:nvPr/>
        </p:nvSpPr>
        <p:spPr>
          <a:xfrm>
            <a:off x="724395" y="3587546"/>
            <a:ext cx="3161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Arrebunhar</a:t>
            </a:r>
            <a:endParaRPr lang="pt-P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Cibo</a:t>
            </a:r>
            <a:endParaRPr lang="pt-P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Larpar</a:t>
            </a:r>
            <a:endParaRPr lang="pt-P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Comer como um abade</a:t>
            </a:r>
            <a:endParaRPr lang="pt-P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Baraço</a:t>
            </a:r>
            <a:endParaRPr lang="pt-P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Empelouricar</a:t>
            </a:r>
            <a:endParaRPr lang="pt-P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Albarda</a:t>
            </a:r>
            <a:endParaRPr lang="pt-P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Virolho</a:t>
            </a:r>
            <a:endParaRPr lang="pt-P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Surro</a:t>
            </a:r>
            <a:endParaRPr lang="pt-P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 para a palha</a:t>
            </a:r>
          </a:p>
        </p:txBody>
      </p:sp>
    </p:spTree>
    <p:extLst>
      <p:ext uri="{BB962C8B-B14F-4D97-AF65-F5344CB8AC3E}">
        <p14:creationId xmlns:p14="http://schemas.microsoft.com/office/powerpoint/2010/main" val="28430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49870-2330-7CA4-BFA1-7C681F0D0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DF42E-4383-64E8-450D-19D3F7E68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317500"/>
            <a:ext cx="11214100" cy="6223000"/>
          </a:xfrm>
        </p:spPr>
        <p:txBody>
          <a:bodyPr anchor="ctr"/>
          <a:lstStyle/>
          <a:p>
            <a:r>
              <a:rPr lang="pt-PT" b="1" dirty="0"/>
              <a:t>Obrigada pela atenção</a:t>
            </a:r>
          </a:p>
        </p:txBody>
      </p:sp>
    </p:spTree>
    <p:extLst>
      <p:ext uri="{BB962C8B-B14F-4D97-AF65-F5344CB8AC3E}">
        <p14:creationId xmlns:p14="http://schemas.microsoft.com/office/powerpoint/2010/main" val="829649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F2579-E435-33BA-B99F-14FAE4142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1ECF8-6422-080A-5C4E-C1106856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942519"/>
            <a:ext cx="11214100" cy="889000"/>
          </a:xfrm>
        </p:spPr>
        <p:txBody>
          <a:bodyPr anchor="t">
            <a:noAutofit/>
          </a:bodyPr>
          <a:lstStyle/>
          <a:p>
            <a:pPr algn="l"/>
            <a:r>
              <a:rPr lang="pt-PT" sz="5400" b="1" dirty="0"/>
              <a:t>Referências: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442FAB0-8C04-7257-4499-A9052C304879}"/>
              </a:ext>
            </a:extLst>
          </p:cNvPr>
          <p:cNvSpPr txBox="1"/>
          <p:nvPr/>
        </p:nvSpPr>
        <p:spPr>
          <a:xfrm>
            <a:off x="819150" y="1831519"/>
            <a:ext cx="10553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ARAÚJO, Carla Sofia. “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Regionalismos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palavras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perder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”. P. 63-70.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Bragança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2018. </a:t>
            </a:r>
          </a:p>
          <a:p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DIÉGUEZ,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Ignacio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Vázquez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“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Conservação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léxico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comum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entre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galego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português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norte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limites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entre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vocabulário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padrão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vocabulário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dialetal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”. Em </a:t>
            </a:r>
            <a:r>
              <a:rPr lang="cs-CZ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Limite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P. 63-84. 2016. </a:t>
            </a:r>
          </a:p>
          <a:p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GUIMARÃES,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Rui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Dias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“José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Leite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Vasconcelos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o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percurso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dialetologia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portuguesa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”. P. 1-14. </a:t>
            </a:r>
          </a:p>
          <a:p>
            <a:endParaRPr lang="cs-CZ" sz="2000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hlinkClick r:id="rId3"/>
            </a:endParaRPr>
          </a:p>
          <a:p>
            <a:r>
              <a:rPr lang="cs-CZ" sz="20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https://www.lusofonias.net/images/pdf/expressoes_que_so_vais_ouve_em_Tras-os-montes.pdf</a:t>
            </a:r>
            <a:endParaRPr lang="cs-CZ" sz="2000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2000" dirty="0">
                <a:hlinkClick r:id="rId4"/>
              </a:rPr>
              <a:t>https://amontesinho.pt/tras-os-montes/algumas-das-expressoes-que-so-vai-ouvir-em-tras-os-montes/</a:t>
            </a:r>
            <a:endParaRPr lang="pt-PT" sz="2000" dirty="0"/>
          </a:p>
          <a:p>
            <a:endParaRPr lang="pt-PT" sz="2000" dirty="0"/>
          </a:p>
          <a:p>
            <a:r>
              <a:rPr lang="pt-PT" sz="2000" dirty="0">
                <a:hlinkClick r:id="rId5"/>
              </a:rPr>
              <a:t>https://www.infopedia.pt/topicos/dominio-da-lingua/palavras-tipicas-de-tras-os-montes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60258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43EEE-CB8A-938B-9CFC-45B0D8EB5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E1E3B-C70F-F28E-62BA-B134B9FE1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4300" y="317500"/>
            <a:ext cx="7778750" cy="1701800"/>
          </a:xfrm>
        </p:spPr>
        <p:txBody>
          <a:bodyPr anchor="t">
            <a:normAutofit/>
          </a:bodyPr>
          <a:lstStyle/>
          <a:p>
            <a:r>
              <a:rPr lang="pt-PT" sz="5400" b="1" dirty="0"/>
              <a:t>Mapa de dialetos em Portugal</a:t>
            </a:r>
          </a:p>
        </p:txBody>
      </p:sp>
      <p:pic>
        <p:nvPicPr>
          <p:cNvPr id="9" name="Obrázek 8" descr="Obsah obrázku kresba, skica, ilustrace, mapa&#10;&#10;Popis byl vytvořen automaticky">
            <a:extLst>
              <a:ext uri="{FF2B5EF4-FFF2-40B4-BE49-F238E27FC236}">
                <a16:creationId xmlns:a16="http://schemas.microsoft.com/office/drawing/2014/main" id="{4F9C6711-7ED1-0218-1803-7D28EEDC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82469" cy="6858000"/>
          </a:xfrm>
          <a:prstGeom prst="rect">
            <a:avLst/>
          </a:prstGeom>
        </p:spPr>
      </p:pic>
      <p:pic>
        <p:nvPicPr>
          <p:cNvPr id="11" name="Obrázek 10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CE31A9CF-77A6-1470-55B3-FB8704DF3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469" y="1973714"/>
            <a:ext cx="5550964" cy="48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7EB7C-450F-9267-3343-E951DDAFE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A0317-9F48-F880-2321-8469D760B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317500"/>
            <a:ext cx="11214100" cy="2080926"/>
          </a:xfrm>
        </p:spPr>
        <p:txBody>
          <a:bodyPr anchor="t"/>
          <a:lstStyle/>
          <a:p>
            <a:r>
              <a:rPr lang="pt-PT" sz="4800" b="1" dirty="0"/>
              <a:t>Conservação de léxico comum entre galego e português do norte:</a:t>
            </a:r>
            <a:br>
              <a:rPr lang="pt-PT" b="1" dirty="0"/>
            </a:br>
            <a:r>
              <a:rPr lang="pt-PT" sz="3600" b="1" dirty="0"/>
              <a:t>limites entre vocabulário padrão e vocabulário dialetal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7FE140-0ADC-C4EC-CE9F-69E8021B5343}"/>
              </a:ext>
            </a:extLst>
          </p:cNvPr>
          <p:cNvSpPr txBox="1"/>
          <p:nvPr/>
        </p:nvSpPr>
        <p:spPr>
          <a:xfrm>
            <a:off x="393700" y="2281211"/>
            <a:ext cx="1140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200" dirty="0"/>
              <a:t>Galego-português: língua de origem comum, formada no século X na </a:t>
            </a:r>
            <a:r>
              <a:rPr lang="pt-PT" sz="3200" dirty="0" err="1"/>
              <a:t>Gallaecia</a:t>
            </a:r>
            <a:endParaRPr lang="pt-P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200" dirty="0"/>
              <a:t>Continuum lexical entre galego e os dialetos setentrionais portugueses (Trás-os-Montes, Minho)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200" dirty="0"/>
              <a:t>Influência da distância histórica e geográfica no vocabulário padrão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200" dirty="0"/>
              <a:t>Regionalismos: preservação de palavras comuns nas margens do Douro e Minho</a:t>
            </a:r>
          </a:p>
        </p:txBody>
      </p:sp>
    </p:spTree>
    <p:extLst>
      <p:ext uri="{BB962C8B-B14F-4D97-AF65-F5344CB8AC3E}">
        <p14:creationId xmlns:p14="http://schemas.microsoft.com/office/powerpoint/2010/main" val="391936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62365B-DCC0-BE6F-F463-C0D6E6208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89C24-31C4-BEE3-3E4C-2D3BF751E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Regionalismos: </a:t>
            </a:r>
            <a:br>
              <a:rPr lang="pt-PT" sz="4800" b="1" dirty="0"/>
            </a:br>
            <a:r>
              <a:rPr lang="pt-PT" sz="4400" b="1" dirty="0"/>
              <a:t>palavras a não perder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682E1A-FF95-8D20-6975-26EA0DC93A03}"/>
              </a:ext>
            </a:extLst>
          </p:cNvPr>
          <p:cNvSpPr txBox="1"/>
          <p:nvPr/>
        </p:nvSpPr>
        <p:spPr>
          <a:xfrm>
            <a:off x="488950" y="3225592"/>
            <a:ext cx="1140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/>
              <a:t>Enriquecimento</a:t>
            </a:r>
            <a:r>
              <a:rPr lang="cs-CZ" sz="3200" dirty="0"/>
              <a:t> </a:t>
            </a:r>
            <a:r>
              <a:rPr lang="cs-CZ" sz="3200" dirty="0" err="1"/>
              <a:t>linguístico</a:t>
            </a:r>
            <a:r>
              <a:rPr lang="cs-CZ" sz="3200" dirty="0"/>
              <a:t> e </a:t>
            </a:r>
            <a:r>
              <a:rPr lang="cs-CZ" sz="3200" dirty="0" err="1"/>
              <a:t>cultural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i="1" dirty="0" err="1"/>
              <a:t>Dicionário</a:t>
            </a:r>
            <a:r>
              <a:rPr lang="cs-CZ" sz="3200" i="1" dirty="0"/>
              <a:t> </a:t>
            </a:r>
            <a:r>
              <a:rPr lang="cs-CZ" sz="3200" i="1" dirty="0" err="1"/>
              <a:t>Língua</a:t>
            </a:r>
            <a:r>
              <a:rPr lang="cs-CZ" sz="3200" i="1" dirty="0"/>
              <a:t> </a:t>
            </a:r>
            <a:r>
              <a:rPr lang="cs-CZ" sz="3200" i="1" dirty="0" err="1"/>
              <a:t>Charra</a:t>
            </a:r>
            <a:r>
              <a:rPr lang="cs-CZ" sz="3200" i="1" dirty="0"/>
              <a:t>: </a:t>
            </a:r>
            <a:r>
              <a:rPr lang="cs-CZ" sz="3200" dirty="0" err="1"/>
              <a:t>preservação</a:t>
            </a:r>
            <a:r>
              <a:rPr lang="cs-CZ" sz="3200" dirty="0"/>
              <a:t> do </a:t>
            </a:r>
            <a:r>
              <a:rPr lang="cs-CZ" sz="3200" dirty="0" err="1"/>
              <a:t>vocabulário</a:t>
            </a:r>
            <a:r>
              <a:rPr lang="cs-CZ" sz="3200" dirty="0"/>
              <a:t> de </a:t>
            </a:r>
            <a:r>
              <a:rPr lang="cs-CZ" sz="3200" dirty="0" err="1"/>
              <a:t>Trás</a:t>
            </a:r>
            <a:r>
              <a:rPr lang="cs-CZ" sz="3200" dirty="0"/>
              <a:t>-os-</a:t>
            </a:r>
            <a:r>
              <a:rPr lang="cs-CZ" sz="3200" dirty="0" err="1"/>
              <a:t>Montes</a:t>
            </a:r>
            <a:r>
              <a:rPr lang="cs-CZ" sz="3200" dirty="0"/>
              <a:t> e </a:t>
            </a:r>
            <a:r>
              <a:rPr lang="cs-CZ" sz="3200" dirty="0" err="1"/>
              <a:t>Alto</a:t>
            </a:r>
            <a:r>
              <a:rPr lang="cs-CZ" sz="3200" dirty="0"/>
              <a:t> </a:t>
            </a:r>
            <a:r>
              <a:rPr lang="cs-CZ" sz="3200" dirty="0" err="1"/>
              <a:t>Douro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/>
              <a:t>Importância</a:t>
            </a:r>
            <a:r>
              <a:rPr lang="cs-CZ" sz="3200" dirty="0"/>
              <a:t> </a:t>
            </a:r>
            <a:r>
              <a:rPr lang="cs-CZ" sz="3200" dirty="0" err="1"/>
              <a:t>tecnológica</a:t>
            </a:r>
            <a:r>
              <a:rPr lang="cs-CZ" sz="3200" dirty="0"/>
              <a:t>: </a:t>
            </a:r>
            <a:r>
              <a:rPr lang="cs-CZ" sz="3200" dirty="0" err="1"/>
              <a:t>disponibilização</a:t>
            </a:r>
            <a:r>
              <a:rPr lang="cs-CZ" sz="3200" dirty="0"/>
              <a:t> online do </a:t>
            </a:r>
            <a:r>
              <a:rPr lang="cs-CZ" sz="3200" dirty="0" err="1"/>
              <a:t>património</a:t>
            </a:r>
            <a:r>
              <a:rPr lang="cs-CZ" sz="3200" dirty="0"/>
              <a:t> </a:t>
            </a:r>
            <a:r>
              <a:rPr lang="cs-CZ" sz="3200" dirty="0" err="1"/>
              <a:t>lexical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427404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E7103B-241A-28E5-B85E-B8C25796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cionário reúne mais de 10.000 palavras e expressões transmontanas">
            <a:extLst>
              <a:ext uri="{FF2B5EF4-FFF2-40B4-BE49-F238E27FC236}">
                <a16:creationId xmlns:a16="http://schemas.microsoft.com/office/drawing/2014/main" id="{49763D77-04B7-7ACC-893D-B0251C1E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1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E777B6-435A-E07B-5010-08FAA5038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49" y="4833512"/>
            <a:ext cx="11453231" cy="13234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t-PT" sz="3200" b="1" dirty="0">
                <a:solidFill>
                  <a:schemeClr val="bg1"/>
                </a:solidFill>
                <a:highlight>
                  <a:srgbClr val="C0C0C0"/>
                </a:highlight>
              </a:rPr>
              <a:t>Mais de 10. 000 palavras e expressões típicas de Trás-os-Montes</a:t>
            </a:r>
            <a:br>
              <a:rPr lang="pt-PT" sz="3200" b="1" dirty="0">
                <a:solidFill>
                  <a:schemeClr val="bg1"/>
                </a:solidFill>
                <a:highlight>
                  <a:srgbClr val="C0C0C0"/>
                </a:highlight>
              </a:rPr>
            </a:br>
            <a:r>
              <a:rPr lang="pt-PT" sz="3200" b="1" dirty="0">
                <a:solidFill>
                  <a:schemeClr val="bg1"/>
                </a:solidFill>
                <a:highlight>
                  <a:srgbClr val="C0C0C0"/>
                </a:highlight>
              </a:rPr>
              <a:t>Autores: José Pires, Cidália Martins, Mário Sacramento</a:t>
            </a:r>
            <a:br>
              <a:rPr lang="pt-PT" sz="3200" b="1" dirty="0">
                <a:solidFill>
                  <a:schemeClr val="bg1"/>
                </a:solidFill>
                <a:highlight>
                  <a:srgbClr val="C0C0C0"/>
                </a:highlight>
              </a:rPr>
            </a:br>
            <a:r>
              <a:rPr lang="pt-PT" sz="3200" b="1" dirty="0">
                <a:solidFill>
                  <a:schemeClr val="bg1"/>
                </a:solidFill>
                <a:highlight>
                  <a:srgbClr val="C0C0C0"/>
                </a:highlight>
              </a:rPr>
              <a:t>Preservação de termos antigos, calão e gíria local</a:t>
            </a:r>
            <a:br>
              <a:rPr lang="pt-PT" sz="3200" b="1" dirty="0">
                <a:solidFill>
                  <a:schemeClr val="bg1"/>
                </a:solidFill>
                <a:highlight>
                  <a:srgbClr val="C0C0C0"/>
                </a:highlight>
              </a:rPr>
            </a:br>
            <a:r>
              <a:rPr lang="pt-PT" sz="3200" b="1" dirty="0">
                <a:solidFill>
                  <a:schemeClr val="bg1"/>
                </a:solidFill>
                <a:highlight>
                  <a:srgbClr val="C0C0C0"/>
                </a:highlight>
              </a:rPr>
              <a:t>Reafirmação da identidade transmontana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877991-0E69-9FD6-189D-8D03A7398E34}"/>
              </a:ext>
            </a:extLst>
          </p:cNvPr>
          <p:cNvSpPr txBox="1"/>
          <p:nvPr/>
        </p:nvSpPr>
        <p:spPr>
          <a:xfrm>
            <a:off x="235849" y="3510064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highlight>
                  <a:srgbClr val="C0C0C0"/>
                </a:highlight>
              </a:rPr>
              <a:t>Dicionário de Palavras Soltas do Povo Transmontano (2017)</a:t>
            </a:r>
            <a:endParaRPr lang="pt-PT" sz="40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875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3BB0F-2BBB-72E4-4959-28FAA1F99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E50BB-2CF8-CE11-0962-C57024BCE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0A3BE4-DA1E-B31F-24FC-D7435AD0072D}"/>
              </a:ext>
            </a:extLst>
          </p:cNvPr>
          <p:cNvSpPr txBox="1"/>
          <p:nvPr/>
        </p:nvSpPr>
        <p:spPr>
          <a:xfrm>
            <a:off x="838200" y="2518347"/>
            <a:ext cx="10439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“AMANHÃ OU PASSADO”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“AMANHÃ OU DEPOIS”</a:t>
            </a:r>
          </a:p>
          <a:p>
            <a:pPr algn="ctr"/>
            <a:endParaRPr lang="pt-PT" sz="4000" dirty="0"/>
          </a:p>
          <a:p>
            <a:pPr algn="ctr"/>
            <a:r>
              <a:rPr lang="pt-P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não és transmontano, deves estar a pensar que isto não faz sentido nenhum. E realmente não faz. Mas porquê, se “passado” é precisamente o contrário de “depois de amanhã”? Ninguém sabe porquê. </a:t>
            </a:r>
            <a:endParaRPr lang="pt-PT" sz="4800" dirty="0"/>
          </a:p>
          <a:p>
            <a:pPr algn="ctr"/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254345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C99EB-61E3-8E6D-4D1F-AB040104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19ABF-AD40-D98F-D3A3-50578BA1E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DFD0213-19C8-DBE6-4BEC-6FBB989E6E27}"/>
              </a:ext>
            </a:extLst>
          </p:cNvPr>
          <p:cNvSpPr txBox="1"/>
          <p:nvPr/>
        </p:nvSpPr>
        <p:spPr>
          <a:xfrm>
            <a:off x="838200" y="2518347"/>
            <a:ext cx="1043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“BÔ”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“???”</a:t>
            </a:r>
          </a:p>
          <a:p>
            <a:pPr algn="ctr"/>
            <a:r>
              <a:rPr lang="pt-P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palavra mais comum do léxico transmontano, que tem mais significados e que é praticamente impossível de explicar o que significa, ainda que na cabeça do pessoal transmontano faça todo o sentido (uma expressão que traduz admiração ou espanto).</a:t>
            </a:r>
          </a:p>
          <a:p>
            <a:pPr lvl="0" algn="ctr"/>
            <a:r>
              <a:rPr lang="pt-P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Quando queres dizer algo como “ora essa!”, podes dizer, simplesmente “</a:t>
            </a:r>
            <a:r>
              <a:rPr lang="pt-PT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bô</a:t>
            </a:r>
            <a:r>
              <a:rPr lang="pt-P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”!</a:t>
            </a:r>
          </a:p>
          <a:p>
            <a:pPr lvl="0" algn="ctr"/>
            <a:r>
              <a:rPr lang="pt-P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Quando desconfias de algo que te acabaram de dizer, podes simplesmente dizer “</a:t>
            </a:r>
            <a:r>
              <a:rPr lang="pt-PT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bô</a:t>
            </a:r>
            <a:r>
              <a:rPr lang="pt-P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”.</a:t>
            </a:r>
          </a:p>
          <a:p>
            <a:pPr lvl="0" algn="ctr"/>
            <a:r>
              <a:rPr lang="pt-P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Afinal, o que é, então, o “</a:t>
            </a:r>
            <a:r>
              <a:rPr lang="pt-PT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bô</a:t>
            </a:r>
            <a:r>
              <a:rPr lang="pt-P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”? É uma palavra mítica que é quase tudo, sem ser nada!</a:t>
            </a:r>
          </a:p>
        </p:txBody>
      </p:sp>
    </p:spTree>
    <p:extLst>
      <p:ext uri="{BB962C8B-B14F-4D97-AF65-F5344CB8AC3E}">
        <p14:creationId xmlns:p14="http://schemas.microsoft.com/office/powerpoint/2010/main" val="237491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5D196-FB13-DCBD-8C16-87BECF4B1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81FE3-C36F-330D-2422-0F29FA892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932097"/>
            <a:ext cx="11214100" cy="1586251"/>
          </a:xfrm>
        </p:spPr>
        <p:txBody>
          <a:bodyPr anchor="t"/>
          <a:lstStyle/>
          <a:p>
            <a:r>
              <a:rPr lang="pt-PT" sz="5400" b="1" dirty="0"/>
              <a:t>Palavras e expressões </a:t>
            </a:r>
            <a:br>
              <a:rPr lang="pt-PT" sz="4800" b="1" dirty="0"/>
            </a:br>
            <a:r>
              <a:rPr lang="pt-PT" sz="4400" b="1" dirty="0"/>
              <a:t>que só vais ouvir em Trás-os-Montes</a:t>
            </a:r>
            <a:endParaRPr lang="pt-PT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95F266-F675-E5BC-4C38-078B36C2F28A}"/>
              </a:ext>
            </a:extLst>
          </p:cNvPr>
          <p:cNvSpPr txBox="1"/>
          <p:nvPr/>
        </p:nvSpPr>
        <p:spPr>
          <a:xfrm>
            <a:off x="838200" y="2518347"/>
            <a:ext cx="1043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“EMBULIGAR / EMBULDRIGAR”</a:t>
            </a:r>
          </a:p>
          <a:p>
            <a:pPr algn="ctr"/>
            <a:r>
              <a:rPr lang="pt-PT" sz="4000" dirty="0"/>
              <a:t>=</a:t>
            </a:r>
          </a:p>
          <a:p>
            <a:pPr algn="ctr"/>
            <a:r>
              <a:rPr lang="pt-PT" sz="4000" dirty="0"/>
              <a:t>“REBOLAR NA SUJEIRA DO CHÃO”</a:t>
            </a:r>
          </a:p>
          <a:p>
            <a:pPr algn="ctr"/>
            <a:endParaRPr lang="pt-PT" sz="4000" dirty="0"/>
          </a:p>
          <a:p>
            <a:pPr algn="ctr"/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 verbo absolutamente parvo que significa, basicamente, fazer figura de porco.</a:t>
            </a:r>
          </a:p>
          <a:p>
            <a:pPr algn="ctr"/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Alguém que esteja todo </a:t>
            </a:r>
            <a:r>
              <a:rPr lang="pt-P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embuligado</a:t>
            </a:r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está, portanto, todo porco, cagado, larego, cheio de surro.</a:t>
            </a:r>
          </a:p>
        </p:txBody>
      </p:sp>
    </p:spTree>
    <p:extLst>
      <p:ext uri="{BB962C8B-B14F-4D97-AF65-F5344CB8AC3E}">
        <p14:creationId xmlns:p14="http://schemas.microsoft.com/office/powerpoint/2010/main" val="1265762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1109</Words>
  <Application>Microsoft Macintosh PowerPoint</Application>
  <PresentationFormat>Širokoúhlá obrazovka</PresentationFormat>
  <Paragraphs>127</Paragraphs>
  <Slides>23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Motiv Office</vt:lpstr>
      <vt:lpstr>Variação Regional no Léxico de Trás-os-Montes</vt:lpstr>
      <vt:lpstr>Dialetologia portuguesa:  José Leite de Vasconcelos (1858 – 1941)</vt:lpstr>
      <vt:lpstr>Mapa de dialetos em Portugal</vt:lpstr>
      <vt:lpstr>Conservação de léxico comum entre galego e português do norte: limites entre vocabulário padrão e vocabulário dialetal</vt:lpstr>
      <vt:lpstr>Regionalismos:  palavras a não perder</vt:lpstr>
      <vt:lpstr>Mais de 10. 000 palavras e expressões típicas de Trás-os-Montes Autores: José Pires, Cidália Martins, Mário Sacramento Preservação de termos antigos, calão e gíria local Reafirmação da identidade transmontana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Trás-os-Montes</vt:lpstr>
      <vt:lpstr>Palavras e expressões  que só vais ouvir em  Trás-os-Montes</vt:lpstr>
      <vt:lpstr>Obrigada pela atenção</vt:lpstr>
      <vt:lpstr>Referências: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Klišová</dc:creator>
  <cp:lastModifiedBy>Eva Klišová</cp:lastModifiedBy>
  <cp:revision>2</cp:revision>
  <dcterms:created xsi:type="dcterms:W3CDTF">2024-12-09T12:39:17Z</dcterms:created>
  <dcterms:modified xsi:type="dcterms:W3CDTF">2024-12-09T22:54:26Z</dcterms:modified>
</cp:coreProperties>
</file>