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304" r:id="rId7"/>
    <p:sldId id="283" r:id="rId8"/>
    <p:sldId id="300" r:id="rId9"/>
    <p:sldId id="301" r:id="rId10"/>
    <p:sldId id="302" r:id="rId11"/>
    <p:sldId id="303" r:id="rId12"/>
    <p:sldId id="294" r:id="rId13"/>
    <p:sldId id="292" r:id="rId14"/>
    <p:sldId id="30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7DF"/>
    <a:srgbClr val="FBDBE3"/>
    <a:srgbClr val="A1C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14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1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64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93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1379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24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16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54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0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P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21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63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E0F770-CA8E-44D3-89C1-5757294397B6}" type="datetimeFigureOut">
              <a:rPr lang="pt-PT" smtClean="0"/>
              <a:t>03/12/2024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BD72CF-81B1-4EA9-B1D7-FA3EEE2C79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370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iencia.ucp.pt/ws/portalfiles/portal/56833296/5z1_augusto_silva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AACE478-377D-1FCD-E283-285DE70FB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76" y="4365551"/>
            <a:ext cx="9070848" cy="722145"/>
          </a:xfrm>
        </p:spPr>
        <p:txBody>
          <a:bodyPr/>
          <a:lstStyle/>
          <a:p>
            <a:r>
              <a:rPr lang="pt-PT" b="1"/>
              <a:t>Augusto Soares da Silva</a:t>
            </a:r>
          </a:p>
          <a:p>
            <a:r>
              <a:rPr lang="pt-PT" b="1"/>
              <a:t>| Universidade Católica Portuguesa |</a:t>
            </a:r>
          </a:p>
          <a:p>
            <a:endParaRPr lang="pt-PT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6ED87EC-001F-0455-E5BA-687D6400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39" y="2317872"/>
            <a:ext cx="5640347" cy="875487"/>
          </a:xfrm>
          <a:prstGeom prst="round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B8C1D3C-13AC-A3C9-E295-AF0EEAD401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0994" y="3187160"/>
            <a:ext cx="6380329" cy="990346"/>
          </a:xfrm>
          <a:prstGeom prst="roundRect">
            <a:avLst/>
          </a:prstGeom>
        </p:spPr>
      </p:pic>
      <p:sp>
        <p:nvSpPr>
          <p:cNvPr id="7" name="TextBox 35">
            <a:extLst>
              <a:ext uri="{FF2B5EF4-FFF2-40B4-BE49-F238E27FC236}">
                <a16:creationId xmlns:a16="http://schemas.microsoft.com/office/drawing/2014/main" id="{7B535B44-F936-4B30-9BF9-D7EFD1E0A322}"/>
              </a:ext>
            </a:extLst>
          </p:cNvPr>
          <p:cNvSpPr txBox="1"/>
          <p:nvPr/>
        </p:nvSpPr>
        <p:spPr>
          <a:xfrm>
            <a:off x="1557466" y="2140456"/>
            <a:ext cx="5737020" cy="895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sk-SK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Aileron Ultra-Bold"/>
                <a:cs typeface="Aileron Ultra-Bold"/>
                <a:sym typeface="Aileron Ultra-Bold"/>
              </a:rPr>
              <a:t>Polissemia e Contexto: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Aileron Ultra-Bold"/>
                <a:cs typeface="Aileron Ultra-Bold"/>
                <a:sym typeface="Aileron Ultra-Bold"/>
              </a:rPr>
              <a:t> 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6FEDB13-437A-4663-E940-0210A07265E1}"/>
              </a:ext>
            </a:extLst>
          </p:cNvPr>
          <p:cNvSpPr txBox="1"/>
          <p:nvPr/>
        </p:nvSpPr>
        <p:spPr>
          <a:xfrm>
            <a:off x="4035867" y="3266835"/>
            <a:ext cx="6595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400" b="1">
                <a:solidFill>
                  <a:schemeClr val="bg1"/>
                </a:solidFill>
                <a:latin typeface="Sylfaen" panose="010A0502050306030303" pitchFamily="18" charset="0"/>
              </a:rPr>
              <a:t>O Problema Duro</a:t>
            </a:r>
            <a:endParaRPr lang="sk-SK" sz="2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pt-PT" sz="2400" b="1">
                <a:solidFill>
                  <a:schemeClr val="bg1"/>
                </a:solidFill>
                <a:latin typeface="Sylfaen" panose="010A0502050306030303" pitchFamily="18" charset="0"/>
              </a:rPr>
              <a:t>da Diferenciação de Sentidos 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E8D73F8F-6D19-935B-C391-5E8D1715138D}"/>
              </a:ext>
            </a:extLst>
          </p:cNvPr>
          <p:cNvSpPr/>
          <p:nvPr/>
        </p:nvSpPr>
        <p:spPr>
          <a:xfrm>
            <a:off x="205483" y="246580"/>
            <a:ext cx="11774184" cy="63288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A991FE21-BCE9-7C97-A6D5-17F4EAC116AD}"/>
              </a:ext>
            </a:extLst>
          </p:cNvPr>
          <p:cNvSpPr txBox="1">
            <a:spLocks/>
          </p:cNvSpPr>
          <p:nvPr/>
        </p:nvSpPr>
        <p:spPr>
          <a:xfrm>
            <a:off x="2691825" y="6055828"/>
            <a:ext cx="9070848" cy="438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/>
              <a:t>Katar</a:t>
            </a:r>
            <a:r>
              <a:rPr lang="sk-SK" sz="1400"/>
              <a:t>ína Karaffová</a:t>
            </a:r>
            <a:r>
              <a:rPr lang="pt-PT" sz="1400"/>
              <a:t>|</a:t>
            </a:r>
            <a:r>
              <a:rPr lang="sk-SK" sz="1400"/>
              <a:t>553882@muni.cz</a:t>
            </a:r>
            <a:endParaRPr lang="pt-PT" sz="1400"/>
          </a:p>
          <a:p>
            <a:endParaRPr lang="pt-PT"/>
          </a:p>
        </p:txBody>
      </p:sp>
      <p:pic>
        <p:nvPicPr>
          <p:cNvPr id="1026" name="Picture 2" descr="CONTESTED OWNERSHIP. OWNERSHIP – AUTHORITY – CONTROL&quot; -">
            <a:extLst>
              <a:ext uri="{FF2B5EF4-FFF2-40B4-BE49-F238E27FC236}">
                <a16:creationId xmlns:a16="http://schemas.microsoft.com/office/drawing/2014/main" id="{282986A9-FAA8-09F0-2BD5-9B95C5AB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93" y="246580"/>
            <a:ext cx="2994114" cy="11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21198-91DF-A61A-D52A-60CDC88A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8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t-PT" sz="2900" b="1"/>
              <a:t>Prospetivo</a:t>
            </a:r>
            <a:br>
              <a:rPr lang="sk-SK" sz="2900"/>
            </a:br>
            <a:r>
              <a:rPr lang="pt-PT" sz="2000"/>
              <a:t>(ligado a algo que se inicia ou continua)</a:t>
            </a:r>
            <a:endParaRPr lang="pt-PT" sz="29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5F54B0-EBB7-8FFB-086B-42DDE996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28122"/>
            <a:ext cx="10058400" cy="393192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1600" b="1"/>
              <a:t> </a:t>
            </a:r>
            <a:r>
              <a:rPr lang="pt-PT" sz="1600" b="1"/>
              <a:t>Impositivo</a:t>
            </a:r>
            <a:r>
              <a:rPr lang="pt-PT" sz="1600"/>
              <a:t>: Indica uma decisão ou ordem.</a:t>
            </a:r>
            <a:endParaRPr lang="sk-SK" sz="1600"/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Ex.: "mas eu volto costas e ele vai mexer. O que é que a mãezinha te disse? Não</a:t>
            </a:r>
            <a:r>
              <a:rPr lang="sk-SK"/>
              <a:t> </a:t>
            </a:r>
            <a:r>
              <a:rPr lang="pt-PT"/>
              <a:t>disse que não mexesses? </a:t>
            </a:r>
            <a:r>
              <a:rPr lang="pt-PT" b="1" i="1">
                <a:solidFill>
                  <a:srgbClr val="00B050"/>
                </a:solidFill>
              </a:rPr>
              <a:t>Pronto</a:t>
            </a:r>
            <a:r>
              <a:rPr lang="pt-PT"/>
              <a:t>; tem que levar uma palmadita."</a:t>
            </a:r>
            <a:endParaRPr lang="sk-SK"/>
          </a:p>
          <a:p>
            <a:pPr lvl="1" algn="just">
              <a:buFont typeface="Arial" panose="020B0604020202020204" pitchFamily="34" charset="0"/>
              <a:buChar char="•"/>
            </a:pPr>
            <a:endParaRPr lang="pt-PT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1600" b="1"/>
              <a:t> </a:t>
            </a:r>
            <a:r>
              <a:rPr lang="pt-PT" sz="1600" b="1"/>
              <a:t>Explicativo</a:t>
            </a:r>
            <a:r>
              <a:rPr lang="pt-PT" sz="1600"/>
              <a:t>:</a:t>
            </a:r>
            <a:r>
              <a:rPr lang="sk-SK" sz="1600"/>
              <a:t> </a:t>
            </a:r>
            <a:r>
              <a:rPr lang="pt-PT" sz="1600"/>
              <a:t>Introduz uma explicação ou clarificação de algo que acabou de ser di</a:t>
            </a:r>
            <a:r>
              <a:rPr lang="sk-SK" sz="1600"/>
              <a:t>to</a:t>
            </a:r>
            <a:r>
              <a:rPr lang="pt-PT" sz="1600"/>
              <a:t>.</a:t>
            </a:r>
            <a:endParaRPr lang="sk-SK" sz="1600"/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Ex.: "agora o dois ponto dois ... </a:t>
            </a:r>
            <a:r>
              <a:rPr lang="pt-PT" b="1" i="1">
                <a:solidFill>
                  <a:srgbClr val="00B050"/>
                </a:solidFill>
              </a:rPr>
              <a:t>pronto</a:t>
            </a:r>
            <a:r>
              <a:rPr lang="pt-PT"/>
              <a:t> este é um daqueles exercícios que eu</a:t>
            </a:r>
            <a:r>
              <a:rPr lang="sk-SK"/>
              <a:t> </a:t>
            </a:r>
            <a:r>
              <a:rPr lang="pt-PT"/>
              <a:t>acabei de vos falar agora."</a:t>
            </a:r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41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16B22-ADA7-5623-11FD-BC3A4EFE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93" y="731520"/>
            <a:ext cx="10542814" cy="1371600"/>
          </a:xfrm>
        </p:spPr>
        <p:txBody>
          <a:bodyPr>
            <a:normAutofit/>
          </a:bodyPr>
          <a:lstStyle/>
          <a:p>
            <a:pPr algn="ctr"/>
            <a:r>
              <a:rPr lang="pt-PT" sz="2900" b="1"/>
              <a:t>Combinação de elementos retrospetivos e prospetivos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09E7CB-A582-B90F-45CA-DF6F65C3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93" y="2194560"/>
            <a:ext cx="10676562" cy="39319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/>
              <a:t> </a:t>
            </a:r>
            <a:r>
              <a:rPr lang="sk-SK" sz="1600"/>
              <a:t> </a:t>
            </a:r>
            <a:r>
              <a:rPr lang="pt-PT" sz="1600"/>
              <a:t>Marca uma </a:t>
            </a:r>
            <a:r>
              <a:rPr lang="pt-PT" sz="1600" b="1"/>
              <a:t>pausa na fala</a:t>
            </a:r>
            <a:r>
              <a:rPr lang="pt-PT" sz="1600"/>
              <a:t>, permitindo reorganizar os pensamentos ou mudar ligeiramente de tema.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Ex.: "aquilo é, </a:t>
            </a:r>
            <a:r>
              <a:rPr lang="pt-PT" b="1">
                <a:solidFill>
                  <a:srgbClr val="00B050"/>
                </a:solidFill>
              </a:rPr>
              <a:t>prontos</a:t>
            </a:r>
            <a:r>
              <a:rPr lang="pt-PT"/>
              <a:t>, mais ou menos um desporto de homem, </a:t>
            </a:r>
            <a:r>
              <a:rPr lang="pt-PT" b="1" i="1">
                <a:solidFill>
                  <a:srgbClr val="00B050"/>
                </a:solidFill>
              </a:rPr>
              <a:t>prontos</a:t>
            </a:r>
            <a:r>
              <a:rPr lang="pt-PT"/>
              <a:t>, eh, conversas de homem, aquelas coi (...), aquelas cumplicidades, e </a:t>
            </a:r>
            <a:r>
              <a:rPr lang="pt-PT" b="1" i="1">
                <a:solidFill>
                  <a:srgbClr val="00B050"/>
                </a:solidFill>
              </a:rPr>
              <a:t>prontos</a:t>
            </a:r>
            <a:r>
              <a:rPr lang="pt-PT"/>
              <a:t>, cria-se sempre bons ambientes."</a:t>
            </a:r>
          </a:p>
        </p:txBody>
      </p:sp>
    </p:spTree>
    <p:extLst>
      <p:ext uri="{BB962C8B-B14F-4D97-AF65-F5344CB8AC3E}">
        <p14:creationId xmlns:p14="http://schemas.microsoft.com/office/powerpoint/2010/main" val="20274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9CAE3-7AB9-6C57-D50D-5B179B0E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57847"/>
            <a:ext cx="10058400" cy="631402"/>
          </a:xfrm>
        </p:spPr>
        <p:txBody>
          <a:bodyPr>
            <a:normAutofit/>
          </a:bodyPr>
          <a:lstStyle/>
          <a:p>
            <a:pPr algn="ctr"/>
            <a:r>
              <a:rPr lang="pt-PT" sz="3200" i="1"/>
              <a:t>Conclusões e implicações</a:t>
            </a:r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CAFD979A-9AA5-CAF5-BE5E-B715825E613B}"/>
              </a:ext>
            </a:extLst>
          </p:cNvPr>
          <p:cNvSpPr/>
          <p:nvPr/>
        </p:nvSpPr>
        <p:spPr>
          <a:xfrm>
            <a:off x="595900" y="1667235"/>
            <a:ext cx="10900881" cy="8219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120F7DE-3EFB-94B2-5EA3-C399BE548637}"/>
              </a:ext>
            </a:extLst>
          </p:cNvPr>
          <p:cNvSpPr txBox="1"/>
          <p:nvPr/>
        </p:nvSpPr>
        <p:spPr>
          <a:xfrm>
            <a:off x="936659" y="1733329"/>
            <a:ext cx="10219362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r>
              <a:rPr kumimoji="0" lang="pt-P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 significado é dinâmico e contextual.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r>
              <a:rPr kumimoji="0" lang="pt-P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 vez de procurar significados específicos de palavras, devemos analisar os seus </a:t>
            </a:r>
            <a:r>
              <a:rPr kumimoji="0" lang="pt-PT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usos no contexto.</a:t>
            </a:r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639C203E-6C86-C013-CB7D-F421664FDA3B}"/>
              </a:ext>
            </a:extLst>
          </p:cNvPr>
          <p:cNvSpPr/>
          <p:nvPr/>
        </p:nvSpPr>
        <p:spPr>
          <a:xfrm>
            <a:off x="595900" y="4055541"/>
            <a:ext cx="10900881" cy="10505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2965E37-2C0D-B73A-AD4B-558B6796F99B}"/>
              </a:ext>
            </a:extLst>
          </p:cNvPr>
          <p:cNvSpPr txBox="1"/>
          <p:nvPr/>
        </p:nvSpPr>
        <p:spPr>
          <a:xfrm>
            <a:off x="905837" y="4087743"/>
            <a:ext cx="10219362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/>
              <a:t>O significado é um potencial, não um "saco de sentidos".</a:t>
            </a:r>
          </a:p>
          <a:p>
            <a:pPr algn="ctr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pt-PT" sz="1600"/>
              <a:t>Cada palavra ou expressão tem um potencial de significação</a:t>
            </a:r>
            <a:r>
              <a:rPr lang="sk-SK" sz="1600"/>
              <a:t>.</a:t>
            </a:r>
            <a:endParaRPr lang="pt-PT" sz="1600"/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2562B265-BF9E-A3E2-F934-C60C3643297A}"/>
              </a:ext>
            </a:extLst>
          </p:cNvPr>
          <p:cNvSpPr/>
          <p:nvPr/>
        </p:nvSpPr>
        <p:spPr>
          <a:xfrm>
            <a:off x="565078" y="5347699"/>
            <a:ext cx="10900881" cy="821933"/>
          </a:xfrm>
          <a:prstGeom prst="roundRect">
            <a:avLst/>
          </a:prstGeom>
          <a:solidFill>
            <a:srgbClr val="FBD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ED7426B-6314-D835-E881-97691ECD7BF4}"/>
              </a:ext>
            </a:extLst>
          </p:cNvPr>
          <p:cNvSpPr txBox="1"/>
          <p:nvPr/>
        </p:nvSpPr>
        <p:spPr>
          <a:xfrm>
            <a:off x="726041" y="5333826"/>
            <a:ext cx="10219362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/>
              <a:t>Implicações para dicionários.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r>
              <a:rPr lang="pt-PT" sz="1600"/>
              <a:t>Os dicionários devem mudar a forma como representam o significado.</a:t>
            </a:r>
            <a:endParaRPr kumimoji="0" lang="pt-PT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5BEF21C1-57A3-E288-EA7B-39B936FAEDB8}"/>
              </a:ext>
            </a:extLst>
          </p:cNvPr>
          <p:cNvSpPr/>
          <p:nvPr/>
        </p:nvSpPr>
        <p:spPr>
          <a:xfrm>
            <a:off x="595899" y="2716920"/>
            <a:ext cx="10900881" cy="1050533"/>
          </a:xfrm>
          <a:prstGeom prst="roundRect">
            <a:avLst/>
          </a:prstGeom>
          <a:solidFill>
            <a:srgbClr val="F4F7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A4590E2-1E91-5EDB-3BC0-44E7BE4142A6}"/>
              </a:ext>
            </a:extLst>
          </p:cNvPr>
          <p:cNvSpPr txBox="1"/>
          <p:nvPr/>
        </p:nvSpPr>
        <p:spPr>
          <a:xfrm>
            <a:off x="986318" y="2760228"/>
            <a:ext cx="102193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/>
              <a:t>O conhecimento da língua vai além do dicionário.</a:t>
            </a:r>
            <a:endParaRPr lang="pt-PT" sz="1600" b="1"/>
          </a:p>
          <a:p>
            <a:pPr algn="ctr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sk-SK" sz="1600"/>
              <a:t>A linguagem está cheia de express</a:t>
            </a:r>
            <a:r>
              <a:rPr lang="pt-PT" sz="1600"/>
              <a:t>ões idiomáticas, e o seu domínio surge da experiência linguística.</a:t>
            </a:r>
          </a:p>
          <a:p>
            <a:pPr algn="ctr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pt-PT" sz="1600" b="1" i="1"/>
              <a:t>"</a:t>
            </a:r>
            <a:r>
              <a:rPr lang="sk-SK" sz="1600" i="1"/>
              <a:t>dar </a:t>
            </a:r>
            <a:r>
              <a:rPr lang="pt-PT" sz="1600" i="1"/>
              <a:t>à sola</a:t>
            </a:r>
            <a:r>
              <a:rPr lang="pt-PT" sz="1600" b="1" i="1"/>
              <a:t>"</a:t>
            </a:r>
            <a:endParaRPr lang="pt-PT" sz="1600" i="1"/>
          </a:p>
        </p:txBody>
      </p:sp>
    </p:spTree>
    <p:extLst>
      <p:ext uri="{BB962C8B-B14F-4D97-AF65-F5344CB8AC3E}">
        <p14:creationId xmlns:p14="http://schemas.microsoft.com/office/powerpoint/2010/main" val="28422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A6094-ACF6-1263-738F-F8C6E682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69667"/>
            <a:ext cx="11125200" cy="1685422"/>
          </a:xfrm>
        </p:spPr>
        <p:txBody>
          <a:bodyPr>
            <a:normAutofit/>
          </a:bodyPr>
          <a:lstStyle/>
          <a:p>
            <a:pPr algn="ctr"/>
            <a:r>
              <a:rPr lang="sk-SK" sz="7200" b="1">
                <a:latin typeface="Edwardian Script ITC" panose="030303020407070D0804" pitchFamily="66" charset="0"/>
              </a:rPr>
              <a:t>Obrigada pela aten</a:t>
            </a:r>
            <a:r>
              <a:rPr lang="pt-PT" sz="7200" b="1">
                <a:latin typeface="Edwardian Script ITC" panose="030303020407070D0804" pitchFamily="66" charset="0"/>
              </a:rPr>
              <a:t>ção.</a:t>
            </a:r>
          </a:p>
        </p:txBody>
      </p:sp>
      <p:pic>
        <p:nvPicPr>
          <p:cNvPr id="4100" name="Picture 4" descr="Abstract PNGs for Free Download">
            <a:extLst>
              <a:ext uri="{FF2B5EF4-FFF2-40B4-BE49-F238E27FC236}">
                <a16:creationId xmlns:a16="http://schemas.microsoft.com/office/drawing/2014/main" id="{E33B4C8A-04AE-B7F3-E2DC-EA7C9FBD7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2378"/>
            <a:ext cx="12192000" cy="36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9C66B-86B6-410F-BDBB-72930723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Refer</a:t>
            </a:r>
            <a:r>
              <a:rPr lang="pt-PT"/>
              <a:t>ências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76D5B7-D341-E423-AC8C-DD0163402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Silva, Augusto Soares da (2010). </a:t>
            </a:r>
            <a:r>
              <a:rPr lang="sk-SK" i="1"/>
              <a:t>Polissemia e Contexto: O Problema Duro da Diferencia</a:t>
            </a:r>
            <a:r>
              <a:rPr lang="pt-PT" i="1"/>
              <a:t>ção de Sentidos. </a:t>
            </a:r>
            <a:r>
              <a:rPr lang="pt-PT"/>
              <a:t>Estudos Linguísticos/Linguistic Studies, 5, Edições Colibri/CLUNL, Lisboa, 2010, pp. 353-367</a:t>
            </a:r>
            <a:r>
              <a:rPr lang="sk-SK"/>
              <a:t>. </a:t>
            </a:r>
            <a:r>
              <a:rPr lang="pt-PT" b="0" i="0">
                <a:solidFill>
                  <a:srgbClr val="2C3E50"/>
                </a:solidFill>
                <a:effectLst/>
              </a:rPr>
              <a:t>Disponível em: </a:t>
            </a:r>
            <a:r>
              <a:rPr lang="pt-PT" b="0" i="0">
                <a:solidFill>
                  <a:srgbClr val="2C3E50"/>
                </a:solidFill>
                <a:effectLst/>
                <a:hlinkClick r:id="rId2"/>
              </a:rPr>
              <a:t>https://ciencia.ucp.pt/ws/portalfiles/portal/56833296/5z1_augusto_silva.pdf</a:t>
            </a:r>
            <a:r>
              <a:rPr lang="pt-PT" b="0" i="0">
                <a:solidFill>
                  <a:srgbClr val="2C3E50"/>
                </a:solidFill>
                <a:effectLst/>
              </a:rPr>
              <a:t> 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280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4B22A-8824-3424-E212-886E9A40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6" y="2935840"/>
            <a:ext cx="4428161" cy="986319"/>
          </a:xfrm>
        </p:spPr>
        <p:txBody>
          <a:bodyPr>
            <a:normAutofit/>
          </a:bodyPr>
          <a:lstStyle/>
          <a:p>
            <a:pPr algn="ctr"/>
            <a:r>
              <a:rPr lang="sk-SK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POLISSEMIA</a:t>
            </a:r>
            <a:endParaRPr lang="pt-PT" b="1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87BAFDB-FBE5-4675-9DFC-82DB9FA98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32" y="249656"/>
            <a:ext cx="6144025" cy="63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F476AFD-E1E1-B0F7-FE0D-ADAECDBB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33" y="241023"/>
            <a:ext cx="9359133" cy="63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60BE8C5-3D6A-1F86-AC3D-B16BD0177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9" y="314004"/>
            <a:ext cx="11075542" cy="62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6CB62A9-704B-DF97-5CAB-AB2F65F6A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8" y="266213"/>
            <a:ext cx="11245463" cy="6325573"/>
          </a:xfrm>
        </p:spPr>
      </p:pic>
    </p:spTree>
    <p:extLst>
      <p:ext uri="{BB962C8B-B14F-4D97-AF65-F5344CB8AC3E}">
        <p14:creationId xmlns:p14="http://schemas.microsoft.com/office/powerpoint/2010/main" val="39939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1C9BE-2A45-E4F8-FE39-5DDFDC26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43508"/>
            <a:ext cx="10058400" cy="110960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100"/>
              <a:t>Semântica Cognitiva</a:t>
            </a:r>
            <a:br>
              <a:rPr lang="pt-PT" sz="3200"/>
            </a:br>
            <a:br>
              <a:rPr lang="pt-PT" sz="3200"/>
            </a:br>
            <a:r>
              <a:rPr lang="pt-PT" sz="2200" b="1">
                <a:solidFill>
                  <a:schemeClr val="accent5">
                    <a:lumMod val="75000"/>
                  </a:schemeClr>
                </a:solidFill>
              </a:rPr>
              <a:t>Modelos para organizar os significados</a:t>
            </a:r>
            <a:br>
              <a:rPr lang="pt-PT" sz="3200"/>
            </a:br>
            <a:endParaRPr lang="pt-PT" sz="32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AB8A4B-727D-A726-ABB3-E40C2B1D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39" y="2082572"/>
            <a:ext cx="5044611" cy="3588763"/>
          </a:xfrm>
        </p:spPr>
        <p:txBody>
          <a:bodyPr numCol="1"/>
          <a:lstStyle/>
          <a:p>
            <a:pPr lvl="1" indent="0" algn="ctr">
              <a:buNone/>
            </a:pPr>
            <a:r>
              <a:rPr lang="pt-PT" sz="1800" b="1" u="sng"/>
              <a:t>REDE RADIAL</a:t>
            </a:r>
          </a:p>
          <a:p>
            <a:pPr lvl="1" indent="0" algn="ctr">
              <a:buNone/>
            </a:pPr>
            <a:r>
              <a:rPr lang="sk-SK" sz="1400"/>
              <a:t>(Lakoff, 1987)</a:t>
            </a:r>
          </a:p>
          <a:p>
            <a:pPr marL="468630" indent="-285750" algn="just">
              <a:buFont typeface="Wingdings" panose="05000000000000000000" pitchFamily="2" charset="2"/>
              <a:buChar char="v"/>
            </a:pPr>
            <a:r>
              <a:rPr lang="pt-PT" sz="1400" b="1"/>
              <a:t>um centro prototí</a:t>
            </a:r>
            <a:r>
              <a:rPr lang="sk-SK" sz="1400" b="1"/>
              <a:t>pico </a:t>
            </a:r>
            <a:r>
              <a:rPr lang="pt-PT" sz="1400"/>
              <a:t>de onde surgem </a:t>
            </a:r>
            <a:r>
              <a:rPr lang="pt-PT" sz="1400" b="1"/>
              <a:t>extensões</a:t>
            </a:r>
            <a:r>
              <a:rPr lang="sk-SK" sz="1400"/>
              <a:t> </a:t>
            </a:r>
            <a:r>
              <a:rPr lang="pt-PT" sz="1400"/>
              <a:t>(outros significados menos centrais)</a:t>
            </a:r>
            <a:endParaRPr lang="sk-SK" sz="1400"/>
          </a:p>
          <a:p>
            <a:pPr marL="468630" indent="-285750" algn="just">
              <a:buFont typeface="Wingdings" panose="05000000000000000000" pitchFamily="2" charset="2"/>
              <a:buChar char="v"/>
            </a:pPr>
            <a:r>
              <a:rPr lang="pt-PT" sz="1400"/>
              <a:t>Exemplo: </a:t>
            </a:r>
            <a:r>
              <a:rPr lang="pt-PT" sz="1400" b="1">
                <a:solidFill>
                  <a:schemeClr val="accent5"/>
                </a:solidFill>
              </a:rPr>
              <a:t>"</a:t>
            </a:r>
            <a:r>
              <a:rPr lang="pt-PT" sz="1400" b="1">
                <a:solidFill>
                  <a:schemeClr val="accent5">
                    <a:lumMod val="75000"/>
                  </a:schemeClr>
                </a:solidFill>
              </a:rPr>
              <a:t>Cabeça</a:t>
            </a:r>
            <a:r>
              <a:rPr lang="pt-PT" sz="1400" b="1">
                <a:solidFill>
                  <a:schemeClr val="accent5"/>
                </a:solidFill>
              </a:rPr>
              <a:t>"</a:t>
            </a:r>
            <a:endParaRPr lang="sk-SK" sz="1400" b="1">
              <a:solidFill>
                <a:schemeClr val="accent5"/>
              </a:solidFill>
            </a:endParaRPr>
          </a:p>
          <a:p>
            <a:pPr marL="468630" indent="-285750" algn="just">
              <a:buFont typeface="Arial" panose="020B0604020202020204" pitchFamily="34" charset="0"/>
              <a:buChar char="•"/>
            </a:pPr>
            <a:r>
              <a:rPr lang="pt-PT" sz="1400"/>
              <a:t>Centro prototípico: </a:t>
            </a:r>
            <a:r>
              <a:rPr lang="pt-PT" sz="1400" b="1"/>
              <a:t>Parte do corpo humano</a:t>
            </a:r>
            <a:endParaRPr lang="sk-SK" sz="1400" b="1"/>
          </a:p>
          <a:p>
            <a:pPr marL="468630" indent="-285750" algn="just">
              <a:buFont typeface="Arial" panose="020B0604020202020204" pitchFamily="34" charset="0"/>
              <a:buChar char="•"/>
            </a:pPr>
            <a:r>
              <a:rPr lang="pt-PT" sz="1400"/>
              <a:t>Extensões</a:t>
            </a:r>
            <a:r>
              <a:rPr lang="sk-SK" sz="1400"/>
              <a:t>:</a:t>
            </a:r>
          </a:p>
          <a:p>
            <a:pPr indent="0" algn="just">
              <a:buNone/>
            </a:pPr>
            <a:r>
              <a:rPr lang="pt-PT" sz="1400" b="1"/>
              <a:t>Líder ou chefe </a:t>
            </a:r>
            <a:r>
              <a:rPr lang="pt-PT" sz="1400"/>
              <a:t>("a </a:t>
            </a:r>
            <a:r>
              <a:rPr lang="pt-PT" sz="1400" b="1">
                <a:solidFill>
                  <a:srgbClr val="00B0F0"/>
                </a:solidFill>
              </a:rPr>
              <a:t>cabeça</a:t>
            </a:r>
            <a:r>
              <a:rPr lang="pt-PT" sz="1400"/>
              <a:t> da organização")</a:t>
            </a:r>
            <a:endParaRPr lang="sk-SK" sz="1400"/>
          </a:p>
          <a:p>
            <a:pPr indent="0" algn="just">
              <a:buNone/>
            </a:pPr>
            <a:r>
              <a:rPr lang="pt-PT" sz="1400" b="1"/>
              <a:t>Inteligência ou pensamento </a:t>
            </a:r>
            <a:r>
              <a:rPr lang="pt-PT" sz="1400"/>
              <a:t>("usar a </a:t>
            </a:r>
            <a:r>
              <a:rPr lang="pt-PT" sz="1400" b="1">
                <a:solidFill>
                  <a:srgbClr val="00B0F0"/>
                </a:solidFill>
              </a:rPr>
              <a:t>cabeça</a:t>
            </a:r>
            <a:r>
              <a:rPr lang="pt-PT" sz="1400"/>
              <a:t>")</a:t>
            </a:r>
            <a:endParaRPr lang="sk-SK" sz="1400"/>
          </a:p>
          <a:p>
            <a:pPr indent="0" algn="just">
              <a:buNone/>
            </a:pPr>
            <a:r>
              <a:rPr lang="pt-PT" sz="1400" b="1"/>
              <a:t>Primeira posição </a:t>
            </a:r>
            <a:r>
              <a:rPr lang="pt-PT" sz="1400"/>
              <a:t>("estar à </a:t>
            </a:r>
            <a:r>
              <a:rPr lang="pt-PT" sz="1400" b="1">
                <a:solidFill>
                  <a:srgbClr val="00B0F0"/>
                </a:solidFill>
              </a:rPr>
              <a:t>cabeça</a:t>
            </a:r>
            <a:r>
              <a:rPr lang="pt-PT" sz="1400"/>
              <a:t> da fila")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b="1"/>
          </a:p>
          <a:p>
            <a:pPr marL="468630" indent="-285750" algn="just">
              <a:buFont typeface="Wingdings" panose="05000000000000000000" pitchFamily="2" charset="2"/>
              <a:buChar char="v"/>
            </a:pPr>
            <a:endParaRPr lang="pt-PT" sz="1600" b="1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CB87848F-DCFD-66E6-E8D5-74481064E324}"/>
              </a:ext>
            </a:extLst>
          </p:cNvPr>
          <p:cNvSpPr txBox="1">
            <a:spLocks/>
          </p:cNvSpPr>
          <p:nvPr/>
        </p:nvSpPr>
        <p:spPr>
          <a:xfrm>
            <a:off x="6219288" y="2082572"/>
            <a:ext cx="5044611" cy="35887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algn="ctr">
              <a:buFont typeface="Garamond" pitchFamily="18" charset="0"/>
              <a:buNone/>
            </a:pPr>
            <a:r>
              <a:rPr lang="pt-PT" sz="1800" b="1" u="sng"/>
              <a:t>REDE </a:t>
            </a:r>
            <a:r>
              <a:rPr lang="sk-SK" sz="1800" b="1" u="sng"/>
              <a:t>ESQUEMÁTICA</a:t>
            </a:r>
          </a:p>
          <a:p>
            <a:pPr lvl="1" indent="0" algn="ctr">
              <a:buFont typeface="Garamond" pitchFamily="18" charset="0"/>
              <a:buNone/>
            </a:pPr>
            <a:r>
              <a:rPr lang="sk-SK" sz="1400"/>
              <a:t>(Langacker, 1987)</a:t>
            </a:r>
          </a:p>
          <a:p>
            <a:pPr marL="468630" indent="-285750" algn="just">
              <a:buFont typeface="Wingdings" panose="05000000000000000000" pitchFamily="2" charset="2"/>
              <a:buChar char="v"/>
            </a:pPr>
            <a:r>
              <a:rPr lang="pt-PT" sz="1400" b="1"/>
              <a:t>uma organização hierárquica </a:t>
            </a:r>
            <a:r>
              <a:rPr lang="pt-PT" sz="1400"/>
              <a:t>– de sentidos mais específicos para mais gerais, ou vice-versa</a:t>
            </a:r>
            <a:endParaRPr lang="sk-SK" sz="1400"/>
          </a:p>
          <a:p>
            <a:pPr marL="468630" indent="-285750" algn="just">
              <a:buFont typeface="Wingdings" panose="05000000000000000000" pitchFamily="2" charset="2"/>
              <a:buChar char="v"/>
            </a:pPr>
            <a:r>
              <a:rPr lang="pt-PT" sz="1400"/>
              <a:t>Exemplo: </a:t>
            </a: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rgbClr val="45A5E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"</a:t>
            </a:r>
            <a:r>
              <a:rPr lang="sk-SK" sz="1400" b="1">
                <a:solidFill>
                  <a:srgbClr val="0070C0"/>
                </a:solidFill>
              </a:rPr>
              <a:t>Casa</a:t>
            </a:r>
            <a:r>
              <a:rPr lang="pt-PT" sz="1400" b="1">
                <a:solidFill>
                  <a:schemeClr val="accent5"/>
                </a:solidFill>
              </a:rPr>
              <a:t>"</a:t>
            </a:r>
            <a:endParaRPr lang="sk-SK" sz="1400" b="1">
              <a:solidFill>
                <a:schemeClr val="accent5"/>
              </a:solidFill>
            </a:endParaRPr>
          </a:p>
          <a:p>
            <a:pPr marL="468630" indent="-285750" algn="just">
              <a:buFont typeface="Arial" panose="020B0604020202020204" pitchFamily="34" charset="0"/>
              <a:buChar char="•"/>
            </a:pPr>
            <a:r>
              <a:rPr lang="sk-SK" sz="1400"/>
              <a:t>Esquema geral</a:t>
            </a:r>
            <a:r>
              <a:rPr lang="pt-PT" sz="1400"/>
              <a:t>: </a:t>
            </a:r>
            <a:r>
              <a:rPr lang="sk-SK" sz="1400" b="1"/>
              <a:t>Lugar onde se vive</a:t>
            </a:r>
          </a:p>
          <a:p>
            <a:pPr marL="468630" indent="-285750" algn="just">
              <a:buFont typeface="Arial" panose="020B0604020202020204" pitchFamily="34" charset="0"/>
              <a:buChar char="•"/>
            </a:pPr>
            <a:r>
              <a:rPr lang="sk-SK" sz="1400"/>
              <a:t>Sentidos específicos:</a:t>
            </a:r>
          </a:p>
          <a:p>
            <a:pPr indent="0" algn="just">
              <a:buFont typeface="Garamond" pitchFamily="18" charset="0"/>
              <a:buNone/>
            </a:pPr>
            <a:r>
              <a:rPr lang="pt-PT" sz="1400" b="1"/>
              <a:t>L</a:t>
            </a:r>
            <a:r>
              <a:rPr lang="sk-SK" sz="1400" b="1"/>
              <a:t>ar </a:t>
            </a:r>
            <a:r>
              <a:rPr lang="pt-PT" sz="1400"/>
              <a:t>("voltar para </a:t>
            </a:r>
            <a:r>
              <a:rPr lang="pt-PT" sz="1400" b="1">
                <a:solidFill>
                  <a:srgbClr val="00B0F0"/>
                </a:solidFill>
              </a:rPr>
              <a:t>casa</a:t>
            </a:r>
            <a:r>
              <a:rPr lang="pt-PT" sz="1400"/>
              <a:t>"</a:t>
            </a:r>
            <a:r>
              <a:rPr lang="sk-SK" sz="1400"/>
              <a:t>)</a:t>
            </a:r>
          </a:p>
          <a:p>
            <a:pPr indent="0" algn="just">
              <a:buFont typeface="Garamond" pitchFamily="18" charset="0"/>
              <a:buNone/>
            </a:pPr>
            <a:r>
              <a:rPr lang="pt-PT" sz="1400" b="1"/>
              <a:t>In</a:t>
            </a:r>
            <a:r>
              <a:rPr lang="sk-SK" sz="1400" b="1"/>
              <a:t>stitui</a:t>
            </a:r>
            <a:r>
              <a:rPr lang="pt-PT" sz="1400" b="1"/>
              <a:t>ção</a:t>
            </a:r>
            <a:r>
              <a:rPr lang="sk-SK" sz="1400" b="1"/>
              <a:t> </a:t>
            </a:r>
            <a:r>
              <a:rPr lang="pt-PT" sz="1400"/>
              <a:t>("</a:t>
            </a:r>
            <a:r>
              <a:rPr lang="sk-SK" sz="1400"/>
              <a:t>a </a:t>
            </a:r>
            <a:r>
              <a:rPr lang="sk-SK" sz="1400" b="1">
                <a:solidFill>
                  <a:srgbClr val="00B0F0"/>
                </a:solidFill>
              </a:rPr>
              <a:t>casa</a:t>
            </a:r>
            <a:r>
              <a:rPr lang="sk-SK" sz="1400"/>
              <a:t> de repouso</a:t>
            </a:r>
            <a:r>
              <a:rPr lang="pt-PT" sz="1400"/>
              <a:t>")</a:t>
            </a:r>
            <a:endParaRPr lang="sk-SK" sz="1400"/>
          </a:p>
          <a:p>
            <a:pPr indent="0" algn="just">
              <a:buFont typeface="Garamond" pitchFamily="18" charset="0"/>
              <a:buNone/>
            </a:pPr>
            <a:r>
              <a:rPr lang="sk-SK" sz="1400" b="1"/>
              <a:t>Tipos de habita</a:t>
            </a:r>
            <a:r>
              <a:rPr lang="pt-PT" sz="1400" b="1"/>
              <a:t>ção </a:t>
            </a:r>
            <a:r>
              <a:rPr lang="pt-PT" sz="1400"/>
              <a:t>(“</a:t>
            </a:r>
            <a:r>
              <a:rPr lang="pt-PT" sz="1400" b="1">
                <a:solidFill>
                  <a:srgbClr val="00B0F0"/>
                </a:solidFill>
              </a:rPr>
              <a:t>casa</a:t>
            </a:r>
            <a:r>
              <a:rPr lang="pt-PT" sz="1400"/>
              <a:t> térrea")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400" b="1"/>
          </a:p>
          <a:p>
            <a:pPr marL="468630" indent="-285750" algn="just">
              <a:buFont typeface="Wingdings" panose="05000000000000000000" pitchFamily="2" charset="2"/>
              <a:buChar char="v"/>
            </a:pPr>
            <a:endParaRPr lang="pt-PT" sz="1600" b="1"/>
          </a:p>
        </p:txBody>
      </p:sp>
    </p:spTree>
    <p:extLst>
      <p:ext uri="{BB962C8B-B14F-4D97-AF65-F5344CB8AC3E}">
        <p14:creationId xmlns:p14="http://schemas.microsoft.com/office/powerpoint/2010/main" val="32173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32501-E2A0-0C74-8B25-139BA7E5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70675"/>
            <a:ext cx="10058400" cy="1186206"/>
          </a:xfrm>
        </p:spPr>
        <p:txBody>
          <a:bodyPr>
            <a:normAutofit/>
          </a:bodyPr>
          <a:lstStyle/>
          <a:p>
            <a:pPr algn="ctr"/>
            <a:r>
              <a:rPr lang="pt-PT" sz="3200" b="1" i="1"/>
              <a:t>Estudo de caso:</a:t>
            </a:r>
            <a:br>
              <a:rPr lang="sk-SK" sz="3200" b="1" i="1"/>
            </a:br>
            <a:r>
              <a:rPr lang="pt-PT" sz="3200" b="1" i="1"/>
              <a:t>o marcador discursivo </a:t>
            </a:r>
            <a:r>
              <a:rPr lang="pt-PT" sz="3200" b="1" i="1">
                <a:solidFill>
                  <a:srgbClr val="00B050"/>
                </a:solidFill>
              </a:rPr>
              <a:t>“pronto”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A63F5D-A366-0336-3429-E2124C1B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23" y="2062023"/>
            <a:ext cx="10481353" cy="393192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sz="2000" b="1"/>
              <a:t>Dois sentidos principais de "pronto" como adjetivo: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1600" b="1"/>
              <a:t> </a:t>
            </a:r>
            <a:r>
              <a:rPr lang="pt-PT" sz="1600" b="1"/>
              <a:t>Concluído ou feito</a:t>
            </a:r>
            <a:r>
              <a:rPr lang="pt-PT" sz="1600"/>
              <a:t> (relacionado com algo que já foi terminado):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Exemplo: "Garanto que o fato está </a:t>
            </a:r>
            <a:r>
              <a:rPr lang="pt-PT" b="1" i="1">
                <a:solidFill>
                  <a:srgbClr val="00B050"/>
                </a:solidFill>
              </a:rPr>
              <a:t>pronto</a:t>
            </a:r>
            <a:r>
              <a:rPr lang="pt-PT"/>
              <a:t> amanhã." (o processo de fazer o fato está terminado)</a:t>
            </a:r>
            <a:endParaRPr lang="sk-SK"/>
          </a:p>
          <a:p>
            <a:pPr lvl="1" indent="0">
              <a:lnSpc>
                <a:spcPct val="150000"/>
              </a:lnSpc>
              <a:buNone/>
            </a:pPr>
            <a:endParaRPr lang="pt-PT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1600" b="1"/>
              <a:t> </a:t>
            </a:r>
            <a:r>
              <a:rPr lang="pt-PT" sz="1600" b="1"/>
              <a:t>Preparado para algo</a:t>
            </a:r>
            <a:r>
              <a:rPr lang="pt-PT" sz="1600"/>
              <a:t> (relacionado com estar disponível para uma ação futura):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Exemplo: "Os soldados estão </a:t>
            </a:r>
            <a:r>
              <a:rPr lang="pt-PT" b="1" i="1">
                <a:solidFill>
                  <a:srgbClr val="00B050"/>
                </a:solidFill>
              </a:rPr>
              <a:t>prontos</a:t>
            </a:r>
            <a:r>
              <a:rPr lang="pt-PT"/>
              <a:t> para o pior." (estão preparados para agir)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Exemplo: "O jantar está </a:t>
            </a:r>
            <a:r>
              <a:rPr lang="pt-PT" b="1" i="1">
                <a:solidFill>
                  <a:srgbClr val="00B050"/>
                </a:solidFill>
              </a:rPr>
              <a:t>pronto</a:t>
            </a:r>
            <a:r>
              <a:rPr lang="pt-PT"/>
              <a:t>; venham para a mesa!" (pronto para ser servido).</a:t>
            </a:r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86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BDD48-77D6-1E63-3D0A-88C66DB8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93857"/>
            <a:ext cx="10058400" cy="831179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/>
              <a:t>Dois esquemas:</a:t>
            </a:r>
            <a:br>
              <a:rPr lang="pt-PT" b="1"/>
            </a:br>
            <a:endParaRPr lang="pt-PT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91DD86-D5FD-648B-74EB-94AC57AB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483" y="2025036"/>
            <a:ext cx="9495034" cy="3931920"/>
          </a:xfrm>
        </p:spPr>
        <p:txBody>
          <a:bodyPr numCol="2"/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b="1"/>
              <a:t>RETROSPETIVO</a:t>
            </a:r>
            <a:endParaRPr lang="sk-SK" b="1"/>
          </a:p>
          <a:p>
            <a:pPr marL="0" indent="0">
              <a:lnSpc>
                <a:spcPct val="150000"/>
              </a:lnSpc>
              <a:buNone/>
            </a:pPr>
            <a:r>
              <a:rPr lang="sk-SK" sz="1600"/>
              <a:t>O </a:t>
            </a:r>
            <a:r>
              <a:rPr lang="pt-PT" sz="1600"/>
              <a:t>que já foi feito ou concluído.</a:t>
            </a:r>
            <a:endParaRPr lang="sk-SK" sz="1600"/>
          </a:p>
          <a:p>
            <a:pPr marL="0" indent="0">
              <a:lnSpc>
                <a:spcPct val="150000"/>
              </a:lnSpc>
              <a:buNone/>
            </a:pPr>
            <a:r>
              <a:rPr lang="pt-PT" sz="1600"/>
              <a:t>Ex.: "O fato está </a:t>
            </a:r>
            <a:r>
              <a:rPr lang="pt-PT" sz="1600" b="1" i="1">
                <a:solidFill>
                  <a:srgbClr val="00B050"/>
                </a:solidFill>
              </a:rPr>
              <a:t>pronto</a:t>
            </a:r>
            <a:r>
              <a:rPr lang="pt-PT" sz="1600"/>
              <a:t>."</a:t>
            </a:r>
            <a:endParaRPr lang="sk-SK" sz="160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/>
          </a:p>
          <a:p>
            <a:pPr marL="0" indent="0">
              <a:lnSpc>
                <a:spcPct val="150000"/>
              </a:lnSpc>
              <a:buNone/>
            </a:pPr>
            <a:endParaRPr lang="pt-PT"/>
          </a:p>
          <a:p>
            <a:pPr marL="0" indent="0" algn="ctr">
              <a:lnSpc>
                <a:spcPct val="150000"/>
              </a:lnSpc>
              <a:buNone/>
            </a:pPr>
            <a:r>
              <a:rPr lang="pt-PT" b="1"/>
              <a:t>PROSPETIVO</a:t>
            </a:r>
            <a:endParaRPr lang="sk-SK" b="1"/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1600"/>
              <a:t>O</a:t>
            </a:r>
            <a:r>
              <a:rPr lang="pt-PT" sz="1600"/>
              <a:t> que está prestes a acontecer ou </a:t>
            </a:r>
            <a:r>
              <a:rPr lang="sk-SK" sz="1600"/>
              <a:t>o que está </a:t>
            </a:r>
            <a:r>
              <a:rPr lang="pt-PT" sz="1600"/>
              <a:t>preparado.</a:t>
            </a:r>
            <a:endParaRPr lang="sk-SK" sz="1600"/>
          </a:p>
          <a:p>
            <a:pPr marL="0" indent="0">
              <a:lnSpc>
                <a:spcPct val="150000"/>
              </a:lnSpc>
              <a:buNone/>
            </a:pPr>
            <a:r>
              <a:rPr lang="pt-PT" sz="1600"/>
              <a:t>Ex.: "Os soldados estão </a:t>
            </a:r>
            <a:r>
              <a:rPr lang="pt-PT" sz="1600" b="1" i="1">
                <a:solidFill>
                  <a:srgbClr val="00B050"/>
                </a:solidFill>
              </a:rPr>
              <a:t>prontos</a:t>
            </a:r>
            <a:r>
              <a:rPr lang="pt-PT" sz="1600"/>
              <a:t>."</a:t>
            </a:r>
          </a:p>
          <a:p>
            <a:endParaRPr lang="pt-PT"/>
          </a:p>
        </p:txBody>
      </p:sp>
      <p:pic>
        <p:nvPicPr>
          <p:cNvPr id="2050" name="Picture 2" descr="Suit PNGs for Free Download">
            <a:extLst>
              <a:ext uri="{FF2B5EF4-FFF2-40B4-BE49-F238E27FC236}">
                <a16:creationId xmlns:a16="http://schemas.microsoft.com/office/drawing/2014/main" id="{9A2FB69D-A386-BEF8-F6DA-9403FEE7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11" y="3092522"/>
            <a:ext cx="3025739" cy="30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1E2FE2B-B77B-0368-D689-BE38E3CEA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31" y="4257133"/>
            <a:ext cx="2904752" cy="18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854FB-2438-3097-CA31-60C7AF81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60" y="673412"/>
            <a:ext cx="10471079" cy="1371600"/>
          </a:xfrm>
        </p:spPr>
        <p:txBody>
          <a:bodyPr>
            <a:normAutofit/>
          </a:bodyPr>
          <a:lstStyle/>
          <a:p>
            <a:pPr algn="ctr"/>
            <a:r>
              <a:rPr lang="pt-PT" sz="2900" b="1"/>
              <a:t>Retrospetivo</a:t>
            </a:r>
            <a:br>
              <a:rPr lang="sk-SK" sz="2900" b="1"/>
            </a:br>
            <a:r>
              <a:rPr lang="pt-PT" sz="2000"/>
              <a:t>(ligado a algo que se conclui ou </a:t>
            </a:r>
            <a:r>
              <a:rPr lang="sk-SK" sz="2000"/>
              <a:t>chega ao fim</a:t>
            </a:r>
            <a:r>
              <a:rPr lang="pt-PT" sz="2000"/>
              <a:t>)</a:t>
            </a:r>
            <a:endParaRPr lang="pt-PT" sz="29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ED1FC2-38B1-11B6-1F7E-5707CCF9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460" y="2252668"/>
            <a:ext cx="11000014" cy="393192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1600" b="1"/>
              <a:t> </a:t>
            </a:r>
            <a:r>
              <a:rPr lang="pt-PT" sz="1600" b="1"/>
              <a:t>Conclusivo</a:t>
            </a:r>
            <a:r>
              <a:rPr lang="pt-PT" sz="1600"/>
              <a:t>:</a:t>
            </a:r>
            <a:r>
              <a:rPr lang="sk-SK" sz="1600"/>
              <a:t> </a:t>
            </a:r>
            <a:r>
              <a:rPr lang="pt-PT" sz="1600"/>
              <a:t>Indica o encerramento de uma ideia ou um resumo final.</a:t>
            </a:r>
            <a:endParaRPr lang="sk-SK" sz="1600"/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Ex.: "fui, só vi o Sporting, fui pelo Sporting, gostei do Sporting, </a:t>
            </a:r>
            <a:r>
              <a:rPr lang="pt-PT" b="1" i="1">
                <a:solidFill>
                  <a:srgbClr val="00B050"/>
                </a:solidFill>
              </a:rPr>
              <a:t>pronto</a:t>
            </a:r>
            <a:r>
              <a:rPr lang="pt-PT"/>
              <a:t>, agora</a:t>
            </a:r>
            <a:r>
              <a:rPr lang="sk-SK"/>
              <a:t> </a:t>
            </a:r>
            <a:r>
              <a:rPr lang="pt-PT"/>
              <a:t>sou sportinguista</a:t>
            </a:r>
            <a:r>
              <a:rPr lang="sk-SK"/>
              <a:t>.</a:t>
            </a:r>
            <a:r>
              <a:rPr lang="pt-PT"/>
              <a:t>"</a:t>
            </a:r>
            <a:endParaRPr lang="sk-SK"/>
          </a:p>
          <a:p>
            <a:pPr lvl="1" algn="just">
              <a:buFont typeface="Arial" panose="020B0604020202020204" pitchFamily="34" charset="0"/>
              <a:buChar char="•"/>
            </a:pPr>
            <a:endParaRPr lang="pt-PT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k-SK" sz="1600" b="1"/>
              <a:t> </a:t>
            </a:r>
            <a:r>
              <a:rPr lang="pt-PT" sz="1600" b="1"/>
              <a:t>Concordância</a:t>
            </a:r>
            <a:r>
              <a:rPr lang="pt-PT" sz="1600"/>
              <a:t>: Expressa aceitação ou concordância</a:t>
            </a:r>
            <a:r>
              <a:rPr lang="sk-SK" sz="1600"/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/>
              <a:t>Ex.: "– Podemos sair?</a:t>
            </a:r>
            <a:endParaRPr lang="sk-SK"/>
          </a:p>
          <a:p>
            <a:pPr marL="274320" lvl="1" indent="0">
              <a:lnSpc>
                <a:spcPct val="150000"/>
              </a:lnSpc>
              <a:buNone/>
            </a:pPr>
            <a:r>
              <a:rPr lang="sk-SK"/>
              <a:t>           </a:t>
            </a:r>
            <a:r>
              <a:rPr lang="pt-PT"/>
              <a:t>– </a:t>
            </a:r>
            <a:r>
              <a:rPr lang="pt-PT" b="1" i="1">
                <a:solidFill>
                  <a:srgbClr val="00B050"/>
                </a:solidFill>
              </a:rPr>
              <a:t>Pronto</a:t>
            </a:r>
            <a:r>
              <a:rPr lang="pt-PT"/>
              <a:t>, a que horas?"</a:t>
            </a:r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32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3045</TotalTime>
  <Words>711</Words>
  <Application>Microsoft Office PowerPoint</Application>
  <PresentationFormat>Širokouhlá</PresentationFormat>
  <Paragraphs>74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2" baseType="lpstr">
      <vt:lpstr>Arial</vt:lpstr>
      <vt:lpstr>Century Gothic</vt:lpstr>
      <vt:lpstr>Edwardian Script ITC</vt:lpstr>
      <vt:lpstr>Garamond</vt:lpstr>
      <vt:lpstr>Goudy Old Style</vt:lpstr>
      <vt:lpstr>Sylfaen</vt:lpstr>
      <vt:lpstr>Wingdings</vt:lpstr>
      <vt:lpstr>Savon</vt:lpstr>
      <vt:lpstr>Prezentácia programu PowerPoint</vt:lpstr>
      <vt:lpstr>POLISSEMIA</vt:lpstr>
      <vt:lpstr>Prezentácia programu PowerPoint</vt:lpstr>
      <vt:lpstr>Prezentácia programu PowerPoint</vt:lpstr>
      <vt:lpstr>Prezentácia programu PowerPoint</vt:lpstr>
      <vt:lpstr>Semântica Cognitiva  Modelos para organizar os significados </vt:lpstr>
      <vt:lpstr>Estudo de caso: o marcador discursivo “pronto”</vt:lpstr>
      <vt:lpstr>Dois esquemas: </vt:lpstr>
      <vt:lpstr>Retrospetivo (ligado a algo que se conclui ou chega ao fim)</vt:lpstr>
      <vt:lpstr>Prospetivo (ligado a algo que se inicia ou continua)</vt:lpstr>
      <vt:lpstr>Combinação de elementos retrospetivos e prospetivos</vt:lpstr>
      <vt:lpstr>Conclusões e implicações</vt:lpstr>
      <vt:lpstr>Obrigada pela atenção.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Katarína Karaffová</dc:creator>
  <cp:lastModifiedBy>Katarína Karaffová</cp:lastModifiedBy>
  <cp:revision>21</cp:revision>
  <dcterms:created xsi:type="dcterms:W3CDTF">2024-11-02T19:42:38Z</dcterms:created>
  <dcterms:modified xsi:type="dcterms:W3CDTF">2024-12-03T14:03:01Z</dcterms:modified>
</cp:coreProperties>
</file>