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OOXDiagramDrawingRels1_10.svg" ContentType="image/svg"/>
  <Override PartName="/ppt/media/image1.jpeg" ContentType="image/jpeg"/>
  <Override PartName="/ppt/media/OOXDiagramDataRels1_2.png" ContentType="image/png"/>
  <Override PartName="/ppt/media/OOXDiagramDrawingRels1_4.svg" ContentType="image/svg"/>
  <Override PartName="/ppt/media/image2.jpeg" ContentType="image/jpeg"/>
  <Override PartName="/ppt/media/image3.jpeg" ContentType="image/jpeg"/>
  <Override PartName="/ppt/media/OOXDiagramDataRels1_0.png" ContentType="image/png"/>
  <Override PartName="/ppt/media/OOXDiagramDataRels1_1.svg" ContentType="image/svg"/>
  <Override PartName="/ppt/media/OOXDiagramDataRels1_3.svg" ContentType="image/svg"/>
  <Override PartName="/ppt/media/OOXDiagramDataRels1_4.svg" ContentType="image/svg"/>
  <Override PartName="/ppt/media/OOXDiagramDataRels1_5.png" ContentType="image/png"/>
  <Override PartName="/ppt/media/OOXDiagramDataRels1_6.svg" ContentType="image/svg"/>
  <Override PartName="/ppt/media/OOXDiagramDataRels1_7.png" ContentType="image/png"/>
  <Override PartName="/ppt/media/OOXDiagramDataRels1_8.svg" ContentType="image/svg"/>
  <Override PartName="/ppt/media/OOXDiagramDataRels1_9.png" ContentType="image/png"/>
  <Override PartName="/ppt/media/OOXDiagramDataRels1_10.svg" ContentType="image/svg"/>
  <Override PartName="/ppt/media/OOXDiagramDrawingRels1_2.png" ContentType="image/png"/>
  <Override PartName="/ppt/media/OOXDiagramDataRels1_11.png" ContentType="image/png"/>
  <Override PartName="/ppt/media/OOXDiagramDrawingRels1_0.png" ContentType="image/png"/>
  <Override PartName="/ppt/media/OOXDiagramDrawingRels1_1.svg" ContentType="image/svg"/>
  <Override PartName="/ppt/media/OOXDiagramDrawingRels1_3.svg" ContentType="image/svg"/>
  <Override PartName="/ppt/media/OOXDiagramDrawingRels1_5.png" ContentType="image/png"/>
  <Override PartName="/ppt/media/OOXDiagramDrawingRels1_6.svg" ContentType="image/svg"/>
  <Override PartName="/ppt/media/OOXDiagramDrawingRels1_7.png" ContentType="image/png"/>
  <Override PartName="/ppt/media/OOXDiagramDrawingRels1_8.svg" ContentType="image/svg"/>
  <Override PartName="/ppt/media/OOXDiagramDrawingRels1_9.png" ContentType="image/png"/>
  <Override PartName="/ppt/media/OOXDiagramDrawingRels1_11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10" Type="http://schemas.openxmlformats.org/officeDocument/2006/relationships/image" Target="../media/OOXDiagramDataRels1_1.svg"/><Relationship Id="rId11" Type="http://schemas.openxmlformats.org/officeDocument/2006/relationships/image" Target="../media/OOXDiagramDataRels1_2.png"/><Relationship Id="rId12" Type="http://schemas.openxmlformats.org/officeDocument/2006/relationships/image" Target="../media/OOXDiagramDataRels1_3.svg"/><Relationship Id="rId2" Type="http://schemas.openxmlformats.org/officeDocument/2006/relationships/image" Target="../media/OOXDiagramDataRels1_4.svg"/><Relationship Id="rId3" Type="http://schemas.openxmlformats.org/officeDocument/2006/relationships/image" Target="../media/OOXDiagramDataRels1_5.png"/><Relationship Id="rId4" Type="http://schemas.openxmlformats.org/officeDocument/2006/relationships/image" Target="../media/OOXDiagramDataRels1_6.svg"/><Relationship Id="rId5" Type="http://schemas.openxmlformats.org/officeDocument/2006/relationships/image" Target="../media/OOXDiagramDataRels1_7.png"/><Relationship Id="rId6" Type="http://schemas.openxmlformats.org/officeDocument/2006/relationships/image" Target="../media/OOXDiagramDataRels1_8.svg"/><Relationship Id="rId7" Type="http://schemas.openxmlformats.org/officeDocument/2006/relationships/image" Target="../media/OOXDiagramDataRels1_9.png"/><Relationship Id="rId8" Type="http://schemas.openxmlformats.org/officeDocument/2006/relationships/image" Target="../media/OOXDiagramDataRels1_10.svg"/><Relationship Id="rId9" Type="http://schemas.openxmlformats.org/officeDocument/2006/relationships/image" Target="../media/OOXDiagramDataRels1_11.pn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10" Type="http://schemas.openxmlformats.org/officeDocument/2006/relationships/image" Target="../media/OOXDiagramDrawingRels1_1.svg"/><Relationship Id="rId11" Type="http://schemas.openxmlformats.org/officeDocument/2006/relationships/image" Target="../media/OOXDiagramDrawingRels1_2.png"/><Relationship Id="rId12" Type="http://schemas.openxmlformats.org/officeDocument/2006/relationships/image" Target="../media/OOXDiagramDrawingRels1_3.svg"/><Relationship Id="rId2" Type="http://schemas.openxmlformats.org/officeDocument/2006/relationships/image" Target="../media/OOXDiagramDrawingRels1_4.svg"/><Relationship Id="rId3" Type="http://schemas.openxmlformats.org/officeDocument/2006/relationships/image" Target="../media/OOXDiagramDrawingRels1_5.png"/><Relationship Id="rId4" Type="http://schemas.openxmlformats.org/officeDocument/2006/relationships/image" Target="../media/OOXDiagramDrawingRels1_6.svg"/><Relationship Id="rId5" Type="http://schemas.openxmlformats.org/officeDocument/2006/relationships/image" Target="../media/OOXDiagramDrawingRels1_7.png"/><Relationship Id="rId6" Type="http://schemas.openxmlformats.org/officeDocument/2006/relationships/image" Target="../media/OOXDiagramDrawingRels1_8.svg"/><Relationship Id="rId7" Type="http://schemas.openxmlformats.org/officeDocument/2006/relationships/image" Target="../media/OOXDiagramDrawingRels1_9.png"/><Relationship Id="rId8" Type="http://schemas.openxmlformats.org/officeDocument/2006/relationships/image" Target="../media/OOXDiagramDrawingRels1_10.svg"/><Relationship Id="rId9" Type="http://schemas.openxmlformats.org/officeDocument/2006/relationships/image" Target="../media/OOXDiagramDrawingRels1_11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07F9C-0AFB-4B95-84AC-75304B2342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F39FFC-D22F-434C-9476-05A8177E17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náhlý vznik slabosti na obličeji, ruce nebo noze jedné strany těla;</a:t>
          </a:r>
          <a:endParaRPr lang="en-US"/>
        </a:p>
      </dgm:t>
    </dgm:pt>
    <dgm:pt modelId="{8C95C6C9-CE0D-4288-9878-CBFCAD00FFA0}" type="parTrans" cxnId="{E868230F-A0C5-4468-9197-10EC426C9C5E}">
      <dgm:prSet/>
      <dgm:spPr/>
      <dgm:t>
        <a:bodyPr/>
        <a:lstStyle/>
        <a:p>
          <a:endParaRPr lang="en-US"/>
        </a:p>
      </dgm:t>
    </dgm:pt>
    <dgm:pt modelId="{C08ED9B4-141D-4B43-A307-0C098ADA5801}" type="sibTrans" cxnId="{E868230F-A0C5-4468-9197-10EC426C9C5E}">
      <dgm:prSet/>
      <dgm:spPr/>
      <dgm:t>
        <a:bodyPr/>
        <a:lstStyle/>
        <a:p>
          <a:endParaRPr lang="en-US"/>
        </a:p>
      </dgm:t>
    </dgm:pt>
    <dgm:pt modelId="{4743A29D-86A5-427E-92FA-8B37C76D8C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náhlý vznik necitlivosti na obličeji, ruce nebo noze jedné strany těla;</a:t>
          </a:r>
          <a:endParaRPr lang="en-US"/>
        </a:p>
      </dgm:t>
    </dgm:pt>
    <dgm:pt modelId="{36208DAE-071E-4908-A00A-3A64F19DB98A}" type="parTrans" cxnId="{B446441C-759D-41ED-9056-C98D680C51F8}">
      <dgm:prSet/>
      <dgm:spPr/>
      <dgm:t>
        <a:bodyPr/>
        <a:lstStyle/>
        <a:p>
          <a:endParaRPr lang="en-US"/>
        </a:p>
      </dgm:t>
    </dgm:pt>
    <dgm:pt modelId="{0DE48640-182A-4294-9674-C6E7459CEF1A}" type="sibTrans" cxnId="{B446441C-759D-41ED-9056-C98D680C51F8}">
      <dgm:prSet/>
      <dgm:spPr/>
      <dgm:t>
        <a:bodyPr/>
        <a:lstStyle/>
        <a:p>
          <a:endParaRPr lang="en-US"/>
        </a:p>
      </dgm:t>
    </dgm:pt>
    <dgm:pt modelId="{90524AAE-C62C-4EA8-AAF4-76C3A95B841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náhlá zmatenost, potíže s řečí nebo porozuměním řeči;</a:t>
          </a:r>
          <a:endParaRPr lang="en-US"/>
        </a:p>
      </dgm:t>
    </dgm:pt>
    <dgm:pt modelId="{A172FFFA-C200-41A7-A0AC-93AE3488DB28}" type="parTrans" cxnId="{9785BC24-4C39-4680-AEE7-D29DBFB5534A}">
      <dgm:prSet/>
      <dgm:spPr/>
      <dgm:t>
        <a:bodyPr/>
        <a:lstStyle/>
        <a:p>
          <a:endParaRPr lang="en-US"/>
        </a:p>
      </dgm:t>
    </dgm:pt>
    <dgm:pt modelId="{A45C614C-931F-4CB4-BEE1-BB53E42828CE}" type="sibTrans" cxnId="{9785BC24-4C39-4680-AEE7-D29DBFB5534A}">
      <dgm:prSet/>
      <dgm:spPr/>
      <dgm:t>
        <a:bodyPr/>
        <a:lstStyle/>
        <a:p>
          <a:endParaRPr lang="en-US"/>
        </a:p>
      </dgm:t>
    </dgm:pt>
    <dgm:pt modelId="{3DB7FC25-9DBC-46BD-AC97-7A5D51FE3F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náhlé obtíže s viděním na jednom či obou očích (diplopie, zastřené nebo narušené vidění);</a:t>
          </a:r>
          <a:endParaRPr lang="en-US"/>
        </a:p>
      </dgm:t>
    </dgm:pt>
    <dgm:pt modelId="{10F111E3-6F55-4678-8EEC-012C3FA040E2}" type="parTrans" cxnId="{E6352921-4BBB-4A71-B8E7-E7EDFF3AE8CC}">
      <dgm:prSet/>
      <dgm:spPr/>
      <dgm:t>
        <a:bodyPr/>
        <a:lstStyle/>
        <a:p>
          <a:endParaRPr lang="en-US"/>
        </a:p>
      </dgm:t>
    </dgm:pt>
    <dgm:pt modelId="{E730A9BE-B110-43F2-B3E4-B8445D4F2AC0}" type="sibTrans" cxnId="{E6352921-4BBB-4A71-B8E7-E7EDFF3AE8CC}">
      <dgm:prSet/>
      <dgm:spPr/>
      <dgm:t>
        <a:bodyPr/>
        <a:lstStyle/>
        <a:p>
          <a:endParaRPr lang="en-US"/>
        </a:p>
      </dgm:t>
    </dgm:pt>
    <dgm:pt modelId="{695A02CF-5F06-43A1-A33C-49814ACF544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náhlé potíže při chúzi, poruchy stability, koordinace, vertigo;</a:t>
          </a:r>
          <a:endParaRPr lang="en-US"/>
        </a:p>
      </dgm:t>
    </dgm:pt>
    <dgm:pt modelId="{2DFA7228-D11E-40B5-8A2B-4C67430DAC5A}" type="parTrans" cxnId="{3E602059-4B02-4999-9D78-6F13D5C62D7D}">
      <dgm:prSet/>
      <dgm:spPr/>
      <dgm:t>
        <a:bodyPr/>
        <a:lstStyle/>
        <a:p>
          <a:endParaRPr lang="en-US"/>
        </a:p>
      </dgm:t>
    </dgm:pt>
    <dgm:pt modelId="{F3E97199-C616-446C-9297-F48490E5650A}" type="sibTrans" cxnId="{3E602059-4B02-4999-9D78-6F13D5C62D7D}">
      <dgm:prSet/>
      <dgm:spPr/>
      <dgm:t>
        <a:bodyPr/>
        <a:lstStyle/>
        <a:p>
          <a:endParaRPr lang="en-US"/>
        </a:p>
      </dgm:t>
    </dgm:pt>
    <dgm:pt modelId="{C2ADDD2B-50F3-45CD-8710-7BB49544183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náhlá bolest hlavy bez zjevné příčiny</a:t>
          </a:r>
          <a:r>
            <a:rPr lang="cs-CZ">
              <a:latin typeface="Calibri Light" panose="020F0302020204030204"/>
            </a:rPr>
            <a:t>.</a:t>
          </a:r>
          <a:endParaRPr lang="en-US"/>
        </a:p>
      </dgm:t>
    </dgm:pt>
    <dgm:pt modelId="{CB32F281-723C-48DF-AC79-B2716487CAE8}" type="parTrans" cxnId="{9A2A00DA-762E-4DFE-9893-078669E66292}">
      <dgm:prSet/>
      <dgm:spPr/>
      <dgm:t>
        <a:bodyPr/>
        <a:lstStyle/>
        <a:p>
          <a:endParaRPr lang="en-US"/>
        </a:p>
      </dgm:t>
    </dgm:pt>
    <dgm:pt modelId="{CC0AD03C-F66A-46DC-9F21-5F9CFABACEE5}" type="sibTrans" cxnId="{9A2A00DA-762E-4DFE-9893-078669E66292}">
      <dgm:prSet/>
      <dgm:spPr/>
      <dgm:t>
        <a:bodyPr/>
        <a:lstStyle/>
        <a:p>
          <a:endParaRPr lang="en-US"/>
        </a:p>
      </dgm:t>
    </dgm:pt>
    <dgm:pt modelId="{C1E82221-87A7-490F-BB8A-7C0483216E55}" type="pres">
      <dgm:prSet presAssocID="{A5D07F9C-0AFB-4B95-84AC-75304B23420C}" presName="root" presStyleCnt="0">
        <dgm:presLayoutVars>
          <dgm:dir/>
          <dgm:resizeHandles val="exact"/>
        </dgm:presLayoutVars>
      </dgm:prSet>
      <dgm:spPr/>
    </dgm:pt>
    <dgm:pt modelId="{B717D68F-5317-4294-9A99-70A3477B3E0F}" type="pres">
      <dgm:prSet presAssocID="{1BF39FFC-D22F-434C-9476-05A8177E179E}" presName="compNode" presStyleCnt="0"/>
      <dgm:spPr/>
    </dgm:pt>
    <dgm:pt modelId="{50ADF752-9868-413F-AF1B-6E81507FBECD}" type="pres">
      <dgm:prSet presAssocID="{1BF39FFC-D22F-434C-9476-05A8177E179E}" presName="bgRect" presStyleLbl="bgShp" presStyleIdx="0" presStyleCnt="6"/>
      <dgm:spPr/>
    </dgm:pt>
    <dgm:pt modelId="{6332C5E1-EDB4-4C94-B32A-883BE2A8C2AC}" type="pres">
      <dgm:prSet presAssocID="{1BF39FFC-D22F-434C-9476-05A8177E179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37C3BF4-A259-454F-A3FB-EE6C11B136A5}" type="pres">
      <dgm:prSet presAssocID="{1BF39FFC-D22F-434C-9476-05A8177E179E}" presName="spaceRect" presStyleCnt="0"/>
      <dgm:spPr/>
    </dgm:pt>
    <dgm:pt modelId="{0CFD13BA-B542-4B98-A13F-ED8574C9A646}" type="pres">
      <dgm:prSet presAssocID="{1BF39FFC-D22F-434C-9476-05A8177E179E}" presName="parTx" presStyleLbl="revTx" presStyleIdx="0" presStyleCnt="6">
        <dgm:presLayoutVars>
          <dgm:chMax val="0"/>
          <dgm:chPref val="0"/>
        </dgm:presLayoutVars>
      </dgm:prSet>
      <dgm:spPr/>
    </dgm:pt>
    <dgm:pt modelId="{0FDEF399-BFA7-48A3-A419-A1626AE99E81}" type="pres">
      <dgm:prSet presAssocID="{C08ED9B4-141D-4B43-A307-0C098ADA5801}" presName="sibTrans" presStyleCnt="0"/>
      <dgm:spPr/>
    </dgm:pt>
    <dgm:pt modelId="{F3DB9DE8-AFB2-4859-B9A0-0369C0ACC390}" type="pres">
      <dgm:prSet presAssocID="{4743A29D-86A5-427E-92FA-8B37C76D8C75}" presName="compNode" presStyleCnt="0"/>
      <dgm:spPr/>
    </dgm:pt>
    <dgm:pt modelId="{8C516A1C-40CA-47C8-A7C6-9838BBB5AABD}" type="pres">
      <dgm:prSet presAssocID="{4743A29D-86A5-427E-92FA-8B37C76D8C75}" presName="bgRect" presStyleLbl="bgShp" presStyleIdx="1" presStyleCnt="6"/>
      <dgm:spPr/>
    </dgm:pt>
    <dgm:pt modelId="{D6892AEF-1C3B-40FA-8542-ABB4308E01F7}" type="pres">
      <dgm:prSet presAssocID="{4743A29D-86A5-427E-92FA-8B37C76D8C7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E0C9A216-A5C3-4784-A9AC-BFEB61B46860}" type="pres">
      <dgm:prSet presAssocID="{4743A29D-86A5-427E-92FA-8B37C76D8C75}" presName="spaceRect" presStyleCnt="0"/>
      <dgm:spPr/>
    </dgm:pt>
    <dgm:pt modelId="{AD38BE67-6342-4BB3-8CD0-F81F98CA25DE}" type="pres">
      <dgm:prSet presAssocID="{4743A29D-86A5-427E-92FA-8B37C76D8C75}" presName="parTx" presStyleLbl="revTx" presStyleIdx="1" presStyleCnt="6">
        <dgm:presLayoutVars>
          <dgm:chMax val="0"/>
          <dgm:chPref val="0"/>
        </dgm:presLayoutVars>
      </dgm:prSet>
      <dgm:spPr/>
    </dgm:pt>
    <dgm:pt modelId="{36BFF9DF-CA54-4B83-8E04-FE31ABFEE480}" type="pres">
      <dgm:prSet presAssocID="{0DE48640-182A-4294-9674-C6E7459CEF1A}" presName="sibTrans" presStyleCnt="0"/>
      <dgm:spPr/>
    </dgm:pt>
    <dgm:pt modelId="{747A7363-C0F1-406F-9752-77422B9C2AE6}" type="pres">
      <dgm:prSet presAssocID="{90524AAE-C62C-4EA8-AAF4-76C3A95B841E}" presName="compNode" presStyleCnt="0"/>
      <dgm:spPr/>
    </dgm:pt>
    <dgm:pt modelId="{FDC29999-3AA2-437D-B1CF-29AB08F8086F}" type="pres">
      <dgm:prSet presAssocID="{90524AAE-C62C-4EA8-AAF4-76C3A95B841E}" presName="bgRect" presStyleLbl="bgShp" presStyleIdx="2" presStyleCnt="6"/>
      <dgm:spPr/>
    </dgm:pt>
    <dgm:pt modelId="{A49495B6-2E7C-4360-8185-446E378792E6}" type="pres">
      <dgm:prSet presAssocID="{90524AAE-C62C-4EA8-AAF4-76C3A95B841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9F7988DC-2651-4781-821B-8F09A7BC05A1}" type="pres">
      <dgm:prSet presAssocID="{90524AAE-C62C-4EA8-AAF4-76C3A95B841E}" presName="spaceRect" presStyleCnt="0"/>
      <dgm:spPr/>
    </dgm:pt>
    <dgm:pt modelId="{135A1014-F9B2-42C3-8351-D24FB27313ED}" type="pres">
      <dgm:prSet presAssocID="{90524AAE-C62C-4EA8-AAF4-76C3A95B841E}" presName="parTx" presStyleLbl="revTx" presStyleIdx="2" presStyleCnt="6">
        <dgm:presLayoutVars>
          <dgm:chMax val="0"/>
          <dgm:chPref val="0"/>
        </dgm:presLayoutVars>
      </dgm:prSet>
      <dgm:spPr/>
    </dgm:pt>
    <dgm:pt modelId="{B45ACD7D-AB26-4014-A50E-B3D044AD504A}" type="pres">
      <dgm:prSet presAssocID="{A45C614C-931F-4CB4-BEE1-BB53E42828CE}" presName="sibTrans" presStyleCnt="0"/>
      <dgm:spPr/>
    </dgm:pt>
    <dgm:pt modelId="{55DF56F1-E06D-47D5-8792-59D9525918E0}" type="pres">
      <dgm:prSet presAssocID="{3DB7FC25-9DBC-46BD-AC97-7A5D51FE3F30}" presName="compNode" presStyleCnt="0"/>
      <dgm:spPr/>
    </dgm:pt>
    <dgm:pt modelId="{19AF5B97-4B31-48D4-B866-E25DDC754E47}" type="pres">
      <dgm:prSet presAssocID="{3DB7FC25-9DBC-46BD-AC97-7A5D51FE3F30}" presName="bgRect" presStyleLbl="bgShp" presStyleIdx="3" presStyleCnt="6"/>
      <dgm:spPr/>
    </dgm:pt>
    <dgm:pt modelId="{E16EF6D9-45BD-4C75-92B7-8375EA461B9F}" type="pres">
      <dgm:prSet presAssocID="{3DB7FC25-9DBC-46BD-AC97-7A5D51FE3F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4377D24C-6FFC-472A-8516-DB5D77649809}" type="pres">
      <dgm:prSet presAssocID="{3DB7FC25-9DBC-46BD-AC97-7A5D51FE3F30}" presName="spaceRect" presStyleCnt="0"/>
      <dgm:spPr/>
    </dgm:pt>
    <dgm:pt modelId="{487B03AA-8468-4D57-A4B7-D9C4F50F6B68}" type="pres">
      <dgm:prSet presAssocID="{3DB7FC25-9DBC-46BD-AC97-7A5D51FE3F30}" presName="parTx" presStyleLbl="revTx" presStyleIdx="3" presStyleCnt="6">
        <dgm:presLayoutVars>
          <dgm:chMax val="0"/>
          <dgm:chPref val="0"/>
        </dgm:presLayoutVars>
      </dgm:prSet>
      <dgm:spPr/>
    </dgm:pt>
    <dgm:pt modelId="{DFE44FFA-1AAB-4386-8A37-1673A39B0C16}" type="pres">
      <dgm:prSet presAssocID="{E730A9BE-B110-43F2-B3E4-B8445D4F2AC0}" presName="sibTrans" presStyleCnt="0"/>
      <dgm:spPr/>
    </dgm:pt>
    <dgm:pt modelId="{D3BFF434-915A-4168-924D-D070184F6C0F}" type="pres">
      <dgm:prSet presAssocID="{695A02CF-5F06-43A1-A33C-49814ACF5443}" presName="compNode" presStyleCnt="0"/>
      <dgm:spPr/>
    </dgm:pt>
    <dgm:pt modelId="{6A426A2B-43B0-4610-985E-B2D5A5F6C8C8}" type="pres">
      <dgm:prSet presAssocID="{695A02CF-5F06-43A1-A33C-49814ACF5443}" presName="bgRect" presStyleLbl="bgShp" presStyleIdx="4" presStyleCnt="6"/>
      <dgm:spPr/>
    </dgm:pt>
    <dgm:pt modelId="{6BA0F688-9D99-431A-BD77-2B21BE10F2C5}" type="pres">
      <dgm:prSet presAssocID="{695A02CF-5F06-43A1-A33C-49814ACF544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AB5BA68-90D8-4389-881C-77D90B6A2CD1}" type="pres">
      <dgm:prSet presAssocID="{695A02CF-5F06-43A1-A33C-49814ACF5443}" presName="spaceRect" presStyleCnt="0"/>
      <dgm:spPr/>
    </dgm:pt>
    <dgm:pt modelId="{05AECC50-3ABA-410D-B2F0-568E23C0D739}" type="pres">
      <dgm:prSet presAssocID="{695A02CF-5F06-43A1-A33C-49814ACF5443}" presName="parTx" presStyleLbl="revTx" presStyleIdx="4" presStyleCnt="6">
        <dgm:presLayoutVars>
          <dgm:chMax val="0"/>
          <dgm:chPref val="0"/>
        </dgm:presLayoutVars>
      </dgm:prSet>
      <dgm:spPr/>
    </dgm:pt>
    <dgm:pt modelId="{A5F2BFD5-43EB-4511-9730-6635A576B36D}" type="pres">
      <dgm:prSet presAssocID="{F3E97199-C616-446C-9297-F48490E5650A}" presName="sibTrans" presStyleCnt="0"/>
      <dgm:spPr/>
    </dgm:pt>
    <dgm:pt modelId="{BBCFA60A-6C1E-4DD3-9E86-57D98A045D97}" type="pres">
      <dgm:prSet presAssocID="{C2ADDD2B-50F3-45CD-8710-7BB49544183F}" presName="compNode" presStyleCnt="0"/>
      <dgm:spPr/>
    </dgm:pt>
    <dgm:pt modelId="{A48E17B1-8E31-475D-B498-23309245BA74}" type="pres">
      <dgm:prSet presAssocID="{C2ADDD2B-50F3-45CD-8710-7BB49544183F}" presName="bgRect" presStyleLbl="bgShp" presStyleIdx="5" presStyleCnt="6"/>
      <dgm:spPr/>
    </dgm:pt>
    <dgm:pt modelId="{385B4739-2B70-42CC-8470-5C29097B7164}" type="pres">
      <dgm:prSet presAssocID="{C2ADDD2B-50F3-45CD-8710-7BB49544183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76A70602-FE61-43B5-9F03-576B211B349C}" type="pres">
      <dgm:prSet presAssocID="{C2ADDD2B-50F3-45CD-8710-7BB49544183F}" presName="spaceRect" presStyleCnt="0"/>
      <dgm:spPr/>
    </dgm:pt>
    <dgm:pt modelId="{F2341AAC-340C-4C31-A7C6-5CAD9EC1BDE7}" type="pres">
      <dgm:prSet presAssocID="{C2ADDD2B-50F3-45CD-8710-7BB49544183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868230F-A0C5-4468-9197-10EC426C9C5E}" srcId="{A5D07F9C-0AFB-4B95-84AC-75304B23420C}" destId="{1BF39FFC-D22F-434C-9476-05A8177E179E}" srcOrd="0" destOrd="0" parTransId="{8C95C6C9-CE0D-4288-9878-CBFCAD00FFA0}" sibTransId="{C08ED9B4-141D-4B43-A307-0C098ADA5801}"/>
    <dgm:cxn modelId="{B446441C-759D-41ED-9056-C98D680C51F8}" srcId="{A5D07F9C-0AFB-4B95-84AC-75304B23420C}" destId="{4743A29D-86A5-427E-92FA-8B37C76D8C75}" srcOrd="1" destOrd="0" parTransId="{36208DAE-071E-4908-A00A-3A64F19DB98A}" sibTransId="{0DE48640-182A-4294-9674-C6E7459CEF1A}"/>
    <dgm:cxn modelId="{E6352921-4BBB-4A71-B8E7-E7EDFF3AE8CC}" srcId="{A5D07F9C-0AFB-4B95-84AC-75304B23420C}" destId="{3DB7FC25-9DBC-46BD-AC97-7A5D51FE3F30}" srcOrd="3" destOrd="0" parTransId="{10F111E3-6F55-4678-8EEC-012C3FA040E2}" sibTransId="{E730A9BE-B110-43F2-B3E4-B8445D4F2AC0}"/>
    <dgm:cxn modelId="{9785BC24-4C39-4680-AEE7-D29DBFB5534A}" srcId="{A5D07F9C-0AFB-4B95-84AC-75304B23420C}" destId="{90524AAE-C62C-4EA8-AAF4-76C3A95B841E}" srcOrd="2" destOrd="0" parTransId="{A172FFFA-C200-41A7-A0AC-93AE3488DB28}" sibTransId="{A45C614C-931F-4CB4-BEE1-BB53E42828CE}"/>
    <dgm:cxn modelId="{8334BA5C-7CBA-4F79-8224-154EBC05ABF6}" type="presOf" srcId="{C2ADDD2B-50F3-45CD-8710-7BB49544183F}" destId="{F2341AAC-340C-4C31-A7C6-5CAD9EC1BDE7}" srcOrd="0" destOrd="0" presId="urn:microsoft.com/office/officeart/2018/2/layout/IconVerticalSolidList"/>
    <dgm:cxn modelId="{3E602059-4B02-4999-9D78-6F13D5C62D7D}" srcId="{A5D07F9C-0AFB-4B95-84AC-75304B23420C}" destId="{695A02CF-5F06-43A1-A33C-49814ACF5443}" srcOrd="4" destOrd="0" parTransId="{2DFA7228-D11E-40B5-8A2B-4C67430DAC5A}" sibTransId="{F3E97199-C616-446C-9297-F48490E5650A}"/>
    <dgm:cxn modelId="{45EB8E8E-8BEF-405C-9923-EDD464EBDE85}" type="presOf" srcId="{90524AAE-C62C-4EA8-AAF4-76C3A95B841E}" destId="{135A1014-F9B2-42C3-8351-D24FB27313ED}" srcOrd="0" destOrd="0" presId="urn:microsoft.com/office/officeart/2018/2/layout/IconVerticalSolidList"/>
    <dgm:cxn modelId="{DF8331A2-6DB7-4897-944D-92D274E4E177}" type="presOf" srcId="{A5D07F9C-0AFB-4B95-84AC-75304B23420C}" destId="{C1E82221-87A7-490F-BB8A-7C0483216E55}" srcOrd="0" destOrd="0" presId="urn:microsoft.com/office/officeart/2018/2/layout/IconVerticalSolidList"/>
    <dgm:cxn modelId="{E5B856AF-FCB2-4E95-BA48-5FFADC2B9B74}" type="presOf" srcId="{1BF39FFC-D22F-434C-9476-05A8177E179E}" destId="{0CFD13BA-B542-4B98-A13F-ED8574C9A646}" srcOrd="0" destOrd="0" presId="urn:microsoft.com/office/officeart/2018/2/layout/IconVerticalSolidList"/>
    <dgm:cxn modelId="{E55BA1C7-7C70-45DC-B3C8-6FD04ABAC393}" type="presOf" srcId="{4743A29D-86A5-427E-92FA-8B37C76D8C75}" destId="{AD38BE67-6342-4BB3-8CD0-F81F98CA25DE}" srcOrd="0" destOrd="0" presId="urn:microsoft.com/office/officeart/2018/2/layout/IconVerticalSolidList"/>
    <dgm:cxn modelId="{9A2A00DA-762E-4DFE-9893-078669E66292}" srcId="{A5D07F9C-0AFB-4B95-84AC-75304B23420C}" destId="{C2ADDD2B-50F3-45CD-8710-7BB49544183F}" srcOrd="5" destOrd="0" parTransId="{CB32F281-723C-48DF-AC79-B2716487CAE8}" sibTransId="{CC0AD03C-F66A-46DC-9F21-5F9CFABACEE5}"/>
    <dgm:cxn modelId="{901147DD-EC3C-46DC-A35C-2490858F551F}" type="presOf" srcId="{3DB7FC25-9DBC-46BD-AC97-7A5D51FE3F30}" destId="{487B03AA-8468-4D57-A4B7-D9C4F50F6B68}" srcOrd="0" destOrd="0" presId="urn:microsoft.com/office/officeart/2018/2/layout/IconVerticalSolidList"/>
    <dgm:cxn modelId="{6E7E20FF-D8FC-40EB-AF3E-BE1838317DD6}" type="presOf" srcId="{695A02CF-5F06-43A1-A33C-49814ACF5443}" destId="{05AECC50-3ABA-410D-B2F0-568E23C0D739}" srcOrd="0" destOrd="0" presId="urn:microsoft.com/office/officeart/2018/2/layout/IconVerticalSolidList"/>
    <dgm:cxn modelId="{5478CDEB-892A-4EE2-924E-5A42BA19BB9A}" type="presParOf" srcId="{C1E82221-87A7-490F-BB8A-7C0483216E55}" destId="{B717D68F-5317-4294-9A99-70A3477B3E0F}" srcOrd="0" destOrd="0" presId="urn:microsoft.com/office/officeart/2018/2/layout/IconVerticalSolidList"/>
    <dgm:cxn modelId="{D77FA0DF-0FAA-497D-AA65-D003886BE52C}" type="presParOf" srcId="{B717D68F-5317-4294-9A99-70A3477B3E0F}" destId="{50ADF752-9868-413F-AF1B-6E81507FBECD}" srcOrd="0" destOrd="0" presId="urn:microsoft.com/office/officeart/2018/2/layout/IconVerticalSolidList"/>
    <dgm:cxn modelId="{E3DAF3BE-C256-4CE1-B9F2-4DB6FC572DED}" type="presParOf" srcId="{B717D68F-5317-4294-9A99-70A3477B3E0F}" destId="{6332C5E1-EDB4-4C94-B32A-883BE2A8C2AC}" srcOrd="1" destOrd="0" presId="urn:microsoft.com/office/officeart/2018/2/layout/IconVerticalSolidList"/>
    <dgm:cxn modelId="{40C28AFA-6422-43FB-B458-221EEDFB58E4}" type="presParOf" srcId="{B717D68F-5317-4294-9A99-70A3477B3E0F}" destId="{537C3BF4-A259-454F-A3FB-EE6C11B136A5}" srcOrd="2" destOrd="0" presId="urn:microsoft.com/office/officeart/2018/2/layout/IconVerticalSolidList"/>
    <dgm:cxn modelId="{4E1E40D9-D6C5-4E89-B19C-DCED48EF2F48}" type="presParOf" srcId="{B717D68F-5317-4294-9A99-70A3477B3E0F}" destId="{0CFD13BA-B542-4B98-A13F-ED8574C9A646}" srcOrd="3" destOrd="0" presId="urn:microsoft.com/office/officeart/2018/2/layout/IconVerticalSolidList"/>
    <dgm:cxn modelId="{8CC458FE-87DA-4B18-89A6-C8898D25179E}" type="presParOf" srcId="{C1E82221-87A7-490F-BB8A-7C0483216E55}" destId="{0FDEF399-BFA7-48A3-A419-A1626AE99E81}" srcOrd="1" destOrd="0" presId="urn:microsoft.com/office/officeart/2018/2/layout/IconVerticalSolidList"/>
    <dgm:cxn modelId="{DE6FA371-9654-488E-8C0B-6426F18BB443}" type="presParOf" srcId="{C1E82221-87A7-490F-BB8A-7C0483216E55}" destId="{F3DB9DE8-AFB2-4859-B9A0-0369C0ACC390}" srcOrd="2" destOrd="0" presId="urn:microsoft.com/office/officeart/2018/2/layout/IconVerticalSolidList"/>
    <dgm:cxn modelId="{BEABE558-EDC3-441F-B64E-2A98BE655330}" type="presParOf" srcId="{F3DB9DE8-AFB2-4859-B9A0-0369C0ACC390}" destId="{8C516A1C-40CA-47C8-A7C6-9838BBB5AABD}" srcOrd="0" destOrd="0" presId="urn:microsoft.com/office/officeart/2018/2/layout/IconVerticalSolidList"/>
    <dgm:cxn modelId="{CA6C15D9-77E0-46AA-8DEF-E243306E541C}" type="presParOf" srcId="{F3DB9DE8-AFB2-4859-B9A0-0369C0ACC390}" destId="{D6892AEF-1C3B-40FA-8542-ABB4308E01F7}" srcOrd="1" destOrd="0" presId="urn:microsoft.com/office/officeart/2018/2/layout/IconVerticalSolidList"/>
    <dgm:cxn modelId="{11864480-EEE6-4493-91E2-FCA51DDC004E}" type="presParOf" srcId="{F3DB9DE8-AFB2-4859-B9A0-0369C0ACC390}" destId="{E0C9A216-A5C3-4784-A9AC-BFEB61B46860}" srcOrd="2" destOrd="0" presId="urn:microsoft.com/office/officeart/2018/2/layout/IconVerticalSolidList"/>
    <dgm:cxn modelId="{8BAAF8E1-F45C-4A7C-A424-5C8B39CE6E31}" type="presParOf" srcId="{F3DB9DE8-AFB2-4859-B9A0-0369C0ACC390}" destId="{AD38BE67-6342-4BB3-8CD0-F81F98CA25DE}" srcOrd="3" destOrd="0" presId="urn:microsoft.com/office/officeart/2018/2/layout/IconVerticalSolidList"/>
    <dgm:cxn modelId="{C0128B65-0356-4A5E-9AED-9E1C8B4294BE}" type="presParOf" srcId="{C1E82221-87A7-490F-BB8A-7C0483216E55}" destId="{36BFF9DF-CA54-4B83-8E04-FE31ABFEE480}" srcOrd="3" destOrd="0" presId="urn:microsoft.com/office/officeart/2018/2/layout/IconVerticalSolidList"/>
    <dgm:cxn modelId="{FF3E6463-9896-4728-A5F0-F4CA6B7E5268}" type="presParOf" srcId="{C1E82221-87A7-490F-BB8A-7C0483216E55}" destId="{747A7363-C0F1-406F-9752-77422B9C2AE6}" srcOrd="4" destOrd="0" presId="urn:microsoft.com/office/officeart/2018/2/layout/IconVerticalSolidList"/>
    <dgm:cxn modelId="{A8A00DED-4D1B-4DE9-B7EC-94A2A6724B75}" type="presParOf" srcId="{747A7363-C0F1-406F-9752-77422B9C2AE6}" destId="{FDC29999-3AA2-437D-B1CF-29AB08F8086F}" srcOrd="0" destOrd="0" presId="urn:microsoft.com/office/officeart/2018/2/layout/IconVerticalSolidList"/>
    <dgm:cxn modelId="{DD3D4AD0-6078-46C2-90FC-B5D10C212A36}" type="presParOf" srcId="{747A7363-C0F1-406F-9752-77422B9C2AE6}" destId="{A49495B6-2E7C-4360-8185-446E378792E6}" srcOrd="1" destOrd="0" presId="urn:microsoft.com/office/officeart/2018/2/layout/IconVerticalSolidList"/>
    <dgm:cxn modelId="{4DA75607-7370-42FA-94EE-F87A2C53ED46}" type="presParOf" srcId="{747A7363-C0F1-406F-9752-77422B9C2AE6}" destId="{9F7988DC-2651-4781-821B-8F09A7BC05A1}" srcOrd="2" destOrd="0" presId="urn:microsoft.com/office/officeart/2018/2/layout/IconVerticalSolidList"/>
    <dgm:cxn modelId="{44A65861-1C11-4CD0-95CF-2AF3E2269855}" type="presParOf" srcId="{747A7363-C0F1-406F-9752-77422B9C2AE6}" destId="{135A1014-F9B2-42C3-8351-D24FB27313ED}" srcOrd="3" destOrd="0" presId="urn:microsoft.com/office/officeart/2018/2/layout/IconVerticalSolidList"/>
    <dgm:cxn modelId="{637EC64E-A5FB-4EC3-911F-827D0F0D971D}" type="presParOf" srcId="{C1E82221-87A7-490F-BB8A-7C0483216E55}" destId="{B45ACD7D-AB26-4014-A50E-B3D044AD504A}" srcOrd="5" destOrd="0" presId="urn:microsoft.com/office/officeart/2018/2/layout/IconVerticalSolidList"/>
    <dgm:cxn modelId="{73D260F5-350C-4A3B-97C0-C695555EA4C3}" type="presParOf" srcId="{C1E82221-87A7-490F-BB8A-7C0483216E55}" destId="{55DF56F1-E06D-47D5-8792-59D9525918E0}" srcOrd="6" destOrd="0" presId="urn:microsoft.com/office/officeart/2018/2/layout/IconVerticalSolidList"/>
    <dgm:cxn modelId="{7617B899-C54F-46C0-9AF8-DDCCBA5B86A3}" type="presParOf" srcId="{55DF56F1-E06D-47D5-8792-59D9525918E0}" destId="{19AF5B97-4B31-48D4-B866-E25DDC754E47}" srcOrd="0" destOrd="0" presId="urn:microsoft.com/office/officeart/2018/2/layout/IconVerticalSolidList"/>
    <dgm:cxn modelId="{D3E2BA5B-C8FD-4A6F-8971-B14914C6513C}" type="presParOf" srcId="{55DF56F1-E06D-47D5-8792-59D9525918E0}" destId="{E16EF6D9-45BD-4C75-92B7-8375EA461B9F}" srcOrd="1" destOrd="0" presId="urn:microsoft.com/office/officeart/2018/2/layout/IconVerticalSolidList"/>
    <dgm:cxn modelId="{39F17DB9-B31A-4AE3-882E-48A4DAA034E0}" type="presParOf" srcId="{55DF56F1-E06D-47D5-8792-59D9525918E0}" destId="{4377D24C-6FFC-472A-8516-DB5D77649809}" srcOrd="2" destOrd="0" presId="urn:microsoft.com/office/officeart/2018/2/layout/IconVerticalSolidList"/>
    <dgm:cxn modelId="{7FCCB8CE-71C0-4ECB-931D-8150A395852E}" type="presParOf" srcId="{55DF56F1-E06D-47D5-8792-59D9525918E0}" destId="{487B03AA-8468-4D57-A4B7-D9C4F50F6B68}" srcOrd="3" destOrd="0" presId="urn:microsoft.com/office/officeart/2018/2/layout/IconVerticalSolidList"/>
    <dgm:cxn modelId="{8AB06662-9D8F-4446-AACE-53E8B2FEA88B}" type="presParOf" srcId="{C1E82221-87A7-490F-BB8A-7C0483216E55}" destId="{DFE44FFA-1AAB-4386-8A37-1673A39B0C16}" srcOrd="7" destOrd="0" presId="urn:microsoft.com/office/officeart/2018/2/layout/IconVerticalSolidList"/>
    <dgm:cxn modelId="{478080E4-E3F1-4CA2-B3D4-495CE66F7255}" type="presParOf" srcId="{C1E82221-87A7-490F-BB8A-7C0483216E55}" destId="{D3BFF434-915A-4168-924D-D070184F6C0F}" srcOrd="8" destOrd="0" presId="urn:microsoft.com/office/officeart/2018/2/layout/IconVerticalSolidList"/>
    <dgm:cxn modelId="{B8F3B36F-6DCA-4C14-8AC4-C386FCB8DBD5}" type="presParOf" srcId="{D3BFF434-915A-4168-924D-D070184F6C0F}" destId="{6A426A2B-43B0-4610-985E-B2D5A5F6C8C8}" srcOrd="0" destOrd="0" presId="urn:microsoft.com/office/officeart/2018/2/layout/IconVerticalSolidList"/>
    <dgm:cxn modelId="{20196A72-4D91-438C-9760-240EFBBFD8CD}" type="presParOf" srcId="{D3BFF434-915A-4168-924D-D070184F6C0F}" destId="{6BA0F688-9D99-431A-BD77-2B21BE10F2C5}" srcOrd="1" destOrd="0" presId="urn:microsoft.com/office/officeart/2018/2/layout/IconVerticalSolidList"/>
    <dgm:cxn modelId="{3C1700FE-6D2B-4E18-BC26-90D59FE8986A}" type="presParOf" srcId="{D3BFF434-915A-4168-924D-D070184F6C0F}" destId="{EAB5BA68-90D8-4389-881C-77D90B6A2CD1}" srcOrd="2" destOrd="0" presId="urn:microsoft.com/office/officeart/2018/2/layout/IconVerticalSolidList"/>
    <dgm:cxn modelId="{9FB3B6E1-78F7-40D3-BA3F-ADD814722062}" type="presParOf" srcId="{D3BFF434-915A-4168-924D-D070184F6C0F}" destId="{05AECC50-3ABA-410D-B2F0-568E23C0D739}" srcOrd="3" destOrd="0" presId="urn:microsoft.com/office/officeart/2018/2/layout/IconVerticalSolidList"/>
    <dgm:cxn modelId="{03E0338E-8F4F-4182-836B-33D3C5C7E906}" type="presParOf" srcId="{C1E82221-87A7-490F-BB8A-7C0483216E55}" destId="{A5F2BFD5-43EB-4511-9730-6635A576B36D}" srcOrd="9" destOrd="0" presId="urn:microsoft.com/office/officeart/2018/2/layout/IconVerticalSolidList"/>
    <dgm:cxn modelId="{7E081EE7-A9A6-4FD1-B0E8-0C53E3F9C4C4}" type="presParOf" srcId="{C1E82221-87A7-490F-BB8A-7C0483216E55}" destId="{BBCFA60A-6C1E-4DD3-9E86-57D98A045D97}" srcOrd="10" destOrd="0" presId="urn:microsoft.com/office/officeart/2018/2/layout/IconVerticalSolidList"/>
    <dgm:cxn modelId="{33458EB7-8E33-4719-98C5-7E5D58B4915C}" type="presParOf" srcId="{BBCFA60A-6C1E-4DD3-9E86-57D98A045D97}" destId="{A48E17B1-8E31-475D-B498-23309245BA74}" srcOrd="0" destOrd="0" presId="urn:microsoft.com/office/officeart/2018/2/layout/IconVerticalSolidList"/>
    <dgm:cxn modelId="{4EAC4CF0-40E7-4573-915A-8AC0CDCF4C46}" type="presParOf" srcId="{BBCFA60A-6C1E-4DD3-9E86-57D98A045D97}" destId="{385B4739-2B70-42CC-8470-5C29097B7164}" srcOrd="1" destOrd="0" presId="urn:microsoft.com/office/officeart/2018/2/layout/IconVerticalSolidList"/>
    <dgm:cxn modelId="{B2D967C3-A8F5-475E-9E11-1D6D38CD1C89}" type="presParOf" srcId="{BBCFA60A-6C1E-4DD3-9E86-57D98A045D97}" destId="{76A70602-FE61-43B5-9F03-576B211B349C}" srcOrd="2" destOrd="0" presId="urn:microsoft.com/office/officeart/2018/2/layout/IconVerticalSolidList"/>
    <dgm:cxn modelId="{7C4D2E47-C1AC-4ACC-B59E-BAFD598C6ECF}" type="presParOf" srcId="{BBCFA60A-6C1E-4DD3-9E86-57D98A045D97}" destId="{F2341AAC-340C-4C31-A7C6-5CAD9EC1BD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DF752-9868-413F-AF1B-6E81507FBECD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C5E1-EDB4-4C94-B32A-883BE2A8C2AC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D13BA-B542-4B98-A13F-ED8574C9A646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náhlý vznik slabosti na obličeji, ruce nebo noze jedné strany těla;</a:t>
          </a:r>
          <a:endParaRPr lang="en-US" sz="1900" kern="1200"/>
        </a:p>
      </dsp:txBody>
      <dsp:txXfrm>
        <a:off x="938804" y="1907"/>
        <a:ext cx="5649886" cy="812817"/>
      </dsp:txXfrm>
    </dsp:sp>
    <dsp:sp modelId="{8C516A1C-40CA-47C8-A7C6-9838BBB5AABD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92AEF-1C3B-40FA-8542-ABB4308E01F7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BE67-6342-4BB3-8CD0-F81F98CA25DE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náhlý vznik necitlivosti na obličeji, ruce nebo noze jedné strany těla;</a:t>
          </a:r>
          <a:endParaRPr lang="en-US" sz="1900" kern="1200"/>
        </a:p>
      </dsp:txBody>
      <dsp:txXfrm>
        <a:off x="938804" y="1017929"/>
        <a:ext cx="5649886" cy="812817"/>
      </dsp:txXfrm>
    </dsp:sp>
    <dsp:sp modelId="{FDC29999-3AA2-437D-B1CF-29AB08F8086F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495B6-2E7C-4360-8185-446E378792E6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1014-F9B2-42C3-8351-D24FB27313ED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náhlá zmatenost, potíže s řečí nebo porozuměním řeči;</a:t>
          </a:r>
          <a:endParaRPr lang="en-US" sz="1900" kern="1200"/>
        </a:p>
      </dsp:txBody>
      <dsp:txXfrm>
        <a:off x="938804" y="2033951"/>
        <a:ext cx="5649886" cy="812817"/>
      </dsp:txXfrm>
    </dsp:sp>
    <dsp:sp modelId="{19AF5B97-4B31-48D4-B866-E25DDC754E47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EF6D9-45BD-4C75-92B7-8375EA461B9F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B03AA-8468-4D57-A4B7-D9C4F50F6B68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náhlé obtíže s viděním na jednom či obou očích (diplopie, zastřené nebo narušené vidění);</a:t>
          </a:r>
          <a:endParaRPr lang="en-US" sz="1900" kern="1200"/>
        </a:p>
      </dsp:txBody>
      <dsp:txXfrm>
        <a:off x="938804" y="3049973"/>
        <a:ext cx="5649886" cy="812817"/>
      </dsp:txXfrm>
    </dsp:sp>
    <dsp:sp modelId="{6A426A2B-43B0-4610-985E-B2D5A5F6C8C8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F688-9D99-431A-BD77-2B21BE10F2C5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ECC50-3ABA-410D-B2F0-568E23C0D739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náhlé potíže při chúzi, poruchy stability, koordinace, vertigo;</a:t>
          </a:r>
          <a:endParaRPr lang="en-US" sz="1900" kern="1200"/>
        </a:p>
      </dsp:txBody>
      <dsp:txXfrm>
        <a:off x="938804" y="4065995"/>
        <a:ext cx="5649886" cy="812817"/>
      </dsp:txXfrm>
    </dsp:sp>
    <dsp:sp modelId="{A48E17B1-8E31-475D-B498-23309245BA74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B4739-2B70-42CC-8470-5C29097B7164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41AAC-340C-4C31-A7C6-5CAD9EC1BDE7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náhlá bolest hlavy bez zjevné příčiny</a:t>
          </a:r>
          <a:r>
            <a:rPr lang="cs-CZ" sz="1900" kern="1200">
              <a:latin typeface="Calibri Light" panose="020F0302020204030204"/>
            </a:rPr>
            <a:t>.</a:t>
          </a:r>
          <a:endParaRPr lang="en-US" sz="1900" kern="1200"/>
        </a:p>
      </dsp:txBody>
      <dsp:txXfrm>
        <a:off x="938804" y="5082017"/>
        <a:ext cx="5649886" cy="81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93721D-0AB2-47CC-BE0E-0C77C4E448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0EDDFF-7515-48BD-BFD5-A7C954F936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12845D-69F4-4F75-B2F3-A020E3C2BD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A887C3-CCF4-482B-883C-E3EE55144F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BD4BA4-B28A-4F6E-B973-78FD4961F3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738FEE-2344-4B6A-A57D-D51A4BEA75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492324-2C92-42C3-89B3-71FEC098B4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687EDC-65B5-4939-AB81-1B2A093AF4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6A1EED-7CE8-4FB5-813F-2E03564FF8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651C40-69DF-4262-8CAB-1CE2309099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970E9F2-3B02-49D9-8A80-92628758A7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022BB4-69EE-44E9-B264-81EB307CD7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E3187D-E26D-494D-B836-83B2DA846B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65C227-16F9-457F-9616-AA07666F5F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F2878C-2D0D-4608-BD52-54C6A199F0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5E64586-6836-469B-8A82-471AEB3B4A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4E7BC0-46DF-488F-BC41-84C261B7DD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CC80192-8F53-453C-AD16-F2D20A8513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6FE4EC9-4FC0-4B1F-A541-6B5A4BB68D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926B32E-A22A-4CB2-BEA6-B40AC72A90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0EB9370-9E7F-44BA-B08A-D62A6E84DE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F4E2D6D-4603-4BB6-A9D4-8777808819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685F31-9731-4885-A0CC-BC8B7091FA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07173B6-01C5-4ED0-846B-165378A500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62DC29F-9C6A-4375-A937-6F1EFF81D9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64C9152-8668-4675-84A0-8650B3EFFB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39EAF7E-1530-4ADE-8A4C-967992A638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A4486BB-27BA-4B17-8B20-D67D6B45CA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F944E77-FC20-4172-8A41-BF0C9456E35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E9F09C7-57E3-4022-B5CF-D383CD1BAC1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1552B9-BB15-4E59-BB5F-C1977A5224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3C0E50-3759-46F8-B687-2560D6C884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CA1520-7D1F-4DB4-8020-A6AFA9147E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51C6E3-1EDB-4F77-9A1F-173D43228C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F0EBF8-39D7-423B-94FE-57C169EDF9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09FCD9-C916-4E77-BFD9-183E7A0A10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6000" spc="-1" strike="noStrike">
                <a:solidFill>
                  <a:schemeClr val="dk1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&lt;datum/čas&gt;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EF6845-AC8B-4613-B8B0-FB696E0FF4D7}" type="slidenum"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Kliknutím lze upravit styly předlohy textu.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&lt;datum/čas&gt;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4582FE-894E-453A-B03F-9CB6A2A7AF2D}" type="slidenum"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&lt;datum/čas&gt;</a:t>
            </a:r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E339D7-0DFC-41E8-B3BD-C5E316A1EA29}" type="slidenum"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4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25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3560" y="3960"/>
            <a:ext cx="9772200" cy="6857640"/>
            <a:chOff x="1303560" y="3960"/>
            <a:chExt cx="9772200" cy="6857640"/>
          </a:xfrm>
        </p:grpSpPr>
        <p:sp>
          <p:nvSpPr>
            <p:cNvPr id="126" name="Freeform: Shap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60600" y="3960"/>
              <a:ext cx="9312480" cy="6857640"/>
            </a:xfrm>
            <a:custGeom>
              <a:avLst/>
              <a:gdLst>
                <a:gd name="textAreaLeft" fmla="*/ 0 w 9312480"/>
                <a:gd name="textAreaRight" fmla="*/ 9312840 w 931248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8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7" name="Freeform: Shap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59600" y="3960"/>
              <a:ext cx="9065160" cy="6857640"/>
            </a:xfrm>
            <a:custGeom>
              <a:avLst/>
              <a:gdLst>
                <a:gd name="textAreaLeft" fmla="*/ 0 w 9065160"/>
                <a:gd name="textAreaRight" fmla="*/ 9065520 w 906516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8" name="Freeform: 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48080" y="3960"/>
              <a:ext cx="9087840" cy="6857640"/>
            </a:xfrm>
            <a:custGeom>
              <a:avLst/>
              <a:gdLst>
                <a:gd name="textAreaLeft" fmla="*/ 0 w 9087840"/>
                <a:gd name="textAreaRight" fmla="*/ 9088200 w 908784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9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29000" y="3960"/>
              <a:ext cx="9106920" cy="6857640"/>
            </a:xfrm>
            <a:custGeom>
              <a:avLst/>
              <a:gdLst>
                <a:gd name="textAreaLeft" fmla="*/ 0 w 9106920"/>
                <a:gd name="textAreaRight" fmla="*/ 9107280 w 910692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8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0" name="Freeform: 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18320" y="3960"/>
              <a:ext cx="9747360" cy="6857640"/>
            </a:xfrm>
            <a:custGeom>
              <a:avLst/>
              <a:gdLst>
                <a:gd name="textAreaLeft" fmla="*/ 0 w 9747360"/>
                <a:gd name="textAreaRight" fmla="*/ 9747720 w 974736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1" name="Freeform: Shape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8240" y="3960"/>
              <a:ext cx="9767520" cy="6857640"/>
            </a:xfrm>
            <a:custGeom>
              <a:avLst/>
              <a:gdLst>
                <a:gd name="textAreaLeft" fmla="*/ 0 w 9767520"/>
                <a:gd name="textAreaRight" fmla="*/ 9767880 w 976752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 rotWithShape="0">
              <a:gsLst>
                <a:gs pos="813">
                  <a:srgbClr val="ffffff">
                    <a:alpha val="41000"/>
                  </a:srgbClr>
                </a:gs>
                <a:gs pos="20000">
                  <a:srgbClr val="3785cc">
                    <a:alpha val="56000"/>
                  </a:srgbClr>
                </a:gs>
                <a:gs pos="44000">
                  <a:srgbClr val="c5e0b4">
                    <a:alpha val="57000"/>
                  </a:srgbClr>
                </a:gs>
                <a:gs pos="74000">
                  <a:srgbClr val="557fc9">
                    <a:alpha val="34000"/>
                  </a:srgbClr>
                </a:gs>
                <a:gs pos="100000">
                  <a:srgbClr val="ffffff">
                    <a:alpha val="59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2" name="Freeform: Shape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3560" y="3960"/>
              <a:ext cx="9767520" cy="6857640"/>
            </a:xfrm>
            <a:custGeom>
              <a:avLst/>
              <a:gdLst>
                <a:gd name="textAreaLeft" fmla="*/ 0 w 9767520"/>
                <a:gd name="textAreaRight" fmla="*/ 9767880 w 976752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045240" y="2043720"/>
            <a:ext cx="6104880" cy="203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5200" spc="-1" strike="noStrike">
                <a:solidFill>
                  <a:schemeClr val="dk2"/>
                </a:solidFill>
                <a:latin typeface="Calibri Light"/>
              </a:rPr>
              <a:t>Cévní mozkové příhody</a:t>
            </a:r>
            <a:endParaRPr b="0" lang="cs-CZ" sz="5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045240" y="4160160"/>
            <a:ext cx="6104880" cy="68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400" spc="-1" strike="noStrike">
                <a:solidFill>
                  <a:schemeClr val="dk2"/>
                </a:solidFill>
                <a:latin typeface="Calibri"/>
              </a:rPr>
              <a:t>Petr Grossmann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Terapie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U ischemie - medikamentosně - antitrombotické léčba (antiagregační, antikoagulační, trombolytická), neuroprotektivní, antiedematosní. Trombus může být též odstraněn mechanicky. Chirurgická řešení.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U hemoragické - dekompresní kraniektomie, ventrikulostomie apod.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Ošetření aneurismat (stenty), AV malformací apod.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Neuropsychologický deficit u CMP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82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6763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Oslabení zejména pozorosti, PM tempa, rychlosti zpracování a exekutivních funkcí.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4" name="Zástupný obsah 2"/>
          <p:cNvSpPr/>
          <p:nvPr/>
        </p:nvSpPr>
        <p:spPr>
          <a:xfrm>
            <a:off x="835920" y="2651760"/>
            <a:ext cx="10515240" cy="36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748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Hodnotíme: 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neurologický deficit, kognitivní výkonnost, emoční stav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Schopnost fungovat v každodenním životě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Kvalitu života ve vztahu k onem.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Nejčastější symptomy neuropsychol. por.: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Deficit vizuálního pole, neglekt, deficit vizuoprostorové konstrukční kapacity, deformace rekognice tváří a tvarů, poruchy paměti, afázie, deficit v řešení problémů, poškození koordinace a jemné motoriky, pošk. senzomotorické koordinace, apraxie, por. pozornosti, rigidita, demence, deficit kapacity koncentrace, změna osobnosti, porucha emocí, porucha chování.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ástupný obsah 2"/>
          <p:cNvSpPr/>
          <p:nvPr/>
        </p:nvSpPr>
        <p:spPr>
          <a:xfrm>
            <a:off x="835920" y="652680"/>
            <a:ext cx="10515240" cy="56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1053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Paměť a učení - nejčastější deficit po CMP.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Poruchy senzomotorických funkcí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Často kontralaterálně ke straně léze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Apraxie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Ideomotorická - porucha provádění naučených pohybů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Ideační apraxie – porucha používání předmětů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Porucha pravolevé orientace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Jemné motoriky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Dominance ruky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Poruchy osobosti a aemoticity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Apatie, ztráta zájmu, agresivita, afektivní labilita, deprese (10-40%), úzkost, psychosociální maladjustace.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Změny v emotivitě a osobnosti často spojeny s frontálním lalokem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Dorzolaterální - Pseudodeprese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Orbitofrontální - pseudopsychopatie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37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3345480" cy="2510640"/>
            <a:chOff x="0" y="0"/>
            <a:chExt cx="3345480" cy="2510640"/>
          </a:xfrm>
        </p:grpSpPr>
        <p:sp>
          <p:nvSpPr>
            <p:cNvPr id="138" name="Freeform: Shap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" y="0"/>
              <a:ext cx="3330360" cy="2316240"/>
            </a:xfrm>
            <a:custGeom>
              <a:avLst/>
              <a:gdLst>
                <a:gd name="textAreaLeft" fmla="*/ 0 w 3330360"/>
                <a:gd name="textAreaRight" fmla="*/ 3330720 w 3330360"/>
                <a:gd name="textAreaTop" fmla="*/ 0 h 2316240"/>
                <a:gd name="textAreaBottom" fmla="*/ 2316600 h 2316240"/>
              </a:gdLst>
              <a:ahLst/>
              <a:rect l="textAreaLeft" t="textAreaTop" r="textAreaRight" b="textAreaBottom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9" name="Freeform: Shap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" y="0"/>
              <a:ext cx="3330360" cy="2316240"/>
            </a:xfrm>
            <a:custGeom>
              <a:avLst/>
              <a:gdLst>
                <a:gd name="textAreaLeft" fmla="*/ 0 w 3330360"/>
                <a:gd name="textAreaRight" fmla="*/ 3330720 w 3330360"/>
                <a:gd name="textAreaTop" fmla="*/ 0 h 2316240"/>
                <a:gd name="textAreaBottom" fmla="*/ 2316600 h 2316240"/>
              </a:gdLst>
              <a:ahLst/>
              <a:rect l="textAreaLeft" t="textAreaTop" r="textAreaRight" b="textAreaBottom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0" name="Freeform: 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331080" cy="2335680"/>
            </a:xfrm>
            <a:custGeom>
              <a:avLst/>
              <a:gdLst>
                <a:gd name="textAreaLeft" fmla="*/ 0 w 3331080"/>
                <a:gd name="textAreaRight" fmla="*/ 3331440 w 3331080"/>
                <a:gd name="textAreaTop" fmla="*/ 0 h 2335680"/>
                <a:gd name="textAreaBottom" fmla="*/ 2336040 h 2335680"/>
              </a:gdLst>
              <a:ahLst/>
              <a:rect l="textAreaLeft" t="textAreaTop" r="textAreaRight" b="textAreaBottom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1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" y="0"/>
              <a:ext cx="3345120" cy="2510640"/>
            </a:xfrm>
            <a:custGeom>
              <a:avLst/>
              <a:gdLst>
                <a:gd name="textAreaLeft" fmla="*/ 0 w 3345120"/>
                <a:gd name="textAreaRight" fmla="*/ 3345480 w 3345120"/>
                <a:gd name="textAreaTop" fmla="*/ 0 h 2510640"/>
                <a:gd name="textAreaBottom" fmla="*/ 2511000 h 2510640"/>
              </a:gdLst>
              <a:ahLst/>
              <a:rect l="textAreaLeft" t="textAreaTop" r="textAreaRight" b="textAreaBottom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1179360" y="822960"/>
            <a:ext cx="10164600" cy="567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Heterogenní skupina cerebrovaskulárních onemocnění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CMP – rychle se rozvíjející příznaky poruchy mozkové funkce, trvající déle než 24 hodin nebo končící smrtí, bez přítomnosti jiné zjevné příčiny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Ve vyspělých zemích 3. nejčastější příčina úmrtí po kardiovaskulárních onemocněních a nádorových onemocněních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Mortalita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V akutní fázi 10-15%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Do roka 1/3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40-50% handicap a kognitivní deficit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43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28000" y="2979360"/>
            <a:ext cx="2368440" cy="3878280"/>
            <a:chOff x="9828000" y="2979360"/>
            <a:chExt cx="2368440" cy="3878280"/>
          </a:xfrm>
        </p:grpSpPr>
        <p:sp>
          <p:nvSpPr>
            <p:cNvPr id="144" name="Freeform: Shape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073080" y="3734280"/>
              <a:ext cx="3878280" cy="2368440"/>
            </a:xfrm>
            <a:custGeom>
              <a:avLst/>
              <a:gdLst>
                <a:gd name="textAreaLeft" fmla="*/ 0 w 3878280"/>
                <a:gd name="textAreaRight" fmla="*/ 3878640 w 3878280"/>
                <a:gd name="textAreaTop" fmla="*/ 0 h 2368440"/>
                <a:gd name="textAreaBottom" fmla="*/ 2368800 h 2368440"/>
              </a:gdLst>
              <a:ahLst/>
              <a:rect l="textAreaLeft" t="textAreaTop" r="textAreaRight" b="textAreaBottom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5" name="Freeform: Shape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189720" y="3850920"/>
              <a:ext cx="3842280" cy="2170800"/>
            </a:xfrm>
            <a:custGeom>
              <a:avLst/>
              <a:gdLst>
                <a:gd name="textAreaLeft" fmla="*/ 0 w 3842280"/>
                <a:gd name="textAreaRight" fmla="*/ 3842640 w 3842280"/>
                <a:gd name="textAreaTop" fmla="*/ 0 h 2170800"/>
                <a:gd name="textAreaBottom" fmla="*/ 2171160 h 2170800"/>
              </a:gdLst>
              <a:ahLst/>
              <a:rect l="textAreaLeft" t="textAreaTop" r="textAreaRight" b="textAreaBottom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6" name="Freeform: Shape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210960" y="3872160"/>
              <a:ext cx="3838680" cy="2132280"/>
            </a:xfrm>
            <a:custGeom>
              <a:avLst/>
              <a:gdLst>
                <a:gd name="textAreaLeft" fmla="*/ 0 w 3838680"/>
                <a:gd name="textAreaRight" fmla="*/ 3839040 w 3838680"/>
                <a:gd name="textAreaTop" fmla="*/ 0 h 2132280"/>
                <a:gd name="textAreaBottom" fmla="*/ 2132640 h 2132280"/>
              </a:gdLst>
              <a:ahLst/>
              <a:rect l="textAreaLeft" t="textAreaTop" r="textAreaRight" b="textAreaBottom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7" name="Freeform: Shape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210960" y="3872160"/>
              <a:ext cx="3838680" cy="2132280"/>
            </a:xfrm>
            <a:custGeom>
              <a:avLst/>
              <a:gdLst>
                <a:gd name="textAreaLeft" fmla="*/ 0 w 3838680"/>
                <a:gd name="textAreaRight" fmla="*/ 3839040 w 3838680"/>
                <a:gd name="textAreaTop" fmla="*/ 0 h 2132280"/>
                <a:gd name="textAreaBottom" fmla="*/ 2132640 h 2132280"/>
              </a:gdLst>
              <a:ahLst/>
              <a:rect l="textAreaLeft" t="textAreaTop" r="textAreaRight" b="textAreaBottom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600" y="4572000"/>
            <a:ext cx="7057800" cy="1963800"/>
          </a:xfrm>
          <a:prstGeom prst="rect">
            <a:avLst/>
          </a:prstGeom>
          <a:solidFill>
            <a:srgbClr val="807d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24160" y="4767120"/>
            <a:ext cx="6593760" cy="162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ffffff"/>
                </a:solidFill>
                <a:latin typeface="Calibri Light"/>
              </a:rPr>
              <a:t>Etiopatogeneze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0" name="Obrázek 4" descr="Obsah obrázku interiér, vsedě, stůl, kniha&#10;&#10;Popis se vygeneroval automaticky."/>
          <p:cNvPicPr/>
          <p:nvPr/>
        </p:nvPicPr>
        <p:blipFill>
          <a:blip r:embed="rId1"/>
          <a:srcRect l="0" t="0" r="3336" b="0"/>
          <a:stretch/>
        </p:blipFill>
        <p:spPr>
          <a:xfrm>
            <a:off x="327600" y="321840"/>
            <a:ext cx="7057800" cy="4106880"/>
          </a:xfrm>
          <a:prstGeom prst="rect">
            <a:avLst/>
          </a:prstGeom>
          <a:ln w="0">
            <a:noFill/>
          </a:ln>
        </p:spPr>
      </p:pic>
      <p:sp>
        <p:nvSpPr>
          <p:cNvPr id="151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700" spc="-1" strike="noStrike">
                <a:solidFill>
                  <a:srgbClr val="ffffff"/>
                </a:solidFill>
                <a:latin typeface="Calibri"/>
              </a:rPr>
              <a:t>Ischemické - </a:t>
            </a:r>
            <a:r>
              <a:rPr b="0" lang="cs-CZ" sz="1700" spc="-1" strike="noStrike">
                <a:solidFill>
                  <a:srgbClr val="ffffff"/>
                </a:solidFill>
                <a:latin typeface="Calibri"/>
                <a:ea typeface="Calibri"/>
              </a:rPr>
              <a:t>80% všech CMP</a:t>
            </a: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700" spc="-1" strike="noStrike">
                <a:solidFill>
                  <a:srgbClr val="ffffff"/>
                </a:solidFill>
                <a:latin typeface="Calibri"/>
                <a:ea typeface="Calibri"/>
              </a:rPr>
              <a:t>Hemoragické</a:t>
            </a: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700" spc="-1" strike="noStrike">
                <a:solidFill>
                  <a:srgbClr val="ffffff"/>
                </a:solidFill>
                <a:latin typeface="Calibri"/>
                <a:ea typeface="Calibri"/>
              </a:rPr>
              <a:t>Ischemie - aterosklerotická, lakunární, kardioembolická, kryptogenní</a:t>
            </a: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700" spc="-1" strike="noStrike">
                <a:solidFill>
                  <a:srgbClr val="ffffff"/>
                </a:solidFill>
                <a:latin typeface="Calibri"/>
                <a:ea typeface="Calibri"/>
              </a:rPr>
              <a:t>Trombus – intravitálně vzniklá krevní sraženina</a:t>
            </a: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700" spc="-1" strike="noStrike">
                <a:solidFill>
                  <a:srgbClr val="ffffff"/>
                </a:solidFill>
                <a:latin typeface="Calibri"/>
                <a:ea typeface="Calibri"/>
              </a:rPr>
              <a:t>Embolus – vmetek - je pevný útvar, který je nesen krevním řečištěm, může dojít k jeho zaklínění v cévě a zneprůchodnění</a:t>
            </a: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700" spc="-1" strike="noStrike">
                <a:solidFill>
                  <a:srgbClr val="ffffff"/>
                </a:solidFill>
                <a:latin typeface="Calibri"/>
                <a:ea typeface="Calibri"/>
              </a:rPr>
              <a:t>Intrakraniální tromboflebitidy a trombózy splavů</a:t>
            </a:r>
            <a:endParaRPr b="0" lang="cs-CZ" sz="17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4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55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1960" y="508680"/>
            <a:ext cx="5217480" cy="6239160"/>
            <a:chOff x="-21960" y="508680"/>
            <a:chExt cx="5217480" cy="6239160"/>
          </a:xfrm>
        </p:grpSpPr>
        <p:sp>
          <p:nvSpPr>
            <p:cNvPr id="156" name="Freeform: Shap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960" y="508680"/>
              <a:ext cx="5186880" cy="6239160"/>
            </a:xfrm>
            <a:custGeom>
              <a:avLst/>
              <a:gdLst>
                <a:gd name="textAreaLeft" fmla="*/ 0 w 5186880"/>
                <a:gd name="textAreaRight" fmla="*/ 5187240 w 5186880"/>
                <a:gd name="textAreaTop" fmla="*/ 0 h 6239160"/>
                <a:gd name="textAreaBottom" fmla="*/ 6239520 h 6239160"/>
              </a:gdLst>
              <a:ahLst/>
              <a:rect l="textAreaLeft" t="textAreaTop" r="textAreaRight" b="textAreaBottom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7" name="Freeform: Shap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960" y="555120"/>
              <a:ext cx="5215320" cy="6107040"/>
            </a:xfrm>
            <a:custGeom>
              <a:avLst/>
              <a:gdLst>
                <a:gd name="textAreaLeft" fmla="*/ 0 w 5215320"/>
                <a:gd name="textAreaRight" fmla="*/ 5215680 w 5215320"/>
                <a:gd name="textAreaTop" fmla="*/ 0 h 6107040"/>
                <a:gd name="textAreaBottom" fmla="*/ 6107400 h 6107040"/>
              </a:gdLst>
              <a:ahLst/>
              <a:rect l="textAreaLeft" t="textAreaTop" r="textAreaRight" b="textAreaBottom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8" name="Freeform: 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960" y="577080"/>
              <a:ext cx="5217480" cy="6099840"/>
            </a:xfrm>
            <a:custGeom>
              <a:avLst/>
              <a:gdLst>
                <a:gd name="textAreaLeft" fmla="*/ 0 w 5217480"/>
                <a:gd name="textAreaRight" fmla="*/ 5217840 w 5217480"/>
                <a:gd name="textAreaTop" fmla="*/ 0 h 6099840"/>
                <a:gd name="textAreaBottom" fmla="*/ 6100200 h 6099840"/>
              </a:gdLst>
              <a:ahLst/>
              <a:rect l="textAreaLeft" t="textAreaTop" r="textAreaRight" b="textAreaBottom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59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960" y="577080"/>
              <a:ext cx="5217480" cy="6099840"/>
            </a:xfrm>
            <a:custGeom>
              <a:avLst/>
              <a:gdLst>
                <a:gd name="textAreaLeft" fmla="*/ 0 w 5217480"/>
                <a:gd name="textAreaRight" fmla="*/ 5217840 w 5217480"/>
                <a:gd name="textAreaTop" fmla="*/ 0 h 6099840"/>
                <a:gd name="textAreaBottom" fmla="*/ 6100200 h 6099840"/>
              </a:gdLst>
              <a:ahLst/>
              <a:rect l="textAreaLeft" t="textAreaTop" r="textAreaRight" b="textAreaBottom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 rotWithShape="0">
              <a:gsLst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120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40080" y="1243080"/>
            <a:ext cx="3855240" cy="437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3600" spc="-1" strike="noStrike">
                <a:solidFill>
                  <a:schemeClr val="dk2"/>
                </a:solidFill>
                <a:latin typeface="Calibri Light"/>
              </a:rPr>
              <a:t>Tranzitorní ischemická ataka</a:t>
            </a:r>
            <a:endParaRPr b="0" lang="cs-CZ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172200" y="804600"/>
            <a:ext cx="5220720" cy="523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Dočasný lokální neurologický deficit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Nemá znaky infarktu na zobrazovacích metodách 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cs-CZ" sz="3200" spc="-1" strike="noStrike">
                <a:solidFill>
                  <a:schemeClr val="dk2"/>
                </a:solidFill>
                <a:latin typeface="Calibri"/>
              </a:rPr>
              <a:t>Odezní do 24 hodin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3" name="Picture 4" descr=""/>
          <p:cNvPicPr/>
          <p:nvPr/>
        </p:nvPicPr>
        <p:blipFill>
          <a:blip r:embed="rId1"/>
          <a:srcRect l="1203" t="6479" r="10139" b="0"/>
          <a:stretch/>
        </p:blipFill>
        <p:spPr>
          <a:xfrm>
            <a:off x="3523320" y="0"/>
            <a:ext cx="8668080" cy="6857640"/>
          </a:xfrm>
          <a:prstGeom prst="rect">
            <a:avLst/>
          </a:prstGeom>
          <a:ln w="0">
            <a:noFill/>
          </a:ln>
        </p:spPr>
      </p:pic>
      <p:sp>
        <p:nvSpPr>
          <p:cNvPr id="164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75636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8000"/>
                </a:srgbClr>
              </a:gs>
              <a:gs pos="5800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23360" y="127800"/>
            <a:ext cx="3437640" cy="790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2800" spc="-1" strike="noStrike">
                <a:solidFill>
                  <a:schemeClr val="dk1"/>
                </a:solidFill>
                <a:latin typeface="Calibri Light"/>
              </a:rPr>
              <a:t>Rizikové faktory CMP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6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760" y="605520"/>
            <a:ext cx="72720" cy="548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7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400" y="2443320"/>
            <a:ext cx="3300480" cy="8640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8" name="TextovéPole 3"/>
          <p:cNvSpPr/>
          <p:nvPr/>
        </p:nvSpPr>
        <p:spPr>
          <a:xfrm>
            <a:off x="371160" y="1083600"/>
            <a:ext cx="6618960" cy="55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normAutofit/>
          </a:bodyPr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Vyšší věk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Hypertenze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Fibrilace síní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Kouuření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Diabetes mellitus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Srdeční onemocnění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Obezita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Infekce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Abusus alkoholu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Porucha struktury cév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Hematologické poruchy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Orální HAK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Infekce hlavy a krku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Malignity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700" spc="-1" strike="noStrike">
                <a:solidFill>
                  <a:schemeClr val="dk1"/>
                </a:solidFill>
                <a:latin typeface="Calibri"/>
                <a:ea typeface="Calibri"/>
              </a:rPr>
              <a:t>Užívání drog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Krvácení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1" name="TextovéPole 3"/>
          <p:cNvSpPr/>
          <p:nvPr/>
        </p:nvSpPr>
        <p:spPr>
          <a:xfrm>
            <a:off x="841320" y="1770480"/>
            <a:ext cx="10310760" cy="512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Netraumatického původu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Ruptura cévní stěny některé z arterií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Krev vniká do mozkové tkáně, mozkový edém, stlačení okolních cév, hypoxie, toxiské působení koagula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Intracerebrální (intraparenchymové)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Subarachnoidální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Intraventrikulární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Kombinace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cs-CZ" sz="2400" spc="-1" strike="noStrike">
                <a:solidFill>
                  <a:schemeClr val="dk1"/>
                </a:solidFill>
                <a:latin typeface="Calibri"/>
              </a:rPr>
              <a:t>Možné příčiny: Medikamentosní léčba, angiopatie, koagulopatie, hypertenze, užívání drog.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6640" y="723960"/>
            <a:ext cx="6001920" cy="149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000" spc="-1" strike="noStrike">
                <a:solidFill>
                  <a:schemeClr val="dk1"/>
                </a:solidFill>
                <a:latin typeface="Calibri Light"/>
              </a:rPr>
              <a:t>Cévní zásobení mozku</a:t>
            </a:r>
            <a:endParaRPr b="0" lang="cs-CZ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836640" y="2405160"/>
            <a:ext cx="6001920" cy="372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 </a:t>
            </a: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4 tepny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Vnitřní krkavice - a. carotis interna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Arteriae vertebrales - spojují se v arteria basilaris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Na spodině mozku vytvářejí Willisův okruh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cs-CZ" sz="2000" spc="-1" strike="noStrike">
                <a:solidFill>
                  <a:schemeClr val="dk1"/>
                </a:solidFill>
                <a:latin typeface="Calibri"/>
              </a:rPr>
              <a:t>Ilustrace z Čihák, R: Anatomie 3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5" name="Obrázek 4" descr=""/>
          <p:cNvPicPr/>
          <p:nvPr/>
        </p:nvPicPr>
        <p:blipFill>
          <a:blip r:embed="rId1"/>
          <a:srcRect l="0" t="68" r="2" b="3"/>
          <a:stretch/>
        </p:blipFill>
        <p:spPr>
          <a:xfrm>
            <a:off x="7199280" y="0"/>
            <a:ext cx="49921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400" y="303480"/>
            <a:ext cx="4335120" cy="5896440"/>
          </a:xfrm>
          <a:prstGeom prst="rect">
            <a:avLst/>
          </a:prstGeom>
          <a:solidFill>
            <a:schemeClr val="tx1">
              <a:alpha val="15000"/>
            </a:schemeClr>
          </a:solidFill>
          <a:ln cap="sq" w="127000">
            <a:solidFill>
              <a:srgbClr val="00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94360" y="637200"/>
            <a:ext cx="3801960" cy="52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800" spc="-1" strike="noStrike">
                <a:solidFill>
                  <a:schemeClr val="dk1"/>
                </a:solidFill>
                <a:latin typeface="Calibri Light"/>
              </a:rPr>
              <a:t>Klinický obraz</a:t>
            </a:r>
            <a:endParaRPr b="0" lang="cs-CZ" sz="48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729731492"/>
              </p:ext>
            </p:extLst>
          </p:nvPr>
        </p:nvGraphicFramePr>
        <p:xfrm>
          <a:off x="5167080" y="303480"/>
          <a:ext cx="6588360" cy="589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Diagnostika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CT – v prvích hodinách málo průkazné u ischemie, vhodné u hemoragie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MRI vhodnější prro ischemické příhody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CT či MR angiografie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Okolo jádra ischemie – penumbra - hypoperfusní oblast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LibreOffice/7.6.1.2$Windows_X86_64 LibreOffice_project/f5defcebd022c5bc36bbb79be232cb6926d8f674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2020-10-28T18:39:49Z</dcterms:created>
  <dc:creator/>
  <dc:description/>
  <dc:language>cs-CZ</dc:language>
  <cp:lastModifiedBy/>
  <dcterms:modified xsi:type="dcterms:W3CDTF">2024-09-30T12:19:36Z</dcterms:modified>
  <cp:revision>578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12</vt:i4>
  </property>
</Properties>
</file>