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F4A77-C4AF-425D-96EF-CA332220A72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9A8DB38-CF71-47C5-BB03-D7D8E8A82AB2}">
      <dgm:prSet/>
      <dgm:spPr/>
      <dgm:t>
        <a:bodyPr/>
        <a:lstStyle/>
        <a:p>
          <a:r>
            <a:rPr lang="cs-CZ"/>
            <a:t>Vegetativní nervový systém</a:t>
          </a:r>
          <a:endParaRPr lang="en-US"/>
        </a:p>
      </dgm:t>
    </dgm:pt>
    <dgm:pt modelId="{83D44A23-1808-45BF-8304-65328D04ADE1}" type="parTrans" cxnId="{5524C2EF-338D-4DDA-8C30-C551FDBF1772}">
      <dgm:prSet/>
      <dgm:spPr/>
      <dgm:t>
        <a:bodyPr/>
        <a:lstStyle/>
        <a:p>
          <a:endParaRPr lang="en-US"/>
        </a:p>
      </dgm:t>
    </dgm:pt>
    <dgm:pt modelId="{F346610F-7F8F-40AB-BCB2-CBDCF3EC3FB9}" type="sibTrans" cxnId="{5524C2EF-338D-4DDA-8C30-C551FDBF1772}">
      <dgm:prSet/>
      <dgm:spPr/>
      <dgm:t>
        <a:bodyPr/>
        <a:lstStyle/>
        <a:p>
          <a:endParaRPr lang="en-US"/>
        </a:p>
      </dgm:t>
    </dgm:pt>
    <dgm:pt modelId="{E2B94B16-886F-4FE0-B05C-D5C3185F6F00}">
      <dgm:prSet/>
      <dgm:spPr/>
      <dgm:t>
        <a:bodyPr/>
        <a:lstStyle/>
        <a:p>
          <a:r>
            <a:rPr lang="cs-CZ"/>
            <a:t>Hlavové nervy</a:t>
          </a:r>
          <a:endParaRPr lang="en-US"/>
        </a:p>
      </dgm:t>
    </dgm:pt>
    <dgm:pt modelId="{CBD8F7B6-02AC-4D0E-A8D1-6F7E7832EF82}" type="parTrans" cxnId="{FF3272FA-CBF1-448C-B108-14246D737285}">
      <dgm:prSet/>
      <dgm:spPr/>
      <dgm:t>
        <a:bodyPr/>
        <a:lstStyle/>
        <a:p>
          <a:endParaRPr lang="en-US"/>
        </a:p>
      </dgm:t>
    </dgm:pt>
    <dgm:pt modelId="{C2C3826A-7DB3-4BBD-AD3B-18A36AF40C47}" type="sibTrans" cxnId="{FF3272FA-CBF1-448C-B108-14246D737285}">
      <dgm:prSet/>
      <dgm:spPr/>
      <dgm:t>
        <a:bodyPr/>
        <a:lstStyle/>
        <a:p>
          <a:endParaRPr lang="en-US"/>
        </a:p>
      </dgm:t>
    </dgm:pt>
    <dgm:pt modelId="{C31B49D3-4EA0-4635-8677-F68328E86F33}">
      <dgm:prSet/>
      <dgm:spPr/>
      <dgm:t>
        <a:bodyPr/>
        <a:lstStyle/>
        <a:p>
          <a:r>
            <a:rPr lang="cs-CZ"/>
            <a:t>Zraková dráha</a:t>
          </a:r>
          <a:endParaRPr lang="en-US"/>
        </a:p>
      </dgm:t>
    </dgm:pt>
    <dgm:pt modelId="{B41EA3EB-C1CB-418B-9D7D-C129DF0F9DE4}" type="parTrans" cxnId="{0775FD12-12F7-45C9-B3CF-7DBF836002BB}">
      <dgm:prSet/>
      <dgm:spPr/>
      <dgm:t>
        <a:bodyPr/>
        <a:lstStyle/>
        <a:p>
          <a:endParaRPr lang="en-US"/>
        </a:p>
      </dgm:t>
    </dgm:pt>
    <dgm:pt modelId="{C5878284-B356-4D99-B7FD-2D9A09572A83}" type="sibTrans" cxnId="{0775FD12-12F7-45C9-B3CF-7DBF836002BB}">
      <dgm:prSet/>
      <dgm:spPr/>
      <dgm:t>
        <a:bodyPr/>
        <a:lstStyle/>
        <a:p>
          <a:endParaRPr lang="en-US"/>
        </a:p>
      </dgm:t>
    </dgm:pt>
    <dgm:pt modelId="{DBA637BC-92AE-4A37-A55F-492B97ECF11A}">
      <dgm:prSet/>
      <dgm:spPr/>
      <dgm:t>
        <a:bodyPr/>
        <a:lstStyle/>
        <a:p>
          <a:r>
            <a:rPr lang="cs-CZ"/>
            <a:t>Sluchová dráha</a:t>
          </a:r>
          <a:endParaRPr lang="en-US"/>
        </a:p>
      </dgm:t>
    </dgm:pt>
    <dgm:pt modelId="{152B91BF-243E-43DF-B146-BFF9475BE7D0}" type="parTrans" cxnId="{4F800C64-AD0C-42AC-8704-269BE1F6B3A9}">
      <dgm:prSet/>
      <dgm:spPr/>
      <dgm:t>
        <a:bodyPr/>
        <a:lstStyle/>
        <a:p>
          <a:endParaRPr lang="en-US"/>
        </a:p>
      </dgm:t>
    </dgm:pt>
    <dgm:pt modelId="{3AB72102-01D3-43DB-A934-538FE533F6C6}" type="sibTrans" cxnId="{4F800C64-AD0C-42AC-8704-269BE1F6B3A9}">
      <dgm:prSet/>
      <dgm:spPr/>
      <dgm:t>
        <a:bodyPr/>
        <a:lstStyle/>
        <a:p>
          <a:endParaRPr lang="en-US"/>
        </a:p>
      </dgm:t>
    </dgm:pt>
    <dgm:pt modelId="{AE176F66-2290-4393-85C6-6ED22A752EF0}">
      <dgm:prSet/>
      <dgm:spPr/>
      <dgm:t>
        <a:bodyPr/>
        <a:lstStyle/>
        <a:p>
          <a:r>
            <a:rPr lang="cs-CZ"/>
            <a:t>Motorické dráhy</a:t>
          </a:r>
          <a:endParaRPr lang="en-US"/>
        </a:p>
      </dgm:t>
    </dgm:pt>
    <dgm:pt modelId="{080CDB8E-0F0B-4BF7-B4FF-A185CA66DEDF}" type="parTrans" cxnId="{A428FE48-B004-43AD-8950-C24BD6FA46F6}">
      <dgm:prSet/>
      <dgm:spPr/>
      <dgm:t>
        <a:bodyPr/>
        <a:lstStyle/>
        <a:p>
          <a:endParaRPr lang="en-US"/>
        </a:p>
      </dgm:t>
    </dgm:pt>
    <dgm:pt modelId="{B279669E-DB04-4BE2-952E-AF466C548BE1}" type="sibTrans" cxnId="{A428FE48-B004-43AD-8950-C24BD6FA46F6}">
      <dgm:prSet/>
      <dgm:spPr/>
      <dgm:t>
        <a:bodyPr/>
        <a:lstStyle/>
        <a:p>
          <a:endParaRPr lang="en-US"/>
        </a:p>
      </dgm:t>
    </dgm:pt>
    <dgm:pt modelId="{73EA909A-2BD2-48F1-B534-6E52FB3D96C5}">
      <dgm:prSet/>
      <dgm:spPr/>
      <dgm:t>
        <a:bodyPr/>
        <a:lstStyle/>
        <a:p>
          <a:r>
            <a:rPr lang="cs-CZ"/>
            <a:t>Extrapyramidové dráhy</a:t>
          </a:r>
          <a:endParaRPr lang="en-US"/>
        </a:p>
      </dgm:t>
    </dgm:pt>
    <dgm:pt modelId="{B0759274-9D4E-468C-8712-43DB594D5524}" type="parTrans" cxnId="{CD4A5B1E-8E37-40B7-B1E7-6687304A666B}">
      <dgm:prSet/>
      <dgm:spPr/>
      <dgm:t>
        <a:bodyPr/>
        <a:lstStyle/>
        <a:p>
          <a:endParaRPr lang="en-US"/>
        </a:p>
      </dgm:t>
    </dgm:pt>
    <dgm:pt modelId="{1C7E5EEA-2E7F-48F9-AA89-06B82888AA48}" type="sibTrans" cxnId="{CD4A5B1E-8E37-40B7-B1E7-6687304A666B}">
      <dgm:prSet/>
      <dgm:spPr/>
      <dgm:t>
        <a:bodyPr/>
        <a:lstStyle/>
        <a:p>
          <a:endParaRPr lang="en-US"/>
        </a:p>
      </dgm:t>
    </dgm:pt>
    <dgm:pt modelId="{75FC8780-95C2-40B0-A9F2-CE3822E1CB9A}" type="pres">
      <dgm:prSet presAssocID="{DC8F4A77-C4AF-425D-96EF-CA332220A723}" presName="linear" presStyleCnt="0">
        <dgm:presLayoutVars>
          <dgm:animLvl val="lvl"/>
          <dgm:resizeHandles val="exact"/>
        </dgm:presLayoutVars>
      </dgm:prSet>
      <dgm:spPr/>
    </dgm:pt>
    <dgm:pt modelId="{66DDB7A8-EF84-45DC-A056-428D1F11E616}" type="pres">
      <dgm:prSet presAssocID="{F9A8DB38-CF71-47C5-BB03-D7D8E8A82AB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C873F4E-3C8F-42C6-BF1B-07EBB3129CBE}" type="pres">
      <dgm:prSet presAssocID="{F346610F-7F8F-40AB-BCB2-CBDCF3EC3FB9}" presName="spacer" presStyleCnt="0"/>
      <dgm:spPr/>
    </dgm:pt>
    <dgm:pt modelId="{E4B71BE6-ECFF-4DE2-9DF0-7BD4AF4E20EC}" type="pres">
      <dgm:prSet presAssocID="{E2B94B16-886F-4FE0-B05C-D5C3185F6F0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C597052-3F55-427D-A463-AB08B876DFFB}" type="pres">
      <dgm:prSet presAssocID="{C2C3826A-7DB3-4BBD-AD3B-18A36AF40C47}" presName="spacer" presStyleCnt="0"/>
      <dgm:spPr/>
    </dgm:pt>
    <dgm:pt modelId="{D9664BA6-DB0E-40EE-AFCA-DBA7FBBE2AD6}" type="pres">
      <dgm:prSet presAssocID="{C31B49D3-4EA0-4635-8677-F68328E86F3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D6275CA-CEA2-4AC5-8C2C-8BDEC346EE5D}" type="pres">
      <dgm:prSet presAssocID="{C5878284-B356-4D99-B7FD-2D9A09572A83}" presName="spacer" presStyleCnt="0"/>
      <dgm:spPr/>
    </dgm:pt>
    <dgm:pt modelId="{2BEFAA28-5290-43AA-B5E0-C3E7D2ADFB1F}" type="pres">
      <dgm:prSet presAssocID="{DBA637BC-92AE-4A37-A55F-492B97ECF11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8D7198A-05CA-4DC3-B973-757709A1AE5A}" type="pres">
      <dgm:prSet presAssocID="{3AB72102-01D3-43DB-A934-538FE533F6C6}" presName="spacer" presStyleCnt="0"/>
      <dgm:spPr/>
    </dgm:pt>
    <dgm:pt modelId="{7831CA65-6A3B-4630-9EC2-D65514ED5B98}" type="pres">
      <dgm:prSet presAssocID="{AE176F66-2290-4393-85C6-6ED22A752EF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6EA4F43-95A0-4413-A2C6-A3E7CD7B44A5}" type="pres">
      <dgm:prSet presAssocID="{B279669E-DB04-4BE2-952E-AF466C548BE1}" presName="spacer" presStyleCnt="0"/>
      <dgm:spPr/>
    </dgm:pt>
    <dgm:pt modelId="{10B77969-F2A5-42DD-85ED-F7C0D663E990}" type="pres">
      <dgm:prSet presAssocID="{73EA909A-2BD2-48F1-B534-6E52FB3D96C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775FD12-12F7-45C9-B3CF-7DBF836002BB}" srcId="{DC8F4A77-C4AF-425D-96EF-CA332220A723}" destId="{C31B49D3-4EA0-4635-8677-F68328E86F33}" srcOrd="2" destOrd="0" parTransId="{B41EA3EB-C1CB-418B-9D7D-C129DF0F9DE4}" sibTransId="{C5878284-B356-4D99-B7FD-2D9A09572A83}"/>
    <dgm:cxn modelId="{CD4A5B1E-8E37-40B7-B1E7-6687304A666B}" srcId="{DC8F4A77-C4AF-425D-96EF-CA332220A723}" destId="{73EA909A-2BD2-48F1-B534-6E52FB3D96C5}" srcOrd="5" destOrd="0" parTransId="{B0759274-9D4E-468C-8712-43DB594D5524}" sibTransId="{1C7E5EEA-2E7F-48F9-AA89-06B82888AA48}"/>
    <dgm:cxn modelId="{16E5E624-9DF8-4041-B253-D60FE00390C7}" type="presOf" srcId="{C31B49D3-4EA0-4635-8677-F68328E86F33}" destId="{D9664BA6-DB0E-40EE-AFCA-DBA7FBBE2AD6}" srcOrd="0" destOrd="0" presId="urn:microsoft.com/office/officeart/2005/8/layout/vList2"/>
    <dgm:cxn modelId="{2810E42B-D603-4A33-950C-0EA67E3B0536}" type="presOf" srcId="{DBA637BC-92AE-4A37-A55F-492B97ECF11A}" destId="{2BEFAA28-5290-43AA-B5E0-C3E7D2ADFB1F}" srcOrd="0" destOrd="0" presId="urn:microsoft.com/office/officeart/2005/8/layout/vList2"/>
    <dgm:cxn modelId="{8AD65440-DE1A-4E98-8751-4207ECD89985}" type="presOf" srcId="{73EA909A-2BD2-48F1-B534-6E52FB3D96C5}" destId="{10B77969-F2A5-42DD-85ED-F7C0D663E990}" srcOrd="0" destOrd="0" presId="urn:microsoft.com/office/officeart/2005/8/layout/vList2"/>
    <dgm:cxn modelId="{2137CC40-80FF-4CC7-BF39-2D6A07BC2BB6}" type="presOf" srcId="{E2B94B16-886F-4FE0-B05C-D5C3185F6F00}" destId="{E4B71BE6-ECFF-4DE2-9DF0-7BD4AF4E20EC}" srcOrd="0" destOrd="0" presId="urn:microsoft.com/office/officeart/2005/8/layout/vList2"/>
    <dgm:cxn modelId="{4F800C64-AD0C-42AC-8704-269BE1F6B3A9}" srcId="{DC8F4A77-C4AF-425D-96EF-CA332220A723}" destId="{DBA637BC-92AE-4A37-A55F-492B97ECF11A}" srcOrd="3" destOrd="0" parTransId="{152B91BF-243E-43DF-B146-BFF9475BE7D0}" sibTransId="{3AB72102-01D3-43DB-A934-538FE533F6C6}"/>
    <dgm:cxn modelId="{A428FE48-B004-43AD-8950-C24BD6FA46F6}" srcId="{DC8F4A77-C4AF-425D-96EF-CA332220A723}" destId="{AE176F66-2290-4393-85C6-6ED22A752EF0}" srcOrd="4" destOrd="0" parTransId="{080CDB8E-0F0B-4BF7-B4FF-A185CA66DEDF}" sibTransId="{B279669E-DB04-4BE2-952E-AF466C548BE1}"/>
    <dgm:cxn modelId="{E9D0C5B1-B602-4953-976C-7A1A541D3636}" type="presOf" srcId="{AE176F66-2290-4393-85C6-6ED22A752EF0}" destId="{7831CA65-6A3B-4630-9EC2-D65514ED5B98}" srcOrd="0" destOrd="0" presId="urn:microsoft.com/office/officeart/2005/8/layout/vList2"/>
    <dgm:cxn modelId="{5C4D98E0-69A7-4965-BDA9-02D9974A2DFF}" type="presOf" srcId="{F9A8DB38-CF71-47C5-BB03-D7D8E8A82AB2}" destId="{66DDB7A8-EF84-45DC-A056-428D1F11E616}" srcOrd="0" destOrd="0" presId="urn:microsoft.com/office/officeart/2005/8/layout/vList2"/>
    <dgm:cxn modelId="{351BC5E0-E661-4F66-BEF9-DDDA6626E24D}" type="presOf" srcId="{DC8F4A77-C4AF-425D-96EF-CA332220A723}" destId="{75FC8780-95C2-40B0-A9F2-CE3822E1CB9A}" srcOrd="0" destOrd="0" presId="urn:microsoft.com/office/officeart/2005/8/layout/vList2"/>
    <dgm:cxn modelId="{5524C2EF-338D-4DDA-8C30-C551FDBF1772}" srcId="{DC8F4A77-C4AF-425D-96EF-CA332220A723}" destId="{F9A8DB38-CF71-47C5-BB03-D7D8E8A82AB2}" srcOrd="0" destOrd="0" parTransId="{83D44A23-1808-45BF-8304-65328D04ADE1}" sibTransId="{F346610F-7F8F-40AB-BCB2-CBDCF3EC3FB9}"/>
    <dgm:cxn modelId="{FF3272FA-CBF1-448C-B108-14246D737285}" srcId="{DC8F4A77-C4AF-425D-96EF-CA332220A723}" destId="{E2B94B16-886F-4FE0-B05C-D5C3185F6F00}" srcOrd="1" destOrd="0" parTransId="{CBD8F7B6-02AC-4D0E-A8D1-6F7E7832EF82}" sibTransId="{C2C3826A-7DB3-4BBD-AD3B-18A36AF40C47}"/>
    <dgm:cxn modelId="{D070F68F-E835-44AF-8702-732DAB119825}" type="presParOf" srcId="{75FC8780-95C2-40B0-A9F2-CE3822E1CB9A}" destId="{66DDB7A8-EF84-45DC-A056-428D1F11E616}" srcOrd="0" destOrd="0" presId="urn:microsoft.com/office/officeart/2005/8/layout/vList2"/>
    <dgm:cxn modelId="{C1ABF869-591F-47BF-8920-94CBECD3ECE5}" type="presParOf" srcId="{75FC8780-95C2-40B0-A9F2-CE3822E1CB9A}" destId="{2C873F4E-3C8F-42C6-BF1B-07EBB3129CBE}" srcOrd="1" destOrd="0" presId="urn:microsoft.com/office/officeart/2005/8/layout/vList2"/>
    <dgm:cxn modelId="{BE669FC7-0365-4075-B43E-E08911A617CB}" type="presParOf" srcId="{75FC8780-95C2-40B0-A9F2-CE3822E1CB9A}" destId="{E4B71BE6-ECFF-4DE2-9DF0-7BD4AF4E20EC}" srcOrd="2" destOrd="0" presId="urn:microsoft.com/office/officeart/2005/8/layout/vList2"/>
    <dgm:cxn modelId="{9B522DDF-6FFD-4C53-9DE6-240B70DC4064}" type="presParOf" srcId="{75FC8780-95C2-40B0-A9F2-CE3822E1CB9A}" destId="{3C597052-3F55-427D-A463-AB08B876DFFB}" srcOrd="3" destOrd="0" presId="urn:microsoft.com/office/officeart/2005/8/layout/vList2"/>
    <dgm:cxn modelId="{E5678925-20A8-46BB-844B-A09CF114447E}" type="presParOf" srcId="{75FC8780-95C2-40B0-A9F2-CE3822E1CB9A}" destId="{D9664BA6-DB0E-40EE-AFCA-DBA7FBBE2AD6}" srcOrd="4" destOrd="0" presId="urn:microsoft.com/office/officeart/2005/8/layout/vList2"/>
    <dgm:cxn modelId="{9756B517-1B92-4377-80C0-44FD0740779F}" type="presParOf" srcId="{75FC8780-95C2-40B0-A9F2-CE3822E1CB9A}" destId="{2D6275CA-CEA2-4AC5-8C2C-8BDEC346EE5D}" srcOrd="5" destOrd="0" presId="urn:microsoft.com/office/officeart/2005/8/layout/vList2"/>
    <dgm:cxn modelId="{64CD178C-A649-428C-AA6F-84F0FC4A06F8}" type="presParOf" srcId="{75FC8780-95C2-40B0-A9F2-CE3822E1CB9A}" destId="{2BEFAA28-5290-43AA-B5E0-C3E7D2ADFB1F}" srcOrd="6" destOrd="0" presId="urn:microsoft.com/office/officeart/2005/8/layout/vList2"/>
    <dgm:cxn modelId="{ED763093-FEA6-4E5B-B5B3-05F3FB5496E9}" type="presParOf" srcId="{75FC8780-95C2-40B0-A9F2-CE3822E1CB9A}" destId="{78D7198A-05CA-4DC3-B973-757709A1AE5A}" srcOrd="7" destOrd="0" presId="urn:microsoft.com/office/officeart/2005/8/layout/vList2"/>
    <dgm:cxn modelId="{1A88DA1A-2DEE-4AF7-B40A-2FC0F6F3F615}" type="presParOf" srcId="{75FC8780-95C2-40B0-A9F2-CE3822E1CB9A}" destId="{7831CA65-6A3B-4630-9EC2-D65514ED5B98}" srcOrd="8" destOrd="0" presId="urn:microsoft.com/office/officeart/2005/8/layout/vList2"/>
    <dgm:cxn modelId="{18D5D78F-C917-4DB5-9655-DF82C689672C}" type="presParOf" srcId="{75FC8780-95C2-40B0-A9F2-CE3822E1CB9A}" destId="{B6EA4F43-95A0-4413-A2C6-A3E7CD7B44A5}" srcOrd="9" destOrd="0" presId="urn:microsoft.com/office/officeart/2005/8/layout/vList2"/>
    <dgm:cxn modelId="{E8BE7454-B57D-4098-B75B-2ECB4D4F9D0A}" type="presParOf" srcId="{75FC8780-95C2-40B0-A9F2-CE3822E1CB9A}" destId="{10B77969-F2A5-42DD-85ED-F7C0D663E99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DB7A8-EF84-45DC-A056-428D1F11E616}">
      <dsp:nvSpPr>
        <dsp:cNvPr id="0" name=""/>
        <dsp:cNvSpPr/>
      </dsp:nvSpPr>
      <dsp:spPr>
        <a:xfrm>
          <a:off x="0" y="74097"/>
          <a:ext cx="6291714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Vegetativní nervový systém</a:t>
          </a:r>
          <a:endParaRPr lang="en-US" sz="3400" kern="1200"/>
        </a:p>
      </dsp:txBody>
      <dsp:txXfrm>
        <a:off x="39809" y="113906"/>
        <a:ext cx="6212096" cy="735872"/>
      </dsp:txXfrm>
    </dsp:sp>
    <dsp:sp modelId="{E4B71BE6-ECFF-4DE2-9DF0-7BD4AF4E20EC}">
      <dsp:nvSpPr>
        <dsp:cNvPr id="0" name=""/>
        <dsp:cNvSpPr/>
      </dsp:nvSpPr>
      <dsp:spPr>
        <a:xfrm>
          <a:off x="0" y="987507"/>
          <a:ext cx="6291714" cy="815490"/>
        </a:xfrm>
        <a:prstGeom prst="roundRect">
          <a:avLst/>
        </a:prstGeom>
        <a:solidFill>
          <a:schemeClr val="accent5">
            <a:hueOff val="301103"/>
            <a:satOff val="2055"/>
            <a:lumOff val="-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Hlavové nervy</a:t>
          </a:r>
          <a:endParaRPr lang="en-US" sz="3400" kern="1200"/>
        </a:p>
      </dsp:txBody>
      <dsp:txXfrm>
        <a:off x="39809" y="1027316"/>
        <a:ext cx="6212096" cy="735872"/>
      </dsp:txXfrm>
    </dsp:sp>
    <dsp:sp modelId="{D9664BA6-DB0E-40EE-AFCA-DBA7FBBE2AD6}">
      <dsp:nvSpPr>
        <dsp:cNvPr id="0" name=""/>
        <dsp:cNvSpPr/>
      </dsp:nvSpPr>
      <dsp:spPr>
        <a:xfrm>
          <a:off x="0" y="1900917"/>
          <a:ext cx="6291714" cy="815490"/>
        </a:xfrm>
        <a:prstGeom prst="roundRect">
          <a:avLst/>
        </a:prstGeom>
        <a:solidFill>
          <a:schemeClr val="accent5">
            <a:hueOff val="602207"/>
            <a:satOff val="4110"/>
            <a:lumOff val="-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Zraková dráha</a:t>
          </a:r>
          <a:endParaRPr lang="en-US" sz="3400" kern="1200"/>
        </a:p>
      </dsp:txBody>
      <dsp:txXfrm>
        <a:off x="39809" y="1940726"/>
        <a:ext cx="6212096" cy="735872"/>
      </dsp:txXfrm>
    </dsp:sp>
    <dsp:sp modelId="{2BEFAA28-5290-43AA-B5E0-C3E7D2ADFB1F}">
      <dsp:nvSpPr>
        <dsp:cNvPr id="0" name=""/>
        <dsp:cNvSpPr/>
      </dsp:nvSpPr>
      <dsp:spPr>
        <a:xfrm>
          <a:off x="0" y="2814327"/>
          <a:ext cx="6291714" cy="815490"/>
        </a:xfrm>
        <a:prstGeom prst="roundRect">
          <a:avLst/>
        </a:prstGeom>
        <a:solidFill>
          <a:schemeClr val="accent5">
            <a:hueOff val="903310"/>
            <a:satOff val="6165"/>
            <a:lumOff val="-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Sluchová dráha</a:t>
          </a:r>
          <a:endParaRPr lang="en-US" sz="3400" kern="1200"/>
        </a:p>
      </dsp:txBody>
      <dsp:txXfrm>
        <a:off x="39809" y="2854136"/>
        <a:ext cx="6212096" cy="735872"/>
      </dsp:txXfrm>
    </dsp:sp>
    <dsp:sp modelId="{7831CA65-6A3B-4630-9EC2-D65514ED5B98}">
      <dsp:nvSpPr>
        <dsp:cNvPr id="0" name=""/>
        <dsp:cNvSpPr/>
      </dsp:nvSpPr>
      <dsp:spPr>
        <a:xfrm>
          <a:off x="0" y="3727737"/>
          <a:ext cx="6291714" cy="815490"/>
        </a:xfrm>
        <a:prstGeom prst="roundRect">
          <a:avLst/>
        </a:prstGeom>
        <a:solidFill>
          <a:schemeClr val="accent5">
            <a:hueOff val="1204414"/>
            <a:satOff val="8220"/>
            <a:lumOff val="-1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Motorické dráhy</a:t>
          </a:r>
          <a:endParaRPr lang="en-US" sz="3400" kern="1200"/>
        </a:p>
      </dsp:txBody>
      <dsp:txXfrm>
        <a:off x="39809" y="3767546"/>
        <a:ext cx="6212096" cy="735872"/>
      </dsp:txXfrm>
    </dsp:sp>
    <dsp:sp modelId="{10B77969-F2A5-42DD-85ED-F7C0D663E990}">
      <dsp:nvSpPr>
        <dsp:cNvPr id="0" name=""/>
        <dsp:cNvSpPr/>
      </dsp:nvSpPr>
      <dsp:spPr>
        <a:xfrm>
          <a:off x="0" y="4641147"/>
          <a:ext cx="6291714" cy="815490"/>
        </a:xfrm>
        <a:prstGeom prst="roundRect">
          <a:avLst/>
        </a:prstGeom>
        <a:solidFill>
          <a:schemeClr val="accent5">
            <a:hueOff val="1505517"/>
            <a:satOff val="10275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Extrapyramidové dráhy</a:t>
          </a:r>
          <a:endParaRPr lang="en-US" sz="3400" kern="1200"/>
        </a:p>
      </dsp:txBody>
      <dsp:txXfrm>
        <a:off x="39809" y="4680956"/>
        <a:ext cx="6212096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9E8AEF-1A02-4873-AC1E-881DEE0662B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6E7ACA-A5F7-440E-8625-AA626886F2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95711E-8418-4D11-8F26-8CF4F27B2FB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838080" y="3841560"/>
            <a:ext cx="338580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93440" y="3841560"/>
            <a:ext cx="338580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7949160" y="3841560"/>
            <a:ext cx="338580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F60C75-8CA1-416C-BA07-4E9ED981A4B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93078BB-65FA-4EFC-8476-BB0CAF19EA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ACCFE6-0E2E-4E62-B7D6-AA4FB40C77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1844A21-842D-46EA-89CB-9CFB23C64D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C40F1FC-82C8-4A59-9512-95DD667BE1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E5A9DE7-EF96-4F14-AB17-87C78A7946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28FC9C-8643-488B-8FB7-8253CA4D12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ED1D79-D452-456E-902D-7C72006C31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35A74E-01FA-4827-8AF4-3B25C74309A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0768755-7C45-4630-923A-4B78DA51E3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6DB1B89-833A-41DC-8EA2-5E4E9FAAA1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D4381AE-BE4D-4F32-A437-CB5C2289B93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A51319-1E4F-4B11-A452-6920DA3A83A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838080" y="3841560"/>
            <a:ext cx="338580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393440" y="3841560"/>
            <a:ext cx="338580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7949160" y="3841560"/>
            <a:ext cx="338580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F373F4C-A25B-4C5D-8822-B96253AEE85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6C7B76-3F6C-47AD-B716-762ADF0938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EC283D-4A16-4D8F-89BA-6CAE37B2DE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42D5B8-170D-4383-A80B-A9B6ADC590E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5D8777-9E52-4F33-8294-158984FD699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990186-E00F-4651-89CA-1003AED0FF5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99BE08-CE7E-475B-BC9C-657F3F09A3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2E176C-8118-418F-9872-52D209F244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chemeClr val="dk1"/>
                </a:solidFill>
                <a:latin typeface="Tw Cen MT"/>
              </a:rPr>
              <a:t>Click to edit Master title style</a:t>
            </a:r>
            <a:endParaRPr b="0" lang="en-US" sz="60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Avenir Next LT Pro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Avenir Next LT Pro"/>
              </a:rPr>
              <a:t> </a:t>
            </a:r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Avenir Next LT Pro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C125B1D-88A0-4DB3-9B8E-DB054A298FB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Avenir Next LT Pro"/>
              </a:rPr>
              <a:t>3</a:t>
            </a:fld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reeform: Shape 6"/>
          <p:cNvSpPr/>
          <p:nvPr/>
        </p:nvSpPr>
        <p:spPr>
          <a:xfrm>
            <a:off x="10208520" y="0"/>
            <a:ext cx="1134720" cy="477720"/>
          </a:xfrm>
          <a:custGeom>
            <a:avLst/>
            <a:gdLst>
              <a:gd name="textAreaLeft" fmla="*/ 0 w 1134720"/>
              <a:gd name="textAreaRight" fmla="*/ 1135080 w 1134720"/>
              <a:gd name="textAreaTop" fmla="*/ 0 h 477720"/>
              <a:gd name="textAreaBottom" fmla="*/ 478080 h 477720"/>
            </a:gdLst>
            <a:ahLst/>
            <a:rect l="textAreaLeft" t="textAreaTop" r="textAreaRight" b="textAreaBottom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Arc 7"/>
          <p:cNvSpPr/>
          <p:nvPr/>
        </p:nvSpPr>
        <p:spPr>
          <a:xfrm flipV="1" rot="10800000">
            <a:off x="556200" y="1065240"/>
            <a:ext cx="4083120" cy="4083120"/>
          </a:xfrm>
          <a:prstGeom prst="arc">
            <a:avLst>
              <a:gd name="adj1" fmla="val 16200000"/>
              <a:gd name="adj2" fmla="val 0"/>
            </a:avLst>
          </a:prstGeom>
          <a:noFill/>
          <a:ln cap="rnd" w="127000">
            <a:solidFill>
              <a:srgbClr val="89b2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venir Next LT Pro"/>
              </a:rPr>
              <a:t>Klikněte pro úpravu formátu textu osnovy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venir Next LT Pro"/>
              </a:rPr>
              <a:t>Druhá úroveň</a:t>
            </a:r>
            <a:endParaRPr b="0" lang="en-US" sz="2000" spc="-1" strike="noStrike">
              <a:solidFill>
                <a:schemeClr val="dk1"/>
              </a:solidFill>
              <a:latin typeface="Avenir Next LT Pro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venir Next LT Pro"/>
              </a:rPr>
              <a:t>Třetí úroveň</a:t>
            </a: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venir Next LT Pro"/>
              </a:rPr>
              <a:t>Čtvrtá úroveň osnovy</a:t>
            </a: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venir Next LT Pro"/>
              </a:rPr>
              <a:t>Pátá úroveň osnovy</a:t>
            </a:r>
            <a:endParaRPr b="0" lang="en-US" sz="2000" spc="-1" strike="noStrike">
              <a:solidFill>
                <a:schemeClr val="dk1"/>
              </a:solidFill>
              <a:latin typeface="Avenir Next LT Pro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venir Next LT Pro"/>
              </a:rPr>
              <a:t>Šestá úroveň</a:t>
            </a:r>
            <a:endParaRPr b="0" lang="en-US" sz="2000" spc="-1" strike="noStrike">
              <a:solidFill>
                <a:schemeClr val="dk1"/>
              </a:solidFill>
              <a:latin typeface="Avenir Next LT Pro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venir Next LT Pro"/>
              </a:rPr>
              <a:t>Sedmá úroveň</a:t>
            </a:r>
            <a:endParaRPr b="0" lang="en-US" sz="2000" spc="-1" strike="noStrike">
              <a:solidFill>
                <a:schemeClr val="dk1"/>
              </a:solidFill>
              <a:latin typeface="Avenir Next LT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Tw Cen MT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Avenir Next LT Pro"/>
              </a:rPr>
              <a:t>Click to edit Master text styles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Avenir Next LT Pro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Avenir Next LT Pro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venir Next LT Pro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Avenir Next LT Pro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venir Next LT Pro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venir Next LT Pro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Avenir Next LT Pro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Avenir Next LT Pro"/>
              </a:rPr>
              <a:t>&lt;datum/čas&gt;</a:t>
            </a:r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Avenir Next LT Pro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60F6F62-36A9-4CB0-A127-F7AFFD7C5693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Avenir Next LT Pro"/>
              </a:rPr>
              <a:t>&lt;číslo&gt;</a:t>
            </a:fld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Freeform: Shape 6"/>
          <p:cNvSpPr/>
          <p:nvPr/>
        </p:nvSpPr>
        <p:spPr>
          <a:xfrm>
            <a:off x="10494360" y="0"/>
            <a:ext cx="848880" cy="357480"/>
          </a:xfrm>
          <a:custGeom>
            <a:avLst/>
            <a:gdLst>
              <a:gd name="textAreaLeft" fmla="*/ 0 w 848880"/>
              <a:gd name="textAreaRight" fmla="*/ 849240 w 848880"/>
              <a:gd name="textAreaTop" fmla="*/ 0 h 357480"/>
              <a:gd name="textAreaBottom" fmla="*/ 357840 h 357480"/>
            </a:gdLst>
            <a:ahLst/>
            <a:rect l="textAreaLeft" t="textAreaTop" r="textAreaRight" b="textAreaBottom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Freeform: Shape 7"/>
          <p:cNvSpPr/>
          <p:nvPr/>
        </p:nvSpPr>
        <p:spPr>
          <a:xfrm flipH="1">
            <a:off x="123480" y="5717880"/>
            <a:ext cx="1771200" cy="1139760"/>
          </a:xfrm>
          <a:custGeom>
            <a:avLst/>
            <a:gdLst>
              <a:gd name="textAreaLeft" fmla="*/ 360 w 1771200"/>
              <a:gd name="textAreaRight" fmla="*/ 1771920 w 1771200"/>
              <a:gd name="textAreaTop" fmla="*/ 0 h 1139760"/>
              <a:gd name="textAreaBottom" fmla="*/ 1140120 h 1139760"/>
            </a:gdLst>
            <a:ahLst/>
            <a:rect l="textAreaLeft" t="textAreaTop" r="textAreaRight" b="textAreaBottom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 useBgFill="1">
        <p:nvSpPr>
          <p:cNvPr id="87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Arc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27800">
            <a:off x="1108440" y="775800"/>
            <a:ext cx="2987640" cy="2987640"/>
          </a:xfrm>
          <a:prstGeom prst="arc">
            <a:avLst>
              <a:gd name="adj1" fmla="val 16200000"/>
              <a:gd name="adj2" fmla="val 2287352"/>
            </a:avLst>
          </a:prstGeom>
          <a:noFill/>
          <a:ln cap="rnd" w="127000">
            <a:solidFill>
              <a:srgbClr val="89b2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60000" y="2174040"/>
            <a:ext cx="576000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6818" lnSpcReduction="10000"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chemeClr val="dk1"/>
                </a:solidFill>
                <a:latin typeface="Tw Cen MT"/>
              </a:rPr>
              <a:t>Základy neuropsychologie II</a:t>
            </a:r>
            <a:endParaRPr b="0" lang="en-US" sz="60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860760" y="1712160"/>
            <a:ext cx="442548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venir Next LT Pro"/>
              </a:rPr>
              <a:t>Petr Grossmann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icture 3"/>
          <p:cNvSpPr/>
          <p:nvPr/>
        </p:nvSpPr>
        <p:spPr>
          <a:xfrm>
            <a:off x="5733720" y="0"/>
            <a:ext cx="6458040" cy="6857640"/>
          </a:xfrm>
          <a:custGeom>
            <a:avLst/>
            <a:gdLst>
              <a:gd name="textAreaLeft" fmla="*/ 0 w 6458040"/>
              <a:gd name="textAreaRight" fmla="*/ 6458400 w 64580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94240" y="4274280"/>
            <a:ext cx="824760" cy="824760"/>
          </a:xfrm>
          <a:prstGeom prst="rect">
            <a:avLst/>
          </a:prstGeom>
          <a:noFill/>
          <a:ln w="127000">
            <a:solidFill>
              <a:srgbClr val="15bd2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Ova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760" y="5649840"/>
            <a:ext cx="545760" cy="5457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Tw Cen MT"/>
                <a:ea typeface="Tw Cen MT"/>
              </a:rPr>
              <a:t>Extrapyramidové dráhy</a:t>
            </a:r>
            <a:endParaRPr b="0" lang="en-US" sz="44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0336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vycházejí z podkorových struktur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Dostávají podněty z motorické kůry a směřují do míchy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Vestibulospinální dráha - přispívá k udržování rovnováhy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Retikulospinální dráha - moduluje volní pohyby a reflexní aktivitu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Tektospinální dráha - souvisí s reflexnini posturálními pohyby prováděnými v reakci na zrakové podnéty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Rubrospinální dráha - usnadňuje aktivitu flexorů a inhibuje aktivitu extenzorů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Freeform: 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12240" cy="6857640"/>
          </a:xfrm>
          <a:custGeom>
            <a:avLst/>
            <a:gdLst>
              <a:gd name="textAreaLeft" fmla="*/ 0 w 4512240"/>
              <a:gd name="textAreaRight" fmla="*/ 4512600 w 45122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643320"/>
            <a:ext cx="2950920" cy="557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3400" spc="-1" strike="noStrike">
                <a:solidFill>
                  <a:srgbClr val="ffffff"/>
                </a:solidFill>
                <a:latin typeface="Tw Cen MT"/>
              </a:rPr>
              <a:t>Rozšíření neuroanatomie</a:t>
            </a:r>
            <a:endParaRPr b="0" lang="en-US" sz="3400" spc="-1" strike="noStrike">
              <a:solidFill>
                <a:schemeClr val="dk1"/>
              </a:solidFill>
              <a:latin typeface="Avenir Next LT Pro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25243902"/>
              </p:ext>
            </p:extLst>
          </p:nvPr>
        </p:nvGraphicFramePr>
        <p:xfrm>
          <a:off x="5207760" y="643320"/>
          <a:ext cx="6291360" cy="553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000" spc="-1" strike="noStrike">
                <a:solidFill>
                  <a:schemeClr val="dk1"/>
                </a:solidFill>
                <a:latin typeface="Tw Cen MT"/>
              </a:rPr>
              <a:t>Vegetativní nervový systém - truncus sympaticus</a:t>
            </a:r>
            <a:endParaRPr b="0" lang="en-US" sz="40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838080" y="1604880"/>
            <a:ext cx="10515240" cy="447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0336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vétší část autonomniho nervového systému. 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Inervuje srdce, plice, svalstvo ve stěnách krevnich cév, vlasové folikuly a potni žlázy, jakož i velké množství břišních a pánevních orgánů. 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připravuje tělo na stav ohrožení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Sympatický kmen (truncus sympaticus) je skupina ganglií vzájemně propojených nervovými kmeny. Sahá od spodiny lební po dolní konec páteře. Eferentní sympatické dráhy směřují k hladkému svalstvu a žlázovým systémům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Aferentní dráhy přenášejí informace o vnitřních orgánech a o cévach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3600" spc="-1" strike="noStrike">
                <a:solidFill>
                  <a:schemeClr val="dk1"/>
                </a:solidFill>
                <a:latin typeface="Tw Cen MT"/>
                <a:ea typeface="Tw Cen MT"/>
              </a:rPr>
              <a:t>Vegetativní nervový systém - truncus parasympaticus</a:t>
            </a:r>
            <a:endParaRPr b="0" lang="en-US" sz="36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428120"/>
            <a:ext cx="10515240" cy="425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Parasympatický nervový systém úzce souvisí s centrálním nervovým systémem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podobně jako systém sympatický inervuje hladké svalstvo, žlázy a vnitřni orgány. 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působí však na ně opačně - ukládání a obnova energie.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Dráhy tohoto systému mají dvojí původ: 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buď začínaji v lební dutině, v mozkovém kmeni</a:t>
            </a:r>
            <a:endParaRPr b="0" lang="en-US" sz="2400" spc="-1" strike="noStrike">
              <a:solidFill>
                <a:schemeClr val="dk1"/>
              </a:solidFill>
              <a:latin typeface="Avenir Next LT Pro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nebo v páteři, v křižové oblasti míchy.</a:t>
            </a:r>
            <a:endParaRPr b="0" lang="en-US" sz="2400" spc="-1" strike="noStrike">
              <a:solidFill>
                <a:schemeClr val="dk1"/>
              </a:solidFill>
              <a:latin typeface="Avenir Next LT Pro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Tw Cen MT"/>
              </a:rPr>
              <a:t>Hlavové nervy</a:t>
            </a:r>
            <a:endParaRPr b="0" lang="en-US" sz="44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428120"/>
            <a:ext cx="10515240" cy="487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8556" lnSpcReduction="10000"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nervy vycházejicí ze smyslových orgánů (čichu, zraku a sluchu), vstupující do lebky skrze otvory na spodině lebeční a zakončené v mozkovém kmeni a koncovém mozku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nervy vycházejici z mozkového kmene, vystupujici z lebky podobnými otvory a pokračujicí k orgánům, které inervují. 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v oblasti hlavy a krku, jen desátý hlavový nerv inervuje také struktury</a:t>
            </a:r>
            <a:br>
              <a:rPr sz="2800"/>
            </a:b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v hrudni a břišní dutině.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Máme 12 párů hlavových nervů: 1) čichový (I), 2) zrakový (II), 3) okohybný (III), 4) kladkový (IV), 5) trojklaný (V), 6) odtahujíci</a:t>
            </a:r>
            <a:br>
              <a:rPr sz="2800"/>
            </a:b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(VI), 7) lícní (VII), 8) vestibulokochleární (VIII), 9) jazykohltanový (IX), 10) bloudivý (X), 11) přídatný (Xl) a 12) podjazykový (XII).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čichový, zrakový a vestibulokochleární jsou pouze smyslové.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okohybný, kladkový, odtahujíci, přídatný a podjazykový jsou čistě motorické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1260000" y="427680"/>
            <a:ext cx="9720000" cy="587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Arc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3967200">
            <a:off x="8630280" y="490320"/>
            <a:ext cx="2988000" cy="2987640"/>
          </a:xfrm>
          <a:prstGeom prst="arc">
            <a:avLst>
              <a:gd name="adj1" fmla="val 14441841"/>
              <a:gd name="adj2" fmla="val 0"/>
            </a:avLst>
          </a:prstGeom>
          <a:noFill/>
          <a:ln cap="rnd" w="127000">
            <a:solidFill>
              <a:srgbClr val="89b2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895000" y="479520"/>
            <a:ext cx="54583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Tw Cen MT"/>
              </a:rPr>
              <a:t>Zraková dráha</a:t>
            </a:r>
            <a:endParaRPr b="0" lang="en-US" sz="44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07" name="Freeform: Shap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5486400"/>
            <a:ext cx="2672640" cy="1371240"/>
          </a:xfrm>
          <a:custGeom>
            <a:avLst/>
            <a:gdLst>
              <a:gd name="textAreaLeft" fmla="*/ 360 w 2672640"/>
              <a:gd name="textAreaRight" fmla="*/ 2673360 w 2672640"/>
              <a:gd name="textAreaTop" fmla="*/ 0 h 1371240"/>
              <a:gd name="textAreaBottom" fmla="*/ 1371600 h 1371240"/>
            </a:gdLst>
            <a:ahLst/>
            <a:rect l="textAreaLeft" t="textAreaTop" r="textAreaRight" b="textAreaBottom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Obrázek 4"/>
          <p:cNvSpPr/>
          <p:nvPr/>
        </p:nvSpPr>
        <p:spPr>
          <a:xfrm>
            <a:off x="250560" y="1866240"/>
            <a:ext cx="5395320" cy="3418920"/>
          </a:xfrm>
          <a:custGeom>
            <a:avLst/>
            <a:gdLst>
              <a:gd name="textAreaLeft" fmla="*/ 0 w 5395320"/>
              <a:gd name="textAreaRight" fmla="*/ 5395680 w 5395320"/>
              <a:gd name="textAreaTop" fmla="*/ 0 h 3418920"/>
              <a:gd name="textAreaBottom" fmla="*/ 3419280 h 3418920"/>
            </a:gdLst>
            <a:ahLst/>
            <a:rect l="textAreaLeft" t="textAreaTop" r="textAreaRight" b="textAreaBottom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895000" y="1984320"/>
            <a:ext cx="5458320" cy="4192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Avenir Next LT Pro"/>
              </a:rPr>
              <a:t>Fototransduke ve fotoreceptorech</a:t>
            </a:r>
            <a:endParaRPr b="0" lang="en-US" sz="22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Avenir Next LT Pro"/>
              </a:rPr>
              <a:t>Čípky - denní vidění, tyčinky - noční</a:t>
            </a:r>
            <a:endParaRPr b="0" lang="en-US" sz="22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Zrakový nerv (tvořený axony gangliových buněk) opouští očnici skrze foramen opticum</a:t>
            </a:r>
            <a:endParaRPr b="0" lang="en-US" sz="22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část axonů z obou zrakových nervů se kříží ve střední čáře za vzniku chiasma opticum.</a:t>
            </a:r>
            <a:endParaRPr b="0" lang="en-US" sz="22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Tractus opticus – corpora geniculata – radiatio optica - zraková kůra (occipitální lalok - fosfémy)</a:t>
            </a:r>
            <a:endParaRPr b="0" lang="en-US" sz="2200" spc="-1" strike="noStrike">
              <a:solidFill>
                <a:schemeClr val="dk1"/>
              </a:solidFill>
              <a:latin typeface="Avenir Next LT Pro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200" spc="-1" strike="noStrike">
              <a:solidFill>
                <a:schemeClr val="dk1"/>
              </a:solidFill>
              <a:latin typeface="Avenir Next LT Pro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200" spc="-1" strike="noStrike">
              <a:solidFill>
                <a:schemeClr val="dk1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Tw Cen MT"/>
              </a:rPr>
              <a:t>Sluchová dráha</a:t>
            </a:r>
            <a:endParaRPr b="0" lang="en-US" sz="44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7480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Zvukové vlny jsou přenášeny cestou zevního a středního ucha</a:t>
            </a:r>
            <a:br>
              <a:rPr sz="2800"/>
            </a:br>
            <a:r>
              <a:rPr b="1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do hlemýždě ve vnitřním uchu, který po stimulaci vytváří pohybující se vlnu. Zaznamenávají vláskové buňky.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Sluchový nerv - spirální ganglium hlemýždě - mozkový kmen- Varolův most. Zde se vlákna dělí, přičemż jedna větev vždy vstupuje do nucleus cochlearis dorsalis a druhá do nucleus cochlearis ventralis – corpus trapezoideum a oliva superior - lemniscus lateralis - colliculus inferior nebo se přepojují na synapsích uvnitř corpus geniculatum mediale - radiatio</a:t>
            </a:r>
            <a:br>
              <a:rPr sz="2800"/>
            </a:br>
            <a:r>
              <a:rPr b="0" i="1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acustica v capsula interna a</a:t>
            </a: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 </a:t>
            </a:r>
            <a:r>
              <a:rPr b="1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končí ve sluchové kůře (Temporální lalok)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Tw Cen MT"/>
              </a:rPr>
              <a:t>Motorická dráha</a:t>
            </a:r>
            <a:endParaRPr b="0" lang="en-US" sz="4400" spc="-1" strike="noStrike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838080" y="1439280"/>
            <a:ext cx="10515240" cy="466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5342"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Sestupné dráhy směrujicí z motorické kůry do páteřní míchy a mozkového kmene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Jejich axony procházeji skrze capsula interna a pedunculi cerebri. Na bazi Varolova mostu jsou rozptyleny mezi přičnými vlákny a šedými jádry. V prodloužené miše se znovu spojují a dotvářejí tak pyramidovou dráhu. </a:t>
            </a:r>
            <a:r>
              <a:rPr b="1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Na dolní hranici prodloužené míchy se 75% vláken této dráhy kříží</a:t>
            </a: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 </a:t>
            </a:r>
            <a:r>
              <a:rPr b="0" i="1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vstupuje do postrannich míšnich provazců a tvoří zde postranní kortikospinální dráhu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Ostatní axony pokračují přímo do páteřní míchy v podobě přední kortikospinální dráhy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Obě dráhy zajištují inervaci dolních motoneuronů ležících v předním rohu šedé hmoty míšní.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Dolní motoneurony vysílají své axony přímo ke kosterním svalům cestou předních kořenů míšních a periferních nervů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cs-CZ" sz="2800" spc="-1" strike="noStrike">
                <a:solidFill>
                  <a:schemeClr val="dk1"/>
                </a:solidFill>
                <a:latin typeface="Avenir Next LT Pro"/>
                <a:ea typeface="Avenir Next LT Pro"/>
              </a:rPr>
              <a:t>Pozn. V případě jader v mozkovém kmeni cestou hlavových nervů.</a:t>
            </a:r>
            <a:endParaRPr b="0" lang="en-US" sz="2800" spc="-1" strike="noStrike">
              <a:solidFill>
                <a:schemeClr val="dk1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hapesVTI">
  <a:themeElements>
    <a:clrScheme name="AnalogousFromRegularSeedRightStep">
      <a:dk1>
        <a:srgbClr val="000000"/>
      </a:dk1>
      <a:lt1>
        <a:srgbClr val="ffffff"/>
      </a:lt1>
      <a:dk2>
        <a:srgbClr val="302441"/>
      </a:dk2>
      <a:lt2>
        <a:srgbClr val="e2e8e8"/>
      </a:lt2>
      <a:accent1>
        <a:srgbClr val="e72a29"/>
      </a:accent1>
      <a:accent2>
        <a:srgbClr val="d56817"/>
      </a:accent2>
      <a:accent3>
        <a:srgbClr val="baa221"/>
      </a:accent3>
      <a:accent4>
        <a:srgbClr val="89b213"/>
      </a:accent4>
      <a:accent5>
        <a:srgbClr val="53b921"/>
      </a:accent5>
      <a:accent6>
        <a:srgbClr val="15bd24"/>
      </a:accent6>
      <a:hlink>
        <a:srgbClr val="309192"/>
      </a:hlink>
      <a:folHlink>
        <a:srgbClr val="7f7f7f"/>
      </a:folHlink>
    </a:clrScheme>
    <a:fontScheme name="Festival">
      <a:majorFont>
        <a:latin typeface="Tw Cen MT" pitchFamily="0" charset="1"/>
        <a:ea typeface=""/>
        <a:cs typeface=""/>
      </a:majorFont>
      <a:minorFont>
        <a:latin typeface="Avenir Next LT Pro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apesVTI">
  <a:themeElements>
    <a:clrScheme name="AnalogousFromRegularSeedRightStep">
      <a:dk1>
        <a:srgbClr val="000000"/>
      </a:dk1>
      <a:lt1>
        <a:srgbClr val="ffffff"/>
      </a:lt1>
      <a:dk2>
        <a:srgbClr val="302441"/>
      </a:dk2>
      <a:lt2>
        <a:srgbClr val="e2e8e8"/>
      </a:lt2>
      <a:accent1>
        <a:srgbClr val="e72a29"/>
      </a:accent1>
      <a:accent2>
        <a:srgbClr val="d56817"/>
      </a:accent2>
      <a:accent3>
        <a:srgbClr val="baa221"/>
      </a:accent3>
      <a:accent4>
        <a:srgbClr val="89b213"/>
      </a:accent4>
      <a:accent5>
        <a:srgbClr val="53b921"/>
      </a:accent5>
      <a:accent6>
        <a:srgbClr val="15bd24"/>
      </a:accent6>
      <a:hlink>
        <a:srgbClr val="309192"/>
      </a:hlink>
      <a:folHlink>
        <a:srgbClr val="7f7f7f"/>
      </a:folHlink>
    </a:clrScheme>
    <a:fontScheme name="Festival">
      <a:majorFont>
        <a:latin typeface="Tw Cen MT" pitchFamily="0" charset="1"/>
        <a:ea typeface=""/>
        <a:cs typeface=""/>
      </a:majorFont>
      <a:minorFont>
        <a:latin typeface="Avenir Next LT Pro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13</TotalTime>
  <Application>LibreOffice/7.6.1.2$Windows_X86_64 LibreOffice_project/f5defcebd022c5bc36bbb79be232cb6926d8f674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2020-11-07T19:34:32Z</dcterms:created>
  <dc:creator/>
  <dc:description/>
  <dc:language>cs-CZ</dc:language>
  <cp:lastModifiedBy/>
  <dcterms:modified xsi:type="dcterms:W3CDTF">2024-09-29T22:52:27Z</dcterms:modified>
  <cp:revision>369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9</vt:i4>
  </property>
</Properties>
</file>