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jpeg" ContentType="image/jpeg"/>
  <Override PartName="/ppt/media/image10.png" ContentType="image/png"/>
  <Override PartName="/ppt/media/image5.png" ContentType="image/png"/>
  <Override PartName="/ppt/media/image11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3.png" ContentType="image/png"/>
  <Override PartName="/ppt/media/image9.png" ContentType="image/png"/>
  <Override PartName="/ppt/media/image14.png" ContentType="image/png"/>
  <Override PartName="/ppt/media/image12.jpeg" ContentType="image/jpeg"/>
  <Override PartName="/ppt/media/image15.png" ContentType="image/png"/>
  <Override PartName="/ppt/media/image16.png" ContentType="image/pn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FCF5378-526A-4239-A257-2A9A9A00815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91CCE61-DB4D-407F-94A9-4161A6E1AD1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1967545-C429-4BF4-8AE0-C77F9BEEE51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F248ADB-9CE2-473B-8785-1738553912B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4DC17F6-DBC8-47B5-92E5-815EBFAD847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8680915-8139-4901-889D-279D8AF1479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A57A8FB-11B1-4200-83F3-5826EB08C33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810EA9D-8038-453D-8EAC-E08121FBA2F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0BA2BC3-C922-4EB2-9862-D2B79D7FC47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DDA0614-B563-450F-95E9-D9A3993E612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17BE8B3-F175-4B26-B202-3134407BF51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DF8A864-A4CC-4F69-BB91-06A435F3C11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BFC1E64-AE3B-436A-BEEC-45B8C7DC486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D27D1EA-B892-421D-91F1-32795343DF1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63FC01E-8B90-4858-83DA-C059B12FCA4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9996EAD-C9A7-4DE8-8879-8A05387632F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2967527-64CB-4981-A0C0-504F9FECE0E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963D142-5628-4F3A-AA9F-CDB7DEA2B9D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9F84F95-2F99-4D78-8881-B89C1FC6926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1DCF2AF-16FA-48C0-80FE-FE1A23971A6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FC98F85-423D-4C99-8DB2-F37D39E213C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4847406-E3DB-4DF4-A610-E2CA423119D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EBADF4D-3DA1-46EC-819F-E067F1895D2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50A3A75-98DC-4C19-9E25-8664EF463DB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</a:rPr>
              <a:t>Klikněte pro úpravu formátu textu nadpisu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cs-CZ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cs-CZ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cs-CZ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B2AE21C-DFE5-4633-9D0E-14924ED76E47}" type="slidenum">
              <a:rPr b="0" lang="cs-CZ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8</a:t>
            </a:fld>
            <a:endParaRPr b="0" lang="cs-CZ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cs-CZ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cs-CZ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Klikněte pro úpravu formátu textu osnovy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Třetí úroveň</a:t>
            </a:r>
            <a:endParaRPr b="0" lang="cs-CZ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Čtvrtá úroveň osnovy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Pátá úroveň osnovy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Šestá úroveň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Sedmá úroveň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cs-CZ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1400" spc="-1" strike="noStrike">
                <a:solidFill>
                  <a:srgbClr val="000000"/>
                </a:solidFill>
                <a:latin typeface="Times New Roman"/>
              </a:rPr>
              <a:t>&lt;zápatí&gt;</a:t>
            </a:r>
            <a:endParaRPr b="0" lang="cs-CZ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cs-CZ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2B98C46-8C04-4179-ADC4-62EFEF59ADCB}" type="slidenum">
              <a:rPr b="0" lang="cs-CZ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&lt;číslo&gt;</a:t>
            </a:fld>
            <a:endParaRPr b="0" lang="cs-CZ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cs-CZ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cs-CZ" sz="1400" spc="-1" strike="noStrike">
                <a:solidFill>
                  <a:srgbClr val="000000"/>
                </a:solidFill>
                <a:latin typeface="Times New Roman"/>
              </a:rPr>
              <a:t>&lt;datum/čas&gt;</a:t>
            </a:r>
            <a:endParaRPr b="0" lang="cs-CZ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cs-CZ" sz="4400" spc="-1" strike="noStrike">
                <a:solidFill>
                  <a:srgbClr val="000000"/>
                </a:solidFill>
                <a:latin typeface="Arial"/>
              </a:rPr>
              <a:t>Klikněte pro úpravu formátu textu nadpisu</a:t>
            </a: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Arial"/>
              </a:rPr>
              <a:t>Klikněte pro úpravu formátu textu osnovy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solidFill>
                  <a:srgbClr val="000000"/>
                </a:solidFill>
                <a:latin typeface="Arial"/>
              </a:rPr>
              <a:t>Druhá úroveň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solidFill>
                  <a:srgbClr val="000000"/>
                </a:solidFill>
                <a:latin typeface="Arial"/>
              </a:rPr>
              <a:t>Třetí úroveň</a:t>
            </a:r>
            <a:endParaRPr b="0" lang="cs-CZ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Čtvrtá úroveň osnovy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Pátá úroveň osnovy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Šestá úroveň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Sedmá úroveň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>
            <a:tint val="95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7464600" y="1783800"/>
            <a:ext cx="4086720" cy="288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5400" spc="-1" strike="noStrike">
                <a:solidFill>
                  <a:schemeClr val="dk1"/>
                </a:solidFill>
                <a:latin typeface="Calibri Light"/>
              </a:rPr>
              <a:t>Elektrická aktivita mozku</a:t>
            </a:r>
            <a:endParaRPr b="0" lang="cs-CZ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7464600" y="4750920"/>
            <a:ext cx="4086720" cy="1147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2000" spc="-1" strike="noStrike">
                <a:solidFill>
                  <a:schemeClr val="dk1"/>
                </a:solidFill>
                <a:latin typeface="Calibri"/>
              </a:rPr>
              <a:t>Petr Grossmann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Freeform: 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-720" y="0"/>
            <a:ext cx="7187400" cy="6857280"/>
          </a:xfrm>
          <a:custGeom>
            <a:avLst/>
            <a:gdLst>
              <a:gd name="textAreaLeft" fmla="*/ 360 w 7187400"/>
              <a:gd name="textAreaRight" fmla="*/ 7188480 w 7187400"/>
              <a:gd name="textAreaTop" fmla="*/ -360 h 6857280"/>
              <a:gd name="textAreaBottom" fmla="*/ 6857640 h 6857280"/>
            </a:gdLst>
            <a:ahLst/>
            <a:rect l="textAreaLeft" t="textAreaTop" r="textAreaRight" b="textAreaBottom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5" name="Picture 4"/>
          <p:cNvSpPr/>
          <p:nvPr/>
        </p:nvSpPr>
        <p:spPr>
          <a:xfrm>
            <a:off x="0" y="0"/>
            <a:ext cx="7027920" cy="6857280"/>
          </a:xfrm>
          <a:custGeom>
            <a:avLst/>
            <a:gdLst>
              <a:gd name="textAreaLeft" fmla="*/ 0 w 7027920"/>
              <a:gd name="textAreaRight" fmla="*/ 7028640 w 702792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10">
                                  <p:stCondLst>
                                    <p:cond delay="1500"/>
                                  </p:stCondLst>
                                  <p:iterate type="el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7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nodeType="withEffect" fill="hold" presetClass="entr" presetID="10">
                                  <p:stCondLst>
                                    <p:cond delay="1000"/>
                                  </p:stCondLst>
                                  <p:iterate type="el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" dur="7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>
            <a:tint val="95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8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160" cy="6857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841320" y="475560"/>
            <a:ext cx="10514880" cy="1197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chemeClr val="dk1"/>
                </a:solidFill>
                <a:latin typeface="Calibri Light"/>
              </a:rPr>
              <a:t>Spánková vřetena a K-komplex</a:t>
            </a: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30" name="Straight Connector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475200" y="585000"/>
            <a:ext cx="720" cy="915120"/>
          </a:xfrm>
          <a:prstGeom prst="straightConnector1">
            <a:avLst/>
          </a:prstGeom>
          <a:ln w="19050">
            <a:solidFill>
              <a:srgbClr val="ffffff">
                <a:alpha val="70000"/>
              </a:srgbClr>
            </a:solidFill>
            <a:round/>
          </a:ln>
        </p:spPr>
      </p:cxnSp>
      <p:pic>
        <p:nvPicPr>
          <p:cNvPr id="131" name="Obrázek 4" descr=""/>
          <p:cNvPicPr/>
          <p:nvPr/>
        </p:nvPicPr>
        <p:blipFill>
          <a:blip r:embed="rId1"/>
          <a:stretch/>
        </p:blipFill>
        <p:spPr>
          <a:xfrm>
            <a:off x="831960" y="2488320"/>
            <a:ext cx="6217200" cy="3197520"/>
          </a:xfrm>
          <a:prstGeom prst="rect">
            <a:avLst/>
          </a:prstGeom>
          <a:ln w="0">
            <a:noFill/>
          </a:ln>
        </p:spPr>
      </p:pic>
      <p:sp>
        <p:nvSpPr>
          <p:cNvPr id="132" name="Zástupný obsah 2"/>
          <p:cNvSpPr/>
          <p:nvPr/>
        </p:nvSpPr>
        <p:spPr>
          <a:xfrm>
            <a:off x="7534800" y="2002680"/>
            <a:ext cx="3821400" cy="416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200" spc="-1" strike="noStrike">
                <a:solidFill>
                  <a:schemeClr val="dk1"/>
                </a:solidFill>
                <a:latin typeface="Calibri"/>
              </a:rPr>
              <a:t>Spánková vřetena - vlny stoupající a klesající aktivity</a:t>
            </a:r>
            <a:endParaRPr b="0" lang="cs-CZ" sz="2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200" spc="-1" strike="noStrike">
                <a:solidFill>
                  <a:schemeClr val="dk1"/>
                </a:solidFill>
                <a:latin typeface="Calibri"/>
              </a:rPr>
              <a:t> </a:t>
            </a:r>
            <a:r>
              <a:rPr b="0" lang="en-US" sz="2200" spc="-1" strike="noStrike">
                <a:solidFill>
                  <a:schemeClr val="dk1"/>
                </a:solidFill>
                <a:latin typeface="Calibri"/>
              </a:rPr>
              <a:t>K-komplexy - pomalé nepravidelné δ vlny před spánkovým vřetenem</a:t>
            </a:r>
            <a:endParaRPr b="0" lang="cs-CZ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4" name="Freeform: Shap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652720" cy="6857280"/>
          </a:xfrm>
          <a:custGeom>
            <a:avLst/>
            <a:gdLst>
              <a:gd name="textAreaLeft" fmla="*/ 0 w 5652720"/>
              <a:gd name="textAreaRight" fmla="*/ 5653440 w 565272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838080" y="609480"/>
            <a:ext cx="3738600" cy="1330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4400" spc="-1" strike="noStrike">
                <a:solidFill>
                  <a:schemeClr val="dk1"/>
                </a:solidFill>
                <a:latin typeface="Calibri Light"/>
              </a:rPr>
              <a:t>EEG v psychiatrii</a:t>
            </a: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862200" y="2194200"/>
            <a:ext cx="3426120" cy="3907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chemeClr val="dk1"/>
                </a:solidFill>
                <a:latin typeface="Calibri"/>
              </a:rPr>
              <a:t>Pro většinu psychiatrických obtíží není specifický nález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chemeClr val="dk1"/>
                </a:solidFill>
                <a:latin typeface="Calibri"/>
              </a:rPr>
              <a:t>Zejména k odlišení epilepsie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chemeClr val="dk1"/>
                </a:solidFill>
                <a:latin typeface="Calibri"/>
              </a:rPr>
              <a:t>Typický grafofenomén hrot-vlna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7" name="Obrázek 4" descr="Obsah obrázku text&#10;&#10;Popis se vygeneroval automaticky."/>
          <p:cNvPicPr/>
          <p:nvPr/>
        </p:nvPicPr>
        <p:blipFill>
          <a:blip r:embed="rId1"/>
          <a:stretch/>
        </p:blipFill>
        <p:spPr>
          <a:xfrm>
            <a:off x="5871240" y="662040"/>
            <a:ext cx="5302800" cy="5557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49080" y="629280"/>
            <a:ext cx="3504600" cy="1621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3700" spc="-1" strike="noStrike">
                <a:solidFill>
                  <a:schemeClr val="dk1"/>
                </a:solidFill>
                <a:latin typeface="Calibri Light"/>
              </a:rPr>
              <a:t>Creutzfeldt-Jakobova choroba</a:t>
            </a:r>
            <a:endParaRPr b="0" lang="cs-CZ" sz="3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649080" y="2438280"/>
            <a:ext cx="3504600" cy="378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chemeClr val="dk1"/>
                </a:solidFill>
                <a:latin typeface="Calibri"/>
              </a:rPr>
              <a:t>Ostré vlny o frekvenci 1-2 Hz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8960" y="0"/>
            <a:ext cx="7552080" cy="685728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41" name="Rounded 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23520" y="557640"/>
            <a:ext cx="6583320" cy="57384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algn="t" blurRad="57240" dir="5400000" dist="19080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42" name="Obrázek 4" descr=""/>
          <p:cNvPicPr/>
          <p:nvPr/>
        </p:nvPicPr>
        <p:blipFill>
          <a:blip r:embed="rId1"/>
          <a:stretch/>
        </p:blipFill>
        <p:spPr>
          <a:xfrm>
            <a:off x="5125680" y="909360"/>
            <a:ext cx="6579000" cy="4665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49080" y="629280"/>
            <a:ext cx="3504600" cy="1621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4400" spc="-1" strike="noStrike">
                <a:solidFill>
                  <a:schemeClr val="dk1"/>
                </a:solidFill>
                <a:latin typeface="Calibri Light"/>
              </a:rPr>
              <a:t>Elektrická aktivita mozku</a:t>
            </a: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469800" y="2438280"/>
            <a:ext cx="4053960" cy="378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2000" spc="-1" strike="noStrike">
                <a:solidFill>
                  <a:schemeClr val="dk1"/>
                </a:solidFill>
                <a:latin typeface="Calibri"/>
              </a:rPr>
              <a:t>Elektrická aktivita nervových buněk vytváří elektrické pole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2000" spc="-1" strike="noStrike">
                <a:solidFill>
                  <a:schemeClr val="dk1"/>
                </a:solidFill>
                <a:latin typeface="Calibri"/>
              </a:rPr>
              <a:t>EEG – elektroencefalograf monitoruje elektrickou aktivitu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2000" spc="-1" strike="noStrike">
                <a:solidFill>
                  <a:schemeClr val="dk1"/>
                </a:solidFill>
                <a:latin typeface="Calibri"/>
              </a:rPr>
              <a:t>Můžeme rozlišit 5 typů vln na EEG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2000" spc="-1" strike="noStrike">
                <a:solidFill>
                  <a:schemeClr val="dk1"/>
                </a:solidFill>
                <a:latin typeface="Calibri"/>
              </a:rPr>
              <a:t>1. EEG – Hans Berger 1929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2000" spc="-1" strike="noStrike">
                <a:solidFill>
                  <a:schemeClr val="dk1"/>
                </a:solidFill>
                <a:latin typeface="Calibri"/>
              </a:rPr>
              <a:t>Klinické využití až od 40. Let 20. St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cs-CZ" sz="2000" spc="-1" strike="noStrike">
                <a:solidFill>
                  <a:schemeClr val="dk1"/>
                </a:solidFill>
                <a:latin typeface="Calibri"/>
              </a:rPr>
              <a:t>Standardně se používá 21 svodů v typických lokalizacích označených písmenem a číslem (F0, F1...)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8960" y="0"/>
            <a:ext cx="7552080" cy="685728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9" name="Rounded 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23520" y="557640"/>
            <a:ext cx="6583320" cy="57384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algn="t" blurRad="57240" dir="5400000" dist="19080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90" name="Obrázek 5" descr=""/>
          <p:cNvPicPr/>
          <p:nvPr/>
        </p:nvPicPr>
        <p:blipFill>
          <a:blip r:embed="rId1"/>
          <a:stretch/>
        </p:blipFill>
        <p:spPr>
          <a:xfrm>
            <a:off x="5125680" y="560520"/>
            <a:ext cx="6579000" cy="5161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4400" spc="-1" strike="noStrike">
                <a:solidFill>
                  <a:schemeClr val="dk1"/>
                </a:solidFill>
                <a:latin typeface="Calibri Light"/>
              </a:rPr>
              <a:t>Rozložení elektrod</a:t>
            </a: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Obrázek 4" descr=""/>
          <p:cNvPicPr/>
          <p:nvPr/>
        </p:nvPicPr>
        <p:blipFill>
          <a:blip r:embed="rId1"/>
          <a:stretch/>
        </p:blipFill>
        <p:spPr>
          <a:xfrm>
            <a:off x="3952800" y="2081880"/>
            <a:ext cx="4285440" cy="3837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>
            <a:tint val="95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!!BG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160" cy="6857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421680" y="713160"/>
            <a:ext cx="5153400" cy="1197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4400" spc="-1" strike="noStrike">
                <a:solidFill>
                  <a:schemeClr val="dk1"/>
                </a:solidFill>
                <a:latin typeface="Calibri Light"/>
              </a:rPr>
              <a:t>Popis EEG křivky</a:t>
            </a: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5" name="Picture 4" descr="Klikatá indikátorová úsečka"/>
          <p:cNvPicPr/>
          <p:nvPr/>
        </p:nvPicPr>
        <p:blipFill>
          <a:blip r:embed="rId1"/>
          <a:srcRect l="20490" t="0" r="26025" b="0"/>
          <a:stretch/>
        </p:blipFill>
        <p:spPr>
          <a:xfrm>
            <a:off x="0" y="0"/>
            <a:ext cx="5494320" cy="6857280"/>
          </a:xfrm>
          <a:prstGeom prst="rect">
            <a:avLst/>
          </a:prstGeom>
          <a:ln w="0">
            <a:noFill/>
          </a:ln>
        </p:spPr>
      </p:pic>
      <p:sp>
        <p:nvSpPr>
          <p:cNvPr id="96" name="!!Lin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53400" y="822960"/>
            <a:ext cx="8280" cy="9136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421680" y="2048400"/>
            <a:ext cx="5153400" cy="4123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cs-CZ" sz="2200" spc="-1" strike="noStrike">
                <a:solidFill>
                  <a:schemeClr val="dk1"/>
                </a:solidFill>
                <a:latin typeface="Calibri"/>
              </a:rPr>
              <a:t>Frekvence EEG aktivity - počet vln za vteřinu nebo popis pásma</a:t>
            </a:r>
            <a:endParaRPr b="0" lang="cs-CZ" sz="2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cs-CZ" sz="2200" spc="-1" strike="noStrike">
                <a:solidFill>
                  <a:schemeClr val="dk1"/>
                </a:solidFill>
                <a:latin typeface="Calibri"/>
              </a:rPr>
              <a:t>Amplituda – peak-to-peak - rozdíl mezi nejnižším a nejvyšším bodem</a:t>
            </a:r>
            <a:endParaRPr b="0" lang="cs-CZ" sz="2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cs-CZ" sz="2200" spc="-1" strike="noStrike">
                <a:solidFill>
                  <a:schemeClr val="dk1"/>
                </a:solidFill>
                <a:latin typeface="Calibri"/>
              </a:rPr>
              <a:t>Aktivita pozadí vs epizodická aktivita</a:t>
            </a:r>
            <a:endParaRPr b="0" lang="cs-CZ" sz="2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cs-CZ" sz="2200" spc="-1" strike="noStrike">
                <a:solidFill>
                  <a:schemeClr val="dk1"/>
                </a:solidFill>
                <a:latin typeface="Calibri"/>
              </a:rPr>
              <a:t>Topografické rozložení aktivity fokální vs difuzní</a:t>
            </a:r>
            <a:endParaRPr b="0" lang="cs-CZ" sz="22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cs-CZ" sz="2200" spc="-1" strike="noStrike">
                <a:solidFill>
                  <a:schemeClr val="dk1"/>
                </a:solidFill>
                <a:latin typeface="Calibri"/>
              </a:rPr>
              <a:t>Specifický tvar mají epileptiformní potenciály </a:t>
            </a:r>
            <a:endParaRPr b="0" lang="cs-CZ" sz="22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Calibri"/>
              </a:rPr>
              <a:t>Hrot  do 80 milisekund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cs-CZ" sz="1800" spc="-1" strike="noStrike">
                <a:solidFill>
                  <a:schemeClr val="dk1"/>
                </a:solidFill>
                <a:latin typeface="Calibri"/>
              </a:rPr>
              <a:t>Ostrá vlna delší než 80 ms</a:t>
            </a: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cs-CZ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9" name="Freeform: Shap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-2520" y="3296520"/>
            <a:ext cx="12201480" cy="3560760"/>
          </a:xfrm>
          <a:custGeom>
            <a:avLst/>
            <a:gdLst>
              <a:gd name="textAreaLeft" fmla="*/ 0 w 12201480"/>
              <a:gd name="textAreaRight" fmla="*/ 12202200 w 12201480"/>
              <a:gd name="textAreaTop" fmla="*/ 0 h 3560760"/>
              <a:gd name="textAreaBottom" fmla="*/ 3561480 h 3560760"/>
            </a:gdLst>
            <a:ahLst/>
            <a:rect l="textAreaLeft" t="textAreaTop" r="textAreaRight" b="textAreaBottom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3906000"/>
            <a:ext cx="4214520" cy="2397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4400" spc="-1" strike="noStrike">
                <a:solidFill>
                  <a:schemeClr val="dk1"/>
                </a:solidFill>
                <a:latin typeface="Calibri Light"/>
              </a:rPr>
              <a:t>Gama vlny</a:t>
            </a: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1" name="Obrázek 4" descr=""/>
          <p:cNvPicPr/>
          <p:nvPr/>
        </p:nvPicPr>
        <p:blipFill>
          <a:blip r:embed="rId1"/>
          <a:stretch/>
        </p:blipFill>
        <p:spPr>
          <a:xfrm>
            <a:off x="1158840" y="800640"/>
            <a:ext cx="9874440" cy="1974240"/>
          </a:xfrm>
          <a:prstGeom prst="rect">
            <a:avLst/>
          </a:prstGeom>
          <a:ln w="0">
            <a:noFill/>
          </a:ln>
        </p:spPr>
      </p:pic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4095720" y="3906720"/>
            <a:ext cx="8086680" cy="290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chemeClr val="dk1"/>
                </a:solidFill>
                <a:latin typeface="Calibri"/>
              </a:rPr>
              <a:t>Okolo 40 Hz (některé zdroje uvádějí až 100)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chemeClr val="dk1"/>
                </a:solidFill>
                <a:latin typeface="Calibri"/>
              </a:rPr>
              <a:t>Řešení náročných úkolů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chemeClr val="dk1"/>
                </a:solidFill>
                <a:latin typeface="Calibri"/>
              </a:rPr>
              <a:t>Učení, paměť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chemeClr val="dk1"/>
                </a:solidFill>
                <a:latin typeface="Calibri"/>
              </a:rPr>
              <a:t>Nadměrně: úzkost, arousal, stres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chemeClr val="dk1"/>
                </a:solidFill>
                <a:latin typeface="Calibri"/>
              </a:rPr>
              <a:t>Ménší výskyt u osob s poruchami učení, depresí, ADHD</a:t>
            </a: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cs-C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>
            <a:tint val="95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82840" y="175680"/>
            <a:ext cx="5313960" cy="132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4400" spc="-1" strike="noStrike">
                <a:solidFill>
                  <a:schemeClr val="dk1"/>
                </a:solidFill>
                <a:latin typeface="Calibri Light"/>
              </a:rPr>
              <a:t>Beta vlny</a:t>
            </a: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626040" y="1664640"/>
            <a:ext cx="5313960" cy="3375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Freeform: Shap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582240" y="-2160"/>
            <a:ext cx="5608440" cy="5839560"/>
          </a:xfrm>
          <a:custGeom>
            <a:avLst/>
            <a:gdLst>
              <a:gd name="textAreaLeft" fmla="*/ 360 w 5608440"/>
              <a:gd name="textAreaRight" fmla="*/ 5609520 w 5608440"/>
              <a:gd name="textAreaTop" fmla="*/ 0 h 5839560"/>
              <a:gd name="textAreaBottom" fmla="*/ 5840280 h 5839560"/>
            </a:gdLst>
            <a:ahLst/>
            <a:rect l="textAreaLeft" t="textAreaTop" r="textAreaRight" b="textAreaBottom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6" name="Picture 17"/>
          <p:cNvSpPr/>
          <p:nvPr/>
        </p:nvSpPr>
        <p:spPr>
          <a:xfrm>
            <a:off x="6750000" y="0"/>
            <a:ext cx="5441040" cy="5654160"/>
          </a:xfrm>
          <a:custGeom>
            <a:avLst/>
            <a:gdLst>
              <a:gd name="textAreaLeft" fmla="*/ 0 w 5441040"/>
              <a:gd name="textAreaRight" fmla="*/ 5441760 w 5441040"/>
              <a:gd name="textAreaTop" fmla="*/ 0 h 5654160"/>
              <a:gd name="textAreaBottom" fmla="*/ 5654880 h 5654160"/>
            </a:gdLst>
            <a:ahLst/>
            <a:rect l="textAreaLeft" t="textAreaTop" r="textAreaRight" b="textAreaBottom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TextovéPole 3"/>
          <p:cNvSpPr/>
          <p:nvPr/>
        </p:nvSpPr>
        <p:spPr>
          <a:xfrm>
            <a:off x="578160" y="1284120"/>
            <a:ext cx="4972320" cy="399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marL="216000" indent="-216000" defTabSz="914400">
              <a:lnSpc>
                <a:spcPct val="100000"/>
              </a:lnSpc>
              <a:buClr>
                <a:srgbClr val="feffff"/>
              </a:buClr>
              <a:buFont typeface="Symbol"/>
              <a:buChar char=""/>
            </a:pPr>
            <a:r>
              <a:rPr b="0" lang="cs-CZ" sz="3200" spc="-1" strike="noStrike">
                <a:solidFill>
                  <a:srgbClr val="feffff"/>
                </a:solidFill>
                <a:latin typeface="Calibri"/>
              </a:rPr>
              <a:t>15 – 25 Hz</a:t>
            </a: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​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feffff"/>
              </a:buClr>
              <a:buFont typeface="Symbol"/>
              <a:buChar char=""/>
            </a:pPr>
            <a:r>
              <a:rPr b="0" lang="cs-CZ" sz="3200" spc="-1" strike="noStrike">
                <a:solidFill>
                  <a:srgbClr val="feffff"/>
                </a:solidFill>
                <a:latin typeface="Calibri"/>
              </a:rPr>
              <a:t>Bdělost, řešení problémů, pa</a:t>
            </a:r>
            <a:r>
              <a:rPr b="0" lang="cs-CZ" sz="3200" spc="-1" strike="noStrike">
                <a:solidFill>
                  <a:srgbClr val="feffff"/>
                </a:solidFill>
                <a:latin typeface="Calibri"/>
              </a:rPr>
              <a:t>měť</a:t>
            </a: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​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feffff"/>
              </a:buClr>
              <a:buFont typeface="Symbol"/>
              <a:buChar char=""/>
            </a:pPr>
            <a:r>
              <a:rPr b="0" lang="cs-CZ" sz="3200" spc="-1" strike="noStrike">
                <a:solidFill>
                  <a:srgbClr val="feffff"/>
                </a:solidFill>
                <a:latin typeface="Calibri"/>
              </a:rPr>
              <a:t>Nadměrně: úzzkost, stres, arousal, zvyšují stimulanty, kofein, energetické nápoje</a:t>
            </a: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​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feffff"/>
              </a:buClr>
              <a:buFont typeface="Symbol"/>
              <a:buChar char=""/>
            </a:pPr>
            <a:r>
              <a:rPr b="0" lang="cs-CZ" sz="3200" spc="-1" strike="noStrike">
                <a:solidFill>
                  <a:srgbClr val="feffff"/>
                </a:solidFill>
                <a:latin typeface="Calibri"/>
              </a:rPr>
              <a:t>Snížení u ADHD, deprese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8" name="Obrázek 5" descr=""/>
          <p:cNvPicPr/>
          <p:nvPr/>
        </p:nvPicPr>
        <p:blipFill>
          <a:blip r:embed="rId2"/>
          <a:stretch/>
        </p:blipFill>
        <p:spPr>
          <a:xfrm>
            <a:off x="360000" y="1080000"/>
            <a:ext cx="6014520" cy="1197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>
            <a:tint val="95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icture 37"/>
          <p:cNvSpPr/>
          <p:nvPr/>
        </p:nvSpPr>
        <p:spPr>
          <a:xfrm>
            <a:off x="0" y="0"/>
            <a:ext cx="7009200" cy="6857280"/>
          </a:xfrm>
          <a:custGeom>
            <a:avLst/>
            <a:gdLst>
              <a:gd name="textAreaLeft" fmla="*/ 0 w 7009200"/>
              <a:gd name="textAreaRight" fmla="*/ 7009920 w 700920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Freeform: Shape 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711040" y="0"/>
            <a:ext cx="6479280" cy="6857280"/>
          </a:xfrm>
          <a:custGeom>
            <a:avLst/>
            <a:gdLst>
              <a:gd name="textAreaLeft" fmla="*/ -360 w 6479280"/>
              <a:gd name="textAreaRight" fmla="*/ 6479640 w 647928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 useBgFill="1">
        <p:nvSpPr>
          <p:cNvPr id="111" name="Freeform: Shape 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942160" y="0"/>
            <a:ext cx="6248520" cy="6857280"/>
          </a:xfrm>
          <a:custGeom>
            <a:avLst/>
            <a:gdLst>
              <a:gd name="textAreaLeft" fmla="*/ 360 w 6248520"/>
              <a:gd name="textAreaRight" fmla="*/ 6249600 w 624852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913440" y="-4320"/>
            <a:ext cx="4819320" cy="132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4400" spc="-1" strike="noStrike">
                <a:solidFill>
                  <a:schemeClr val="dk1"/>
                </a:solidFill>
                <a:latin typeface="Calibri Light"/>
              </a:rPr>
              <a:t>Alfa vlny</a:t>
            </a: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801480" y="2872080"/>
            <a:ext cx="4819320" cy="318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TextovéPole 3"/>
          <p:cNvSpPr/>
          <p:nvPr/>
        </p:nvSpPr>
        <p:spPr>
          <a:xfrm>
            <a:off x="757440" y="2068560"/>
            <a:ext cx="497232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en-US" sz="32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5" name="TextovéPole 5"/>
          <p:cNvSpPr/>
          <p:nvPr/>
        </p:nvSpPr>
        <p:spPr>
          <a:xfrm>
            <a:off x="6393960" y="1093680"/>
            <a:ext cx="5633640" cy="447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lIns="90000" rIns="90000" tIns="45000" bIns="45000" anchor="t">
            <a:spAutoFit/>
          </a:bodyPr>
          <a:p>
            <a:pPr marL="216000" indent="-216000" defTabSz="914400">
              <a:lnSpc>
                <a:spcPct val="100000"/>
              </a:lnSpc>
              <a:buClr>
                <a:srgbClr val="feffff"/>
              </a:buClr>
              <a:buFont typeface="Symbol"/>
              <a:buChar char=""/>
            </a:pPr>
            <a:r>
              <a:rPr b="0" lang="cs-CZ" sz="3200" spc="-1" strike="noStrike">
                <a:solidFill>
                  <a:srgbClr val="feffff"/>
                </a:solidFill>
                <a:latin typeface="Calibri"/>
              </a:rPr>
              <a:t>8 - 12 Hz</a:t>
            </a:r>
            <a:r>
              <a:rPr b="0" lang="en-US" sz="3200" spc="-1" strike="noStrike">
                <a:solidFill>
                  <a:schemeClr val="dk1"/>
                </a:solidFill>
                <a:latin typeface="Calibri"/>
              </a:rPr>
              <a:t>​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feffff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feffff"/>
                </a:solidFill>
                <a:latin typeface="Calibri"/>
              </a:rPr>
              <a:t>Hluboké uvolnění, relaxace, denní snění 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feffff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feffff"/>
                </a:solidFill>
                <a:latin typeface="Calibri"/>
              </a:rPr>
              <a:t>Nadměrně: po požití m</a:t>
            </a:r>
            <a:r>
              <a:rPr b="0" lang="cs-CZ" sz="3200" spc="-1" strike="noStrike">
                <a:ln>
                  <a:solidFill>
                    <a:srgbClr val="feffff"/>
                  </a:solidFill>
                </a:ln>
                <a:solidFill>
                  <a:srgbClr val="ffffff"/>
                </a:solidFill>
                <a:latin typeface="Calibri"/>
              </a:rPr>
              <a:t>arihuany, alkoholu, některých relaxantů, některých AD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feffff"/>
              </a:buClr>
              <a:buFont typeface="Arial"/>
              <a:buChar char="•"/>
            </a:pPr>
            <a:r>
              <a:rPr b="0" lang="cs-CZ" sz="3200" spc="-1" strike="noStrike">
                <a:ln>
                  <a:solidFill>
                    <a:srgbClr val="feffff"/>
                  </a:solidFill>
                </a:ln>
                <a:solidFill>
                  <a:srgbClr val="ffffff"/>
                </a:solidFill>
                <a:latin typeface="Calibri"/>
              </a:rPr>
              <a:t>Méně se vyskytuje u OCD, úzkostných poruch, stres</a:t>
            </a: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cs-CZ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6" name="Obrázek 7" descr=""/>
          <p:cNvPicPr/>
          <p:nvPr/>
        </p:nvPicPr>
        <p:blipFill>
          <a:blip r:embed="rId2"/>
          <a:stretch/>
        </p:blipFill>
        <p:spPr>
          <a:xfrm>
            <a:off x="5040000" y="1080000"/>
            <a:ext cx="7336800" cy="1455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7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160" cy="6857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513840" y="365040"/>
            <a:ext cx="4839120" cy="1806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cs-CZ" sz="4400" spc="-1" strike="noStrike">
                <a:solidFill>
                  <a:schemeClr val="dk1"/>
                </a:solidFill>
                <a:latin typeface="Calibri Light"/>
              </a:rPr>
              <a:t>Theta vlny</a:t>
            </a:r>
            <a:endParaRPr b="0" lang="cs-CZ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icture 10"/>
          <p:cNvSpPr/>
          <p:nvPr/>
        </p:nvSpPr>
        <p:spPr>
          <a:xfrm>
            <a:off x="0" y="0"/>
            <a:ext cx="6115680" cy="6857280"/>
          </a:xfrm>
          <a:custGeom>
            <a:avLst/>
            <a:gdLst>
              <a:gd name="textAreaLeft" fmla="*/ 0 w 6115680"/>
              <a:gd name="textAreaRight" fmla="*/ 6116400 w 6115680"/>
              <a:gd name="textAreaTop" fmla="*/ 0 h 6857280"/>
              <a:gd name="textAreaBottom" fmla="*/ 6858000 h 6857280"/>
            </a:gdLst>
            <a:ahLst/>
            <a:rect l="textAreaLeft" t="textAreaTop" r="textAreaRight" b="textAreaBottom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cs-CZ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6513840" y="2333160"/>
            <a:ext cx="4839120" cy="38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chemeClr val="dk1"/>
                </a:solidFill>
                <a:latin typeface="Calibri"/>
              </a:rPr>
              <a:t>4 – 8 Hz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chemeClr val="dk1"/>
                </a:solidFill>
                <a:latin typeface="Calibri"/>
              </a:rPr>
              <a:t>Denní snění, spánek, prožívání a vyjadřování hlubokých emocí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800" spc="-1" strike="noStrike">
                <a:solidFill>
                  <a:schemeClr val="dk1"/>
                </a:solidFill>
                <a:latin typeface="Calibri"/>
              </a:rPr>
              <a:t>Dochází ke konsolidaci dlouhodobé paměti</a:t>
            </a:r>
            <a:endParaRPr b="0" lang="cs-CZ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1" name="Obrázek 5" descr=""/>
          <p:cNvPicPr/>
          <p:nvPr/>
        </p:nvPicPr>
        <p:blipFill>
          <a:blip r:embed="rId2"/>
          <a:stretch/>
        </p:blipFill>
        <p:spPr>
          <a:xfrm>
            <a:off x="5407920" y="5220360"/>
            <a:ext cx="6059520" cy="1638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23" name="Picture 4" descr="Drsná bouřící voda v pohybu"/>
          <p:cNvPicPr/>
          <p:nvPr/>
        </p:nvPicPr>
        <p:blipFill>
          <a:blip r:embed="rId1">
            <a:alphaModFix amt="35000"/>
          </a:blip>
          <a:srcRect l="0" t="3804" r="0" b="11927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0">
            <a:noFill/>
          </a:ln>
        </p:spPr>
      </p:pic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838080" y="1065960"/>
            <a:ext cx="3312360" cy="4725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000" spc="-1" strike="noStrike">
                <a:solidFill>
                  <a:srgbClr val="ffffff"/>
                </a:solidFill>
                <a:latin typeface="Calibri Light"/>
              </a:rPr>
              <a:t>Delta vlny</a:t>
            </a:r>
            <a:endParaRPr b="0" lang="cs-CZ" sz="4000" spc="-1" strike="noStrike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25" name="Straight Connector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653360" y="2286000"/>
            <a:ext cx="720" cy="2286720"/>
          </a:xfrm>
          <a:prstGeom prst="straightConnector1">
            <a:avLst/>
          </a:prstGeom>
          <a:ln w="15875">
            <a:solidFill>
              <a:srgbClr val="ffffff"/>
            </a:solidFill>
            <a:round/>
          </a:ln>
        </p:spPr>
      </p:cxn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5155200" y="1065960"/>
            <a:ext cx="5743800" cy="4725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ffffff"/>
                </a:solidFill>
                <a:latin typeface="Calibri"/>
              </a:rPr>
              <a:t>0 – 4 Hz</a:t>
            </a:r>
            <a:endParaRPr b="0" lang="cs-CZ" sz="2000" spc="-1" strike="noStrike">
              <a:solidFill>
                <a:srgbClr val="ffffff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ffffff"/>
                </a:solidFill>
                <a:latin typeface="Calibri"/>
              </a:rPr>
              <a:t>Hluboký spánek</a:t>
            </a:r>
            <a:endParaRPr b="0" lang="cs-CZ" sz="2000" spc="-1" strike="noStrike">
              <a:solidFill>
                <a:srgbClr val="ffffff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ffffff"/>
                </a:solidFill>
                <a:latin typeface="Calibri"/>
              </a:rPr>
              <a:t>Nadměrně u organických postižení, těžké ADHD apod.</a:t>
            </a:r>
            <a:endParaRPr b="0" lang="cs-CZ" sz="20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7" name="Obrázek 9" descr=""/>
          <p:cNvPicPr/>
          <p:nvPr/>
        </p:nvPicPr>
        <p:blipFill>
          <a:blip r:embed="rId2"/>
          <a:stretch/>
        </p:blipFill>
        <p:spPr>
          <a:xfrm>
            <a:off x="1306440" y="4902840"/>
            <a:ext cx="9062640" cy="1802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Motiv systému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systému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</TotalTime>
  <Application>LibreOffice/7.6.1.2$Windows_X86_64 LibreOffice_project/f5defcebd022c5bc36bbb79be232cb6926d8f674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2022-11-20T21:22:06Z</dcterms:created>
  <dc:creator/>
  <dc:description/>
  <dc:language>cs-CZ</dc:language>
  <cp:lastModifiedBy/>
  <dcterms:modified xsi:type="dcterms:W3CDTF">2024-11-25T08:36:35Z</dcterms:modified>
  <cp:revision>250</cp:revision>
  <dc:subject/>
  <dc:title>Prezentace aplikace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Širokoúhlá obrazovka</vt:lpwstr>
  </property>
  <property fmtid="{D5CDD505-2E9C-101B-9397-08002B2CF9AE}" pid="3" name="Slides">
    <vt:i4>12</vt:i4>
  </property>
</Properties>
</file>