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09" r:id="rId2"/>
  </p:sldMasterIdLst>
  <p:notesMasterIdLst>
    <p:notesMasterId r:id="rId14"/>
  </p:notesMasterIdLst>
  <p:sldIdLst>
    <p:sldId id="256" r:id="rId3"/>
    <p:sldId id="267" r:id="rId4"/>
    <p:sldId id="257" r:id="rId5"/>
    <p:sldId id="268" r:id="rId6"/>
    <p:sldId id="270" r:id="rId7"/>
    <p:sldId id="271" r:id="rId8"/>
    <p:sldId id="258" r:id="rId9"/>
    <p:sldId id="272" r:id="rId10"/>
    <p:sldId id="273" r:id="rId11"/>
    <p:sldId id="261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/>
    <p:restoredTop sz="94676"/>
  </p:normalViewPr>
  <p:slideViewPr>
    <p:cSldViewPr snapToGrid="0" snapToObjects="1">
      <p:cViewPr varScale="1">
        <p:scale>
          <a:sx n="151" d="100"/>
          <a:sy n="151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1FE9-9CC6-F149-81AC-61D430E676C7}" type="datetimeFigureOut">
              <a:rPr lang="cs-CZ" smtClean="0"/>
              <a:t>06.12.2024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F2B4-5B40-B945-A94E-8C4770CE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9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5F2B4-5B40-B945-A94E-8C4770CEB0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71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pPr/>
              <a:t>12/6/24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020231" y="0"/>
            <a:ext cx="10149420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blurRad="50800" dist="25400" dir="2700000" rotWithShape="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020234" y="2070846"/>
            <a:ext cx="10149420" cy="47871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/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pPr/>
              <a:t>12/6/24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 defTabSz="457200"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457200"/>
            <a:fld id="{8A7A6979-0714-4377-B894-6BE4C2D6E20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 defTabSz="457200"/>
              <a:t>12/6/24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457200"/>
            <a:fld id="{8A7A6979-0714-4377-B894-6BE4C2D6E20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publicationethic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dit.niso.org/" TargetMode="External"/><Relationship Id="rId3" Type="http://schemas.openxmlformats.org/officeDocument/2006/relationships/hyperlink" Target="https://www.icmje.org/recommendations/browse/roles-and-responsibilities/defining-the-role-of-authors-and-contributor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lexholcombe.medium.com/announcing-tenzing-ceca6789d88c" TargetMode="External"/><Relationship Id="rId3" Type="http://schemas.openxmlformats.org/officeDocument/2006/relationships/hyperlink" Target="https://publicationethics.org/sites/default/files/2003pdf12_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s.io/initiatives/top-guidelin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Publikační etika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8524186" cy="1239894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			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zájmů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objektivita, nestrannost, integrita vědeckého bádání </a:t>
            </a:r>
            <a:r>
              <a:rPr lang="cs-CZ" dirty="0" err="1"/>
              <a:t>vs</a:t>
            </a:r>
            <a:r>
              <a:rPr lang="cs-CZ" dirty="0"/>
              <a:t> zájem třetích, často komerčních stran, ale může jít i o samotného výzkumníka </a:t>
            </a:r>
          </a:p>
          <a:p>
            <a:r>
              <a:rPr lang="cs-CZ" dirty="0" smtClean="0"/>
              <a:t>navržení designu výzkumu tak, aby zvýšil šance na potvrzení své hypotézy</a:t>
            </a:r>
          </a:p>
          <a:p>
            <a:r>
              <a:rPr lang="cs-CZ" dirty="0" smtClean="0"/>
              <a:t>selektivita při publikaci výsledků</a:t>
            </a:r>
          </a:p>
          <a:p>
            <a:r>
              <a:rPr lang="cs-CZ" b="1" dirty="0" smtClean="0"/>
              <a:t>dvojí role výzkumníka</a:t>
            </a:r>
          </a:p>
          <a:p>
            <a:r>
              <a:rPr lang="cs-CZ" b="1" dirty="0" smtClean="0"/>
              <a:t>vždy </a:t>
            </a:r>
            <a:r>
              <a:rPr lang="cs-CZ" b="1" dirty="0"/>
              <a:t>upozornit na možný konflikt zájmů </a:t>
            </a:r>
            <a:r>
              <a:rPr lang="cs-CZ" dirty="0" smtClean="0"/>
              <a:t>(i ten, který my jako konflikt zájmů nevnímáme, ale ostatní by mohli)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b="1" dirty="0" smtClean="0"/>
              <a:t>prevence</a:t>
            </a:r>
            <a:r>
              <a:rPr lang="cs-CZ" dirty="0" smtClean="0"/>
              <a:t> - dodržování </a:t>
            </a:r>
            <a:r>
              <a:rPr lang="cs-CZ" b="1" dirty="0"/>
              <a:t>principů otevřené vědy</a:t>
            </a:r>
            <a:r>
              <a:rPr lang="cs-CZ" dirty="0"/>
              <a:t>, nezávislý dohled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57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66690" y="711648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 err="1"/>
              <a:t>etické</a:t>
            </a:r>
            <a:r>
              <a:rPr lang="en-US" sz="2400" dirty="0"/>
              <a:t> </a:t>
            </a:r>
            <a:r>
              <a:rPr lang="en-US" sz="2400" dirty="0" err="1"/>
              <a:t>aspekty</a:t>
            </a:r>
            <a:r>
              <a:rPr lang="en-US" sz="2400" dirty="0"/>
              <a:t> </a:t>
            </a:r>
            <a:r>
              <a:rPr lang="en-US" sz="2400" dirty="0" err="1"/>
              <a:t>využívání</a:t>
            </a:r>
            <a:r>
              <a:rPr lang="en-US" sz="2400" dirty="0"/>
              <a:t> </a:t>
            </a:r>
            <a:r>
              <a:rPr lang="en-US" sz="2400" dirty="0" err="1"/>
              <a:t>nástrojů</a:t>
            </a:r>
            <a:r>
              <a:rPr lang="en-US" sz="2400" dirty="0"/>
              <a:t> </a:t>
            </a:r>
            <a:r>
              <a:rPr lang="en-US" sz="2400" dirty="0" smtClean="0"/>
              <a:t>AI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výzkumu</a:t>
            </a:r>
            <a:endParaRPr lang="en-US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6138" r="2595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6647380" y="2640692"/>
            <a:ext cx="4993240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směrnici ICMJE přidán odstavec věnovaný nástrojům AI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hlavní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zásadou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transparentnost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odpovědnost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výsledky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použitím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AI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nástroj,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 autor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(nenese zodpovědnost)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problematické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odhalit, nedokazatelné, možné porušení autorských práv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2AEFFFF2-9EB4-4B6C-B9F8-2BA3EF89A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>
            <a:extLst>
              <a:ext uri="{FF2B5EF4-FFF2-40B4-BE49-F238E27FC236}">
                <a16:creationId xmlns="" xmlns:a16="http://schemas.microsoft.com/office/drawing/2014/main" id="{0D65299F-028F-4AFC-B46A-8DB33E20F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BAC87F6E-526A-49B5-995D-42DB65659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600" kern="1200" cap="all" spc="200" baseline="0">
                <a:solidFill>
                  <a:srgbClr val="FFFFFF"/>
                </a:solidFill>
                <a:effectLst>
                  <a:outerShdw blurRad="46228" dist="23114" dir="2700000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Význam publikační etiky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5591695" y="1402080"/>
            <a:ext cx="5320696" cy="4053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obecné etické principy výzkumu vs. publikační etika</a:t>
            </a: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témata publikační etiky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integrita publikovaného obsahu 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spravedlivé a transparentní přiznání autorství 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řešení konfliktů zájmů 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korektní odkazování na zdroje 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procesy recenzování a redakční rozhodování</a:t>
            </a: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Committee on Publication Ethics (</a:t>
            </a:r>
            <a:r>
              <a:rPr lang="en-US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  <a:hlinkClick r:id="rId2"/>
              </a:rPr>
              <a:t>COPE</a:t>
            </a:r>
            <a:r>
              <a:rPr lang="en-US" dirty="0"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7581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EFFFF2-9EB4-4B6C-B9F8-2BA3EF89A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D65299F-028F-4AFC-B46A-8DB33E20F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AC87F6E-526A-49B5-995D-42DB65659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Autorství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694" y="893853"/>
            <a:ext cx="5637959" cy="53014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kdo je autor? </a:t>
            </a:r>
          </a:p>
          <a:p>
            <a:pPr>
              <a:lnSpc>
                <a:spcPct val="90000"/>
              </a:lnSpc>
            </a:pPr>
            <a:r>
              <a:rPr lang="cs-CZ" sz="2000" b="1" u="sng" dirty="0">
                <a:hlinkClick r:id="rId2"/>
              </a:rPr>
              <a:t>Taxonomie rolí přispěvatelů (CRediT</a:t>
            </a:r>
            <a:r>
              <a:rPr lang="cs-CZ" sz="2000" u="sng" dirty="0">
                <a:hlinkClick r:id="rId2"/>
              </a:rPr>
              <a:t>)</a:t>
            </a:r>
            <a:r>
              <a:rPr lang="cs-CZ" sz="20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hlinkClick r:id="rId3"/>
              </a:rPr>
              <a:t>Mezinárodní směrnice pro autorství</a:t>
            </a:r>
            <a:r>
              <a:rPr lang="cs-CZ" sz="2000" dirty="0">
                <a:hlinkClick r:id="rId3"/>
              </a:rPr>
              <a:t>  </a:t>
            </a:r>
            <a:r>
              <a:rPr lang="cs-CZ" sz="2000" dirty="0"/>
              <a:t>(ICMJE)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významný příspěvek k provedení výzkumu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zapojení do psaní manuskriptu nebo jeho kritické revize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souhlas s finální verzí manuskriptu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odpovědnost za všechny aspekty práce</a:t>
            </a:r>
          </a:p>
          <a:p>
            <a:pPr lvl="1"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2000" dirty="0"/>
              <a:t>autor musí splňovat </a:t>
            </a:r>
            <a:r>
              <a:rPr lang="cs-CZ" sz="2000" b="1" dirty="0"/>
              <a:t>všechna kritéria současně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pokud nesplňuje, není mezi autory, ale jeho příspěvek by měl být uznán</a:t>
            </a:r>
          </a:p>
        </p:txBody>
      </p:sp>
    </p:spTree>
    <p:extLst>
      <p:ext uri="{BB962C8B-B14F-4D97-AF65-F5344CB8AC3E}">
        <p14:creationId xmlns:p14="http://schemas.microsoft.com/office/powerpoint/2010/main" val="3925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AEFFFF2-9EB4-4B6C-B9F8-2BA3EF89A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0D65299F-028F-4AFC-B46A-8DB33E20F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AC87F6E-526A-49B5-995D-42DB65659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2300">
                <a:solidFill>
                  <a:srgbClr val="FFFFFF"/>
                </a:solidFill>
              </a:rPr>
              <a:t>přestupky spojené s autorstvím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695" y="606175"/>
            <a:ext cx="5320696" cy="50754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dirty="0" err="1"/>
              <a:t>gift</a:t>
            </a:r>
            <a:r>
              <a:rPr lang="cs-CZ" sz="2000" b="1" dirty="0"/>
              <a:t> /</a:t>
            </a:r>
            <a:r>
              <a:rPr lang="cs-CZ" sz="2000" b="1" dirty="0" err="1"/>
              <a:t>honorary</a:t>
            </a:r>
            <a:r>
              <a:rPr lang="cs-CZ" sz="2000" b="1" dirty="0"/>
              <a:t> </a:t>
            </a:r>
            <a:r>
              <a:rPr lang="cs-CZ" sz="2000" b="1" dirty="0" err="1"/>
              <a:t>authorship</a:t>
            </a:r>
            <a:r>
              <a:rPr lang="cs-CZ" sz="20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000" b="1" dirty="0" err="1"/>
              <a:t>ghost</a:t>
            </a:r>
            <a:r>
              <a:rPr lang="cs-CZ" sz="2000" b="1" dirty="0"/>
              <a:t> </a:t>
            </a:r>
            <a:r>
              <a:rPr lang="cs-CZ" sz="2000" b="1" dirty="0" err="1"/>
              <a:t>authorship</a:t>
            </a:r>
            <a:endParaRPr lang="cs-CZ" sz="2000" b="1" dirty="0"/>
          </a:p>
          <a:p>
            <a:pPr>
              <a:lnSpc>
                <a:spcPct val="90000"/>
              </a:lnSpc>
            </a:pPr>
            <a:r>
              <a:rPr lang="cs-CZ" sz="2000" dirty="0"/>
              <a:t>prevence: transparentní domluva co nejdříve, ještě před započetím práce na výzkumu (</a:t>
            </a:r>
            <a:r>
              <a:rPr lang="cs-CZ" sz="2000" dirty="0">
                <a:hlinkClick r:id="rId2"/>
              </a:rPr>
              <a:t>nástroj Tenzing</a:t>
            </a:r>
            <a:r>
              <a:rPr 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zohlednit mocenskou nerovnováhu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hlinkClick r:id="rId3"/>
              </a:rPr>
              <a:t>How to handle authorship disputes: a guide for new researchers 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Fine, M. A., &amp; Kurdek, L. A. (1993). </a:t>
            </a:r>
            <a:r>
              <a:rPr lang="cs-CZ" sz="2000" dirty="0" err="1"/>
              <a:t>Reflections</a:t>
            </a:r>
            <a:r>
              <a:rPr lang="cs-CZ" sz="2000" dirty="0"/>
              <a:t> on </a:t>
            </a:r>
            <a:r>
              <a:rPr lang="cs-CZ" sz="2000" dirty="0" err="1"/>
              <a:t>determining</a:t>
            </a:r>
            <a:r>
              <a:rPr lang="cs-CZ" sz="2000" dirty="0"/>
              <a:t> </a:t>
            </a:r>
            <a:r>
              <a:rPr lang="cs-CZ" sz="2000" dirty="0" err="1"/>
              <a:t>authorship</a:t>
            </a:r>
            <a:r>
              <a:rPr lang="cs-CZ" sz="2000" dirty="0"/>
              <a:t> </a:t>
            </a:r>
            <a:r>
              <a:rPr lang="cs-CZ" sz="2000" dirty="0" err="1"/>
              <a:t>credit</a:t>
            </a:r>
            <a:r>
              <a:rPr lang="cs-CZ" sz="2000" dirty="0"/>
              <a:t> and </a:t>
            </a:r>
            <a:r>
              <a:rPr lang="cs-CZ" sz="2000" dirty="0" err="1"/>
              <a:t>authorship</a:t>
            </a:r>
            <a:r>
              <a:rPr lang="cs-CZ" sz="2000" dirty="0"/>
              <a:t> </a:t>
            </a:r>
            <a:r>
              <a:rPr lang="cs-CZ" sz="2000" dirty="0" err="1"/>
              <a:t>order</a:t>
            </a:r>
            <a:r>
              <a:rPr lang="cs-CZ" sz="2000" dirty="0"/>
              <a:t> on </a:t>
            </a:r>
            <a:r>
              <a:rPr lang="cs-CZ" sz="2000" dirty="0" err="1"/>
              <a:t>faculty</a:t>
            </a:r>
            <a:r>
              <a:rPr lang="cs-CZ" sz="2000" dirty="0"/>
              <a:t>-student </a:t>
            </a:r>
            <a:r>
              <a:rPr lang="cs-CZ" sz="2000" dirty="0" err="1"/>
              <a:t>collaborations</a:t>
            </a:r>
            <a:r>
              <a:rPr lang="cs-CZ" sz="2000" dirty="0"/>
              <a:t>. </a:t>
            </a:r>
            <a:r>
              <a:rPr lang="cs-CZ" sz="2000" i="1" dirty="0" err="1"/>
              <a:t>American</a:t>
            </a:r>
            <a:r>
              <a:rPr lang="cs-CZ" sz="2000" i="1" dirty="0"/>
              <a:t> </a:t>
            </a:r>
            <a:r>
              <a:rPr lang="cs-CZ" sz="2000" i="1" dirty="0" err="1"/>
              <a:t>Psychologist</a:t>
            </a:r>
            <a:r>
              <a:rPr lang="cs-CZ" sz="2000" i="1" dirty="0"/>
              <a:t>, 48</a:t>
            </a:r>
            <a:r>
              <a:rPr lang="cs-CZ" sz="2000" dirty="0"/>
              <a:t>(11), 1141–1147. </a:t>
            </a:r>
          </a:p>
          <a:p>
            <a:pPr lvl="1">
              <a:lnSpc>
                <a:spcPct val="90000"/>
              </a:lnSpc>
            </a:pPr>
            <a:r>
              <a:rPr lang="cs-CZ" sz="1800" dirty="0" err="1"/>
              <a:t>beneficience</a:t>
            </a:r>
            <a:r>
              <a:rPr lang="cs-CZ" sz="1800" dirty="0"/>
              <a:t>, spravedlnost, paternalismus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DCA398B-8CB4-4C0C-89C6-A8AB6F78D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806357"/>
            <a:ext cx="4475892" cy="12690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noProof="1" smtClean="0"/>
              <a:t>Pochybné Praktiky </a:t>
            </a:r>
            <a:endParaRPr lang="en-US" sz="2800" noProof="1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804671" y="2486347"/>
            <a:ext cx="5041625" cy="39041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b="1" noProof="1" smtClean="0"/>
              <a:t>zdroje problémů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800" noProof="1" smtClean="0">
                <a:solidFill>
                  <a:srgbClr val="FFFFFF"/>
                </a:solidFill>
              </a:rPr>
              <a:t>honest mistakes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800" noProof="1" smtClean="0">
                <a:solidFill>
                  <a:srgbClr val="FFFFFF"/>
                </a:solidFill>
              </a:rPr>
              <a:t>nedbalost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800" noProof="1" smtClean="0">
                <a:solidFill>
                  <a:srgbClr val="FFFFFF"/>
                </a:solidFill>
              </a:rPr>
              <a:t>vědomé přestupky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cs-CZ" sz="1800" noProof="1" smtClean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b="1" noProof="1" smtClean="0"/>
              <a:t>dvě třídy přestupků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800" noProof="1" smtClean="0">
                <a:solidFill>
                  <a:srgbClr val="FFFFFF"/>
                </a:solidFill>
              </a:rPr>
              <a:t>hrubé porušení etiky (scientific misconduct)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800" noProof="1" smtClean="0">
                <a:solidFill>
                  <a:srgbClr val="FFFFFF"/>
                </a:solidFill>
              </a:rPr>
              <a:t>sporné postupy (questionable research practices)</a:t>
            </a:r>
            <a:endParaRPr lang="cs-CZ" sz="1800" noProof="1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E8345C6-0280-4226-BD83-7333BA6C3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823778-D290-4538-B146-1F73C3755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08" y="-2"/>
            <a:ext cx="6930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A398B-8CB4-4C0C-89C6-A8AB6F78D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sz="2400"/>
              <a:t>Falšování a fabrikace</a:t>
            </a:r>
            <a:br>
              <a:rPr lang="cs-CZ" sz="2400"/>
            </a:br>
            <a:r>
              <a:rPr lang="cs-CZ" sz="2400"/>
              <a:t>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cs-CZ"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 z historie vědy i její současnosti známo mnoho </a:t>
            </a:r>
            <a:r>
              <a:rPr lang="cs-CZ" sz="24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případů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cs-CZ" sz="2400" dirty="0" smtClean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skutečný </a:t>
            </a:r>
            <a:r>
              <a:rPr lang="cs-CZ"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výskyt je obtížné odhadnout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cs-CZ" altLang="cs-CZ"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výrazně </a:t>
            </a:r>
            <a:r>
              <a:rPr lang="cs-CZ" altLang="cs-CZ" sz="2400" b="1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narušuje důvěru veřejnosti </a:t>
            </a:r>
            <a:r>
              <a:rPr lang="cs-CZ" altLang="cs-CZ" sz="2400" dirty="0">
                <a:solidFill>
                  <a:srgbClr val="FFFFFF"/>
                </a:solidFill>
                <a:effectLst>
                  <a:outerShdw blurRad="63500" dist="50800" dir="2700000" rotWithShape="0">
                    <a:srgbClr val="000000">
                      <a:alpha val="50000"/>
                    </a:srgbClr>
                  </a:outerShdw>
                </a:effectLst>
              </a:rPr>
              <a:t>ve vědu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cs-CZ" altLang="cs-CZ" dirty="0">
              <a:solidFill>
                <a:srgbClr val="FFFFFF"/>
              </a:solidFill>
            </a:endParaRPr>
          </a:p>
          <a:p>
            <a:endParaRPr lang="cs-CZ" alt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E8345C6-0280-4226-BD83-7333BA6C3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9823778-D290-4538-B146-1F73C3755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3" b="10379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486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3976D1-3430-450C-A978-87A9A6E8E7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6AAC78-7D86-415A-ADC1-2B4748079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658D9-F185-44F1-BA33-D50320D1D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misconduct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podstatný je </a:t>
            </a:r>
            <a:r>
              <a:rPr lang="cs-CZ" sz="1500" b="1">
                <a:solidFill>
                  <a:srgbClr val="404040"/>
                </a:solidFill>
              </a:rPr>
              <a:t>záměr klamat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kromě fabrikace dat/výsledků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zkreslování, falšování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oportunistická analýza dat (dodatečná úprava vzorku, “dojení“ dat, cherry picking, dodatečné formulace hypotéz, účelová interpretace výsledků)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selektivní reportování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plagiátorství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zneužití důvěrných informací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rgbClr val="404040"/>
                </a:solidFill>
              </a:rPr>
              <a:t>chybné vykazování autorského podílu</a:t>
            </a:r>
          </a:p>
        </p:txBody>
      </p:sp>
    </p:spTree>
    <p:extLst>
      <p:ext uri="{BB962C8B-B14F-4D97-AF65-F5344CB8AC3E}">
        <p14:creationId xmlns:p14="http://schemas.microsoft.com/office/powerpoint/2010/main" val="9865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open science jako prevence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403EBD-907E-4D59-98D4-A72CD1063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Nosek, B. A., Alter, G., Banks, G. C., Borsboom, D., Bowman, S. D., Breckler, S. J., Buck, S., Chambers, C. D., Chin, G., Christensen, G., Contestabile, M., Dafoe, A., Eich, E., Freese, J., Glennerster, R., Goroff, D., Green, D. P., Hesse, B., Humphreys, M., . . . Yarkoni, T. (2015). Promoting an open research culture: Author guidelines for journals could help to promote transparency, openness, and reproducibility. </a:t>
            </a:r>
            <a:r>
              <a:rPr lang="cs-CZ" i="1">
                <a:solidFill>
                  <a:schemeClr val="bg1"/>
                </a:solidFill>
              </a:rPr>
              <a:t>Science, 348</a:t>
            </a:r>
            <a:r>
              <a:rPr lang="cs-CZ">
                <a:solidFill>
                  <a:schemeClr val="bg1"/>
                </a:solidFill>
              </a:rPr>
              <a:t>(6242), 1422–1425.</a:t>
            </a:r>
          </a:p>
          <a:p>
            <a:pPr lvl="1"/>
            <a:r>
              <a:rPr lang="cs-CZ" b="1">
                <a:solidFill>
                  <a:schemeClr val="bg1"/>
                </a:solidFill>
              </a:rPr>
              <a:t>transparentnost, otevřenost a reprodukovatelnost</a:t>
            </a:r>
            <a:r>
              <a:rPr lang="cs-CZ">
                <a:solidFill>
                  <a:schemeClr val="bg1"/>
                </a:solidFill>
              </a:rPr>
              <a:t> </a:t>
            </a:r>
          </a:p>
          <a:p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Centre for Open Science - </a:t>
            </a:r>
            <a:r>
              <a:rPr lang="cs-CZ">
                <a:solidFill>
                  <a:schemeClr val="bg1"/>
                </a:solidFill>
                <a:hlinkClick r:id="rId2"/>
              </a:rPr>
              <a:t>stupně implementace jednotlivých prvků OS</a:t>
            </a:r>
            <a:endParaRPr lang="cs-CZ">
              <a:solidFill>
                <a:schemeClr val="bg1"/>
              </a:solidFill>
            </a:endParaRPr>
          </a:p>
          <a:p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3976D1-3430-450C-A978-87A9A6E8E7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6AAC78-7D86-415A-ADC1-2B4748079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658D9-F185-44F1-BA33-D50320D1D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plagiátorství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6062" y="2291262"/>
            <a:ext cx="9009884" cy="31745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04040"/>
                </a:solidFill>
              </a:rPr>
              <a:t>úmyslné kopírování cizího textu a jeho vydávání za vlastní, nepřesné citování zdrojů, opomenutí citace některého využitého zdroje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04040"/>
                </a:solidFill>
              </a:rPr>
              <a:t>doslovné převzetí textu bez označení, že jde o doslovnou citaci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04040"/>
                </a:solidFill>
              </a:rPr>
              <a:t>převezmeme text a neparafrázujeme, ale jen stylisticky upravíme (příp. přeložíme)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04040"/>
                </a:solidFill>
              </a:rPr>
              <a:t>Kratochvíl, J. (2014). Jak citovat. Brno: Knihovna univerzitního kampusu MU. </a:t>
            </a:r>
          </a:p>
          <a:p>
            <a:pPr>
              <a:lnSpc>
                <a:spcPct val="90000"/>
              </a:lnSpc>
            </a:pPr>
            <a:endParaRPr lang="cs-CZ" sz="1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404040"/>
                </a:solidFill>
              </a:rPr>
              <a:t>sporné postupy</a:t>
            </a:r>
          </a:p>
          <a:p>
            <a:pPr lvl="1">
              <a:lnSpc>
                <a:spcPct val="90000"/>
              </a:lnSpc>
            </a:pPr>
            <a:r>
              <a:rPr lang="cs-CZ" sz="1700" dirty="0" err="1">
                <a:solidFill>
                  <a:srgbClr val="404040"/>
                </a:solidFill>
              </a:rPr>
              <a:t>salami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cs-CZ" sz="1700" dirty="0" err="1">
                <a:solidFill>
                  <a:srgbClr val="404040"/>
                </a:solidFill>
              </a:rPr>
              <a:t>slicing</a:t>
            </a:r>
            <a:endParaRPr lang="cs-CZ" sz="17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404040"/>
                </a:solidFill>
              </a:rPr>
              <a:t>recyklace publikací (</a:t>
            </a:r>
            <a:r>
              <a:rPr lang="cs-CZ" sz="1700" dirty="0" err="1">
                <a:solidFill>
                  <a:srgbClr val="404040"/>
                </a:solidFill>
              </a:rPr>
              <a:t>autoplagiátorství</a:t>
            </a:r>
            <a:r>
              <a:rPr lang="cs-CZ" sz="1700" dirty="0">
                <a:solidFill>
                  <a:srgbClr val="40404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404040"/>
                </a:solidFill>
              </a:rPr>
              <a:t>reciproční citování, citační bratrstva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404040"/>
                </a:solidFill>
              </a:rPr>
              <a:t>zkreslené citování</a:t>
            </a:r>
          </a:p>
          <a:p>
            <a:pPr>
              <a:lnSpc>
                <a:spcPct val="90000"/>
              </a:lnSpc>
            </a:pPr>
            <a:endParaRPr lang="cs-CZ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564</Words>
  <Application>Microsoft Macintosh PowerPoint</Application>
  <PresentationFormat>Širokoúhlá obrazovka</PresentationFormat>
  <Paragraphs>83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Balík</vt:lpstr>
      <vt:lpstr>1_Balík</vt:lpstr>
      <vt:lpstr>Publikační etika</vt:lpstr>
      <vt:lpstr>Význam publikační etiky</vt:lpstr>
      <vt:lpstr>Autorství</vt:lpstr>
      <vt:lpstr>přestupky spojené s autorstvím</vt:lpstr>
      <vt:lpstr>Pochybné Praktiky </vt:lpstr>
      <vt:lpstr>Falšování a fabrikace dat</vt:lpstr>
      <vt:lpstr>Scientific misconduct </vt:lpstr>
      <vt:lpstr>open science jako prevence</vt:lpstr>
      <vt:lpstr>plagiátorství</vt:lpstr>
      <vt:lpstr>Konflikt zájmů</vt:lpstr>
      <vt:lpstr>etické aspekty využívání nástrojů AI ve výzkumu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Publikační etika</dc:title>
  <dc:creator>Uživatel Microsoft Office</dc:creator>
  <cp:lastModifiedBy>Uživatel Microsoft Office</cp:lastModifiedBy>
  <cp:revision>32</cp:revision>
  <dcterms:created xsi:type="dcterms:W3CDTF">2019-12-06T08:52:24Z</dcterms:created>
  <dcterms:modified xsi:type="dcterms:W3CDTF">2024-12-06T09:08:33Z</dcterms:modified>
</cp:coreProperties>
</file>