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22"/>
  </p:notesMasterIdLst>
  <p:sldIdLst>
    <p:sldId id="256" r:id="rId2"/>
    <p:sldId id="257" r:id="rId3"/>
    <p:sldId id="274" r:id="rId4"/>
    <p:sldId id="275" r:id="rId5"/>
    <p:sldId id="276" r:id="rId6"/>
    <p:sldId id="277" r:id="rId7"/>
    <p:sldId id="278" r:id="rId8"/>
    <p:sldId id="279" r:id="rId9"/>
    <p:sldId id="264" r:id="rId10"/>
    <p:sldId id="259" r:id="rId11"/>
    <p:sldId id="266" r:id="rId12"/>
    <p:sldId id="267" r:id="rId13"/>
    <p:sldId id="268" r:id="rId14"/>
    <p:sldId id="269" r:id="rId15"/>
    <p:sldId id="270" r:id="rId16"/>
    <p:sldId id="265" r:id="rId17"/>
    <p:sldId id="260" r:id="rId18"/>
    <p:sldId id="273" r:id="rId19"/>
    <p:sldId id="281" r:id="rId20"/>
    <p:sldId id="28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946" y="-74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6CA02-8D9E-4F77-B18F-B972C38E338A}" type="datetimeFigureOut">
              <a:rPr lang="cs-CZ" smtClean="0"/>
              <a:pPr/>
              <a:t>30.09.2024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CC937-76BD-4792-B072-9A9E889B15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3CC937-76BD-4792-B072-9A9E889B1591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208-BC46-4EE1-98BC-FFF643E3A177}" type="datetimeFigureOut">
              <a:rPr lang="cs-CZ" smtClean="0"/>
              <a:pPr/>
              <a:t>30.09.2024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F58-1DB2-408F-8AC1-24B602F035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15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208-BC46-4EE1-98BC-FFF643E3A177}" type="datetimeFigureOut">
              <a:rPr lang="cs-CZ" smtClean="0"/>
              <a:pPr/>
              <a:t>30.09.2024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F58-1DB2-408F-8AC1-24B602F035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797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208-BC46-4EE1-98BC-FFF643E3A177}" type="datetimeFigureOut">
              <a:rPr lang="cs-CZ" smtClean="0"/>
              <a:pPr/>
              <a:t>30.09.2024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F58-1DB2-408F-8AC1-24B602F035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0775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208-BC46-4EE1-98BC-FFF643E3A177}" type="datetimeFigureOut">
              <a:rPr lang="cs-CZ" smtClean="0"/>
              <a:pPr/>
              <a:t>30.09.2024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F58-1DB2-408F-8AC1-24B602F035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77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208-BC46-4EE1-98BC-FFF643E3A177}" type="datetimeFigureOut">
              <a:rPr lang="cs-CZ" smtClean="0"/>
              <a:pPr/>
              <a:t>30.09.2024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F58-1DB2-408F-8AC1-24B602F035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73562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208-BC46-4EE1-98BC-FFF643E3A177}" type="datetimeFigureOut">
              <a:rPr lang="cs-CZ" smtClean="0"/>
              <a:pPr/>
              <a:t>30.09.2024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F58-1DB2-408F-8AC1-24B602F035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144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208-BC46-4EE1-98BC-FFF643E3A177}" type="datetimeFigureOut">
              <a:rPr lang="cs-CZ" smtClean="0"/>
              <a:pPr/>
              <a:t>30.09.2024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F58-1DB2-408F-8AC1-24B602F035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192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208-BC46-4EE1-98BC-FFF643E3A177}" type="datetimeFigureOut">
              <a:rPr lang="cs-CZ" smtClean="0"/>
              <a:pPr/>
              <a:t>30.09.2024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F58-1DB2-408F-8AC1-24B602F035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44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208-BC46-4EE1-98BC-FFF643E3A177}" type="datetimeFigureOut">
              <a:rPr lang="cs-CZ" smtClean="0"/>
              <a:pPr/>
              <a:t>30.09.2024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F58-1DB2-408F-8AC1-24B602F035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64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208-BC46-4EE1-98BC-FFF643E3A177}" type="datetimeFigureOut">
              <a:rPr lang="cs-CZ" smtClean="0"/>
              <a:pPr/>
              <a:t>30.09.2024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F58-1DB2-408F-8AC1-24B602F035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062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208-BC46-4EE1-98BC-FFF643E3A177}" type="datetimeFigureOut">
              <a:rPr lang="cs-CZ" smtClean="0"/>
              <a:pPr/>
              <a:t>30.09.2024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F58-1DB2-408F-8AC1-24B602F035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493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208-BC46-4EE1-98BC-FFF643E3A177}" type="datetimeFigureOut">
              <a:rPr lang="cs-CZ" smtClean="0"/>
              <a:pPr/>
              <a:t>30.09.2024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F58-1DB2-408F-8AC1-24B602F035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30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208-BC46-4EE1-98BC-FFF643E3A177}" type="datetimeFigureOut">
              <a:rPr lang="cs-CZ" smtClean="0"/>
              <a:pPr/>
              <a:t>30.09.2024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F58-1DB2-408F-8AC1-24B602F035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9954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208-BC46-4EE1-98BC-FFF643E3A177}" type="datetimeFigureOut">
              <a:rPr lang="cs-CZ" smtClean="0"/>
              <a:pPr/>
              <a:t>30.09.2024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F58-1DB2-408F-8AC1-24B602F035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208-BC46-4EE1-98BC-FFF643E3A177}" type="datetimeFigureOut">
              <a:rPr lang="cs-CZ" smtClean="0"/>
              <a:pPr/>
              <a:t>30.09.2024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F58-1DB2-408F-8AC1-24B602F035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579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208-BC46-4EE1-98BC-FFF643E3A177}" type="datetimeFigureOut">
              <a:rPr lang="cs-CZ" smtClean="0"/>
              <a:pPr/>
              <a:t>30.09.2024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F58-1DB2-408F-8AC1-24B602F035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756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20208-BC46-4EE1-98BC-FFF643E3A177}" type="datetimeFigureOut">
              <a:rPr lang="cs-CZ" smtClean="0"/>
              <a:pPr/>
              <a:t>30.09.2024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C8B7F58-1DB2-408F-8AC1-24B602F035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455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Awake</a:t>
            </a:r>
            <a:r>
              <a:rPr lang="cs-CZ" dirty="0"/>
              <a:t> kraniotomie – pohled psychologa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7128792" cy="2592288"/>
          </a:xfrm>
        </p:spPr>
        <p:txBody>
          <a:bodyPr>
            <a:normAutofit/>
          </a:bodyPr>
          <a:lstStyle/>
          <a:p>
            <a:pPr algn="r"/>
            <a:endParaRPr lang="cs-CZ" sz="1800" dirty="0"/>
          </a:p>
          <a:p>
            <a:pPr algn="l"/>
            <a:endParaRPr lang="cs-CZ" sz="1800" dirty="0"/>
          </a:p>
          <a:p>
            <a:pPr algn="l"/>
            <a:endParaRPr lang="cs-CZ" sz="1800" dirty="0"/>
          </a:p>
          <a:p>
            <a:pPr algn="l"/>
            <a:endParaRPr lang="cs-CZ" sz="1800" dirty="0"/>
          </a:p>
          <a:p>
            <a:pPr algn="l"/>
            <a:endParaRPr lang="cs-CZ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76672"/>
            <a:ext cx="7772400" cy="1224136"/>
          </a:xfrm>
        </p:spPr>
        <p:txBody>
          <a:bodyPr>
            <a:normAutofit/>
          </a:bodyPr>
          <a:lstStyle/>
          <a:p>
            <a:r>
              <a:rPr lang="cs-CZ" dirty="0"/>
              <a:t>Kontraindikace – psychotická symptomatologie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16832"/>
            <a:ext cx="7772400" cy="4102968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Bludy – poruchy myšlení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Halucinace -  poruchy vnímání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Kontraindikace  - </a:t>
            </a:r>
            <a:r>
              <a:rPr lang="cs-CZ" dirty="0" err="1"/>
              <a:t>fóbie</a:t>
            </a:r>
            <a:r>
              <a:rPr lang="cs-CZ" dirty="0"/>
              <a:t>, panika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</a:t>
            </a:r>
          </a:p>
          <a:p>
            <a:r>
              <a:rPr lang="cs-CZ" dirty="0"/>
              <a:t>Fobické stavy v anamnéze (klaustrofobie)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Záchvaty paniky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Výrazná úzkostná symptomatologie</a:t>
            </a:r>
          </a:p>
          <a:p>
            <a:pPr>
              <a:buNone/>
            </a:pPr>
            <a:r>
              <a:rPr lang="cs-CZ" dirty="0"/>
              <a:t>  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7772400" cy="1152128"/>
          </a:xfrm>
        </p:spPr>
        <p:txBody>
          <a:bodyPr/>
          <a:lstStyle/>
          <a:p>
            <a:r>
              <a:rPr lang="cs-CZ" dirty="0"/>
              <a:t>Kontraindikace – těžká deprese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84784"/>
            <a:ext cx="7772400" cy="4535016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Na základě rozhovoru objektivní i subjektivní posouzení depresivních příznaků</a:t>
            </a:r>
          </a:p>
          <a:p>
            <a:endParaRPr lang="cs-CZ" dirty="0"/>
          </a:p>
          <a:p>
            <a:r>
              <a:rPr lang="cs-CZ" dirty="0"/>
              <a:t>Zaléčená deprese není kontraindikací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48680"/>
            <a:ext cx="7772400" cy="1165808"/>
          </a:xfrm>
        </p:spPr>
        <p:txBody>
          <a:bodyPr>
            <a:normAutofit fontScale="90000"/>
          </a:bodyPr>
          <a:lstStyle/>
          <a:p>
            <a:r>
              <a:rPr lang="cs-CZ" dirty="0"/>
              <a:t>Kontraindikace – deficit kognitivních funkcí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85926"/>
            <a:ext cx="7772400" cy="4233874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Dezorientace</a:t>
            </a:r>
          </a:p>
          <a:p>
            <a:endParaRPr lang="cs-CZ" dirty="0"/>
          </a:p>
          <a:p>
            <a:r>
              <a:rPr lang="cs-CZ" dirty="0"/>
              <a:t>Těžký kognitivní deficit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Intelekt (orientačně) – schopnost správného úsudku,logické souvislosti, hodnota IQ není podstatná,nesmí být defekt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20688"/>
            <a:ext cx="7772400" cy="1152128"/>
          </a:xfrm>
        </p:spPr>
        <p:txBody>
          <a:bodyPr/>
          <a:lstStyle/>
          <a:p>
            <a:r>
              <a:rPr lang="cs-CZ" dirty="0"/>
              <a:t>Kontraindikace - demotivace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16832"/>
            <a:ext cx="7772400" cy="4102968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Demotivace pacienta k operaci</a:t>
            </a:r>
          </a:p>
          <a:p>
            <a:endParaRPr lang="cs-CZ" dirty="0"/>
          </a:p>
          <a:p>
            <a:r>
              <a:rPr lang="cs-CZ" dirty="0"/>
              <a:t>Váhá, smlouvá s lékařem</a:t>
            </a:r>
          </a:p>
          <a:p>
            <a:endParaRPr lang="cs-CZ" dirty="0"/>
          </a:p>
          <a:p>
            <a:r>
              <a:rPr lang="cs-CZ" dirty="0"/>
              <a:t>Není přesvědčen o správnosti postupu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Nedůvěra v operatéra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20688"/>
            <a:ext cx="7772400" cy="1080120"/>
          </a:xfrm>
        </p:spPr>
        <p:txBody>
          <a:bodyPr>
            <a:normAutofit/>
          </a:bodyPr>
          <a:lstStyle/>
          <a:p>
            <a:r>
              <a:rPr lang="cs-CZ" dirty="0"/>
              <a:t>Kontraindikace – poruchy chování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72816"/>
            <a:ext cx="7772400" cy="4246984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Klinicky při vyšetření nápadný neklid, </a:t>
            </a:r>
            <a:r>
              <a:rPr lang="cs-CZ" dirty="0" err="1"/>
              <a:t>impulsivita</a:t>
            </a:r>
            <a:r>
              <a:rPr lang="cs-CZ" dirty="0"/>
              <a:t>, agresivní tendence, agitované chování</a:t>
            </a:r>
          </a:p>
          <a:p>
            <a:endParaRPr lang="cs-CZ" dirty="0"/>
          </a:p>
          <a:p>
            <a:r>
              <a:rPr lang="cs-CZ" dirty="0"/>
              <a:t>Výhoda – lehká frontální symptomatologie, pacient je bezstarostný, mírně „</a:t>
            </a:r>
            <a:r>
              <a:rPr lang="cs-CZ" dirty="0" err="1"/>
              <a:t>odbržděný</a:t>
            </a:r>
            <a:r>
              <a:rPr lang="cs-CZ" dirty="0"/>
              <a:t>“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7772400" cy="1152128"/>
          </a:xfrm>
        </p:spPr>
        <p:txBody>
          <a:bodyPr>
            <a:normAutofit/>
          </a:bodyPr>
          <a:lstStyle/>
          <a:p>
            <a:r>
              <a:rPr lang="cs-CZ" dirty="0"/>
              <a:t>Psychologické vyšetření po operaci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S odstupem 10 dnů po operaci</a:t>
            </a:r>
          </a:p>
          <a:p>
            <a:endParaRPr lang="cs-CZ" dirty="0"/>
          </a:p>
          <a:p>
            <a:r>
              <a:rPr lang="cs-CZ" dirty="0" err="1"/>
              <a:t>Retest</a:t>
            </a:r>
            <a:r>
              <a:rPr lang="cs-CZ" dirty="0"/>
              <a:t> kognitivních funkcí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Klinicky aktuální emoce, nálady, chování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Vhodný kandidát k </a:t>
            </a:r>
            <a:r>
              <a:rPr lang="cs-CZ" dirty="0" err="1"/>
              <a:t>awake</a:t>
            </a:r>
            <a:r>
              <a:rPr lang="cs-CZ" dirty="0"/>
              <a:t> kraniotomii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Edukovaný</a:t>
            </a:r>
            <a:r>
              <a:rPr lang="cs-CZ" dirty="0"/>
              <a:t> pacient</a:t>
            </a:r>
          </a:p>
          <a:p>
            <a:endParaRPr lang="cs-CZ" dirty="0"/>
          </a:p>
          <a:p>
            <a:r>
              <a:rPr lang="cs-CZ" dirty="0"/>
              <a:t>Indikován klinickým logopedem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Bez psychologické </a:t>
            </a:r>
            <a:r>
              <a:rPr lang="cs-CZ" dirty="0" err="1"/>
              <a:t>kontrainidkace</a:t>
            </a:r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Oblouk 3"/>
          <p:cNvSpPr/>
          <p:nvPr/>
        </p:nvSpPr>
        <p:spPr>
          <a:xfrm>
            <a:off x="3131840" y="836712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00042"/>
            <a:ext cx="7772400" cy="917596"/>
          </a:xfrm>
        </p:spPr>
        <p:txBody>
          <a:bodyPr/>
          <a:lstStyle/>
          <a:p>
            <a:r>
              <a:rPr lang="cs-CZ" dirty="0"/>
              <a:t>Počet nevhodných kandidátů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Celkově psychologický vyšetřeno19 pacientů</a:t>
            </a:r>
          </a:p>
          <a:p>
            <a:r>
              <a:rPr lang="cs-CZ" dirty="0"/>
              <a:t>Nedoporučeni 3 pacienti</a:t>
            </a:r>
          </a:p>
          <a:p>
            <a:pPr>
              <a:buFontTx/>
              <a:buChar char="-"/>
            </a:pPr>
            <a:r>
              <a:rPr lang="cs-CZ" dirty="0"/>
              <a:t>1pacient. -  poruchy chování -  </a:t>
            </a:r>
            <a:r>
              <a:rPr lang="cs-CZ" dirty="0" err="1"/>
              <a:t>impulsivita</a:t>
            </a:r>
            <a:r>
              <a:rPr lang="cs-CZ" dirty="0"/>
              <a:t>,agrese</a:t>
            </a:r>
          </a:p>
          <a:p>
            <a:pPr>
              <a:buFontTx/>
              <a:buChar char="-"/>
            </a:pPr>
            <a:r>
              <a:rPr lang="cs-CZ" dirty="0"/>
              <a:t>1 pacient – kognitivní deficit – výrazná porucha  pozornosti, snížení intelektových schopností, dezorientace</a:t>
            </a:r>
          </a:p>
          <a:p>
            <a:pPr>
              <a:buFontTx/>
              <a:buChar char="-"/>
            </a:pPr>
            <a:r>
              <a:rPr lang="cs-CZ" dirty="0"/>
              <a:t>1 pacientka – demotivovaná, nerozhodná, nevěřila si, že tuto formu operace zvládne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 psychologického vyšetření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>
              <a:buNone/>
            </a:pPr>
            <a:r>
              <a:rPr lang="cs-CZ" dirty="0"/>
              <a:t> </a:t>
            </a:r>
          </a:p>
          <a:p>
            <a:r>
              <a:rPr lang="cs-CZ" dirty="0"/>
              <a:t>Ani podrobné vyšetření nemůže odhalit aktuální prožívání a chování pacienta při tak zátěžové situaci </a:t>
            </a:r>
            <a:r>
              <a:rPr lang="cs-CZ"/>
              <a:t>jakou je probuzení </a:t>
            </a:r>
            <a:r>
              <a:rPr lang="cs-CZ" dirty="0"/>
              <a:t>při operaci mozku.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426170"/>
          </a:xfrm>
        </p:spPr>
        <p:txBody>
          <a:bodyPr>
            <a:noAutofit/>
          </a:bodyPr>
          <a:lstStyle/>
          <a:p>
            <a:pPr algn="ctr"/>
            <a:r>
              <a:rPr lang="cs-CZ" sz="4400" dirty="0"/>
              <a:t>Psychologické vyšetření – před operací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700808"/>
            <a:ext cx="7772400" cy="4572000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Indikace operatérem</a:t>
            </a:r>
          </a:p>
          <a:p>
            <a:pPr>
              <a:buNone/>
            </a:pPr>
            <a:endParaRPr lang="cs-CZ" dirty="0"/>
          </a:p>
          <a:p>
            <a:pPr marL="514350" indent="-514350">
              <a:buNone/>
            </a:pPr>
            <a:r>
              <a:rPr lang="cs-CZ" b="1" dirty="0"/>
              <a:t>1. Klinicky</a:t>
            </a:r>
            <a:r>
              <a:rPr lang="cs-CZ" dirty="0"/>
              <a:t>: </a:t>
            </a:r>
          </a:p>
          <a:p>
            <a:pPr marL="514350" indent="-514350">
              <a:buNone/>
            </a:pPr>
            <a:r>
              <a:rPr lang="cs-CZ" dirty="0"/>
              <a:t>      - anamnéza</a:t>
            </a:r>
          </a:p>
          <a:p>
            <a:pPr marL="514350" indent="-514350">
              <a:buNone/>
            </a:pPr>
            <a:r>
              <a:rPr lang="cs-CZ" dirty="0"/>
              <a:t>      - pozorování</a:t>
            </a:r>
          </a:p>
          <a:p>
            <a:pPr marL="514350" indent="-514350">
              <a:buNone/>
            </a:pPr>
            <a:r>
              <a:rPr lang="cs-CZ" dirty="0"/>
              <a:t>      - rozhovor se zaměřením na emoce, chování</a:t>
            </a:r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cs-CZ" sz="4800" dirty="0"/>
          </a:p>
          <a:p>
            <a:pPr algn="ctr">
              <a:buNone/>
            </a:pPr>
            <a:endParaRPr lang="cs-CZ" sz="4800"/>
          </a:p>
          <a:p>
            <a:pPr algn="ctr">
              <a:buNone/>
            </a:pPr>
            <a:r>
              <a:rPr lang="cs-CZ" sz="4800"/>
              <a:t>Děkuji </a:t>
            </a:r>
            <a:r>
              <a:rPr lang="cs-CZ" sz="4800" dirty="0"/>
              <a:t>za pozornost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b="1" dirty="0"/>
          </a:p>
          <a:p>
            <a:pPr>
              <a:buNone/>
            </a:pPr>
            <a:r>
              <a:rPr lang="cs-CZ" b="1" dirty="0"/>
              <a:t>2. Testově</a:t>
            </a:r>
            <a:r>
              <a:rPr lang="cs-CZ" dirty="0"/>
              <a:t> – vyšetření kognitivních funkcí:</a:t>
            </a:r>
          </a:p>
          <a:p>
            <a:pPr>
              <a:buNone/>
            </a:pPr>
            <a:r>
              <a:rPr lang="cs-CZ" dirty="0"/>
              <a:t>     -    pozornost</a:t>
            </a:r>
          </a:p>
          <a:p>
            <a:pPr>
              <a:buNone/>
            </a:pPr>
            <a:r>
              <a:rPr lang="cs-CZ" dirty="0"/>
              <a:t>     -    psychomotorické tempo</a:t>
            </a:r>
          </a:p>
          <a:p>
            <a:pPr>
              <a:buNone/>
            </a:pPr>
            <a:r>
              <a:rPr lang="cs-CZ" dirty="0"/>
              <a:t>     -    paměť</a:t>
            </a:r>
          </a:p>
          <a:p>
            <a:pPr>
              <a:buNone/>
            </a:pPr>
            <a:r>
              <a:rPr lang="cs-CZ" dirty="0"/>
              <a:t>     -    exekutivní funkce</a:t>
            </a:r>
          </a:p>
          <a:p>
            <a:pPr>
              <a:buNone/>
            </a:pPr>
            <a:r>
              <a:rPr lang="cs-CZ" dirty="0"/>
              <a:t>     -    intelekt</a:t>
            </a:r>
          </a:p>
          <a:p>
            <a:pPr>
              <a:buNone/>
            </a:pPr>
            <a:r>
              <a:rPr lang="cs-CZ" dirty="0"/>
              <a:t>     -    </a:t>
            </a:r>
            <a:r>
              <a:rPr lang="cs-CZ" dirty="0" err="1"/>
              <a:t>vizuokonstrukce</a:t>
            </a:r>
            <a:r>
              <a:rPr lang="cs-CZ" dirty="0"/>
              <a:t> a </a:t>
            </a:r>
            <a:r>
              <a:rPr lang="cs-CZ" dirty="0" err="1"/>
              <a:t>vizuomotorika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sz="1800" dirty="0"/>
              <a:t>(testová baterie: TMT, VF, ROF, FAB, Matrice z WAIS-III, </a:t>
            </a:r>
            <a:r>
              <a:rPr lang="cs-CZ" sz="1800" dirty="0" err="1"/>
              <a:t>subtesty</a:t>
            </a:r>
            <a:r>
              <a:rPr lang="cs-CZ" sz="1800" dirty="0"/>
              <a:t> WMS 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 descr="Scan_20150906_215922.jpg"/>
          <p:cNvPicPr>
            <a:picLocks noGrp="1" noChangeAspect="1"/>
          </p:cNvPicPr>
          <p:nvPr>
            <p:ph idx="1"/>
          </p:nvPr>
        </p:nvPicPr>
        <p:blipFill>
          <a:blip cstate="print"/>
          <a:stretch>
            <a:fillRect/>
          </a:stretch>
        </p:blipFill>
        <p:spPr>
          <a:xfrm>
            <a:off x="971600" y="302444"/>
            <a:ext cx="4248873" cy="5739581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symbol pro obsah 7" descr="Scan_20150906_220125_001.jpg"/>
          <p:cNvPicPr>
            <a:picLocks noGrp="1" noChangeAspect="1"/>
          </p:cNvPicPr>
          <p:nvPr>
            <p:ph idx="1"/>
          </p:nvPr>
        </p:nvPicPr>
        <p:blipFill>
          <a:blip cstate="print"/>
          <a:stretch>
            <a:fillRect/>
          </a:stretch>
        </p:blipFill>
        <p:spPr>
          <a:xfrm rot="16200000">
            <a:off x="2241548" y="2160588"/>
            <a:ext cx="3084517" cy="388143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Scan_20150906_220243_002.jpg"/>
          <p:cNvPicPr>
            <a:picLocks noGrp="1" noChangeAspect="1"/>
          </p:cNvPicPr>
          <p:nvPr>
            <p:ph idx="1"/>
          </p:nvPr>
        </p:nvPicPr>
        <p:blipFill>
          <a:blip cstate="print"/>
          <a:stretch>
            <a:fillRect/>
          </a:stretch>
        </p:blipFill>
        <p:spPr>
          <a:xfrm rot="10800000">
            <a:off x="1547664" y="404664"/>
            <a:ext cx="4078564" cy="561223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Scan_20150906_220607_003.jpg"/>
          <p:cNvPicPr>
            <a:picLocks noGrp="1" noChangeAspect="1"/>
          </p:cNvPicPr>
          <p:nvPr>
            <p:ph idx="1"/>
          </p:nvPr>
        </p:nvPicPr>
        <p:blipFill>
          <a:blip cstate="print"/>
          <a:stretch>
            <a:fillRect/>
          </a:stretch>
        </p:blipFill>
        <p:spPr>
          <a:xfrm>
            <a:off x="1475657" y="925218"/>
            <a:ext cx="3718524" cy="5116807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Scan_20150906_220607_004.jpg"/>
          <p:cNvPicPr>
            <a:picLocks noGrp="1" noChangeAspect="1"/>
          </p:cNvPicPr>
          <p:nvPr>
            <p:ph idx="1"/>
          </p:nvPr>
        </p:nvPicPr>
        <p:blipFill>
          <a:blip cstate="print"/>
          <a:stretch>
            <a:fillRect/>
          </a:stretch>
        </p:blipFill>
        <p:spPr>
          <a:xfrm>
            <a:off x="2373433" y="2160588"/>
            <a:ext cx="2820747" cy="3881437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Podpůrná psychoterapie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 průběhu setkání umožněno pacientovi ventilovat aktuální psychický stav, prožívání, potřeby ... </a:t>
            </a:r>
          </a:p>
          <a:p>
            <a:endParaRPr lang="cs-CZ" dirty="0"/>
          </a:p>
          <a:p>
            <a:r>
              <a:rPr lang="cs-CZ" dirty="0"/>
              <a:t>Zjišťování funkčních opor – vnitřních, vnějších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Širší kontext, dopad nemoci, zázemí, ztráty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7669</TotalTime>
  <Words>351</Words>
  <Application>Microsoft Office PowerPoint</Application>
  <PresentationFormat>Předvádění na obrazovce (4:3)</PresentationFormat>
  <Paragraphs>104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Trebuchet MS</vt:lpstr>
      <vt:lpstr>Wingdings 3</vt:lpstr>
      <vt:lpstr>Fazeta</vt:lpstr>
      <vt:lpstr>Awake kraniotomie – pohled psychologa</vt:lpstr>
      <vt:lpstr>Psychologické vyšetření – před operací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Podpůrná psychoterapie</vt:lpstr>
      <vt:lpstr>Kontraindikace – psychotická symptomatologie</vt:lpstr>
      <vt:lpstr>Kontraindikace  - fóbie, panika</vt:lpstr>
      <vt:lpstr>Kontraindikace – těžká deprese</vt:lpstr>
      <vt:lpstr>Kontraindikace – deficit kognitivních funkcí</vt:lpstr>
      <vt:lpstr>Kontraindikace - demotivace</vt:lpstr>
      <vt:lpstr>Kontraindikace – poruchy chování </vt:lpstr>
      <vt:lpstr>Psychologické vyšetření po operaci</vt:lpstr>
      <vt:lpstr>Vhodný kandidát k awake kraniotomii</vt:lpstr>
      <vt:lpstr>Počet nevhodných kandidátů</vt:lpstr>
      <vt:lpstr>Limity psychologického vyšetření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awake</dc:title>
  <dc:creator>Odbor Informatiky</dc:creator>
  <cp:lastModifiedBy>Lucie Šujanová</cp:lastModifiedBy>
  <cp:revision>75</cp:revision>
  <dcterms:created xsi:type="dcterms:W3CDTF">2015-08-19T12:57:23Z</dcterms:created>
  <dcterms:modified xsi:type="dcterms:W3CDTF">2024-10-05T10:27:14Z</dcterms:modified>
</cp:coreProperties>
</file>