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1"/>
  </p:notesMasterIdLst>
  <p:handoutMasterIdLst>
    <p:handoutMasterId r:id="rId62"/>
  </p:handoutMasterIdLst>
  <p:sldIdLst>
    <p:sldId id="264" r:id="rId3"/>
    <p:sldId id="285" r:id="rId4"/>
    <p:sldId id="281" r:id="rId5"/>
    <p:sldId id="282" r:id="rId6"/>
    <p:sldId id="284" r:id="rId7"/>
    <p:sldId id="286" r:id="rId8"/>
    <p:sldId id="283" r:id="rId9"/>
    <p:sldId id="287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302" r:id="rId18"/>
    <p:sldId id="296" r:id="rId19"/>
    <p:sldId id="295" r:id="rId20"/>
    <p:sldId id="297" r:id="rId21"/>
    <p:sldId id="298" r:id="rId22"/>
    <p:sldId id="303" r:id="rId23"/>
    <p:sldId id="299" r:id="rId24"/>
    <p:sldId id="300" r:id="rId25"/>
    <p:sldId id="301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266" r:id="rId6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264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cs-CZ" smtClean="0">
                <a:solidFill>
                  <a:schemeClr val="tx2"/>
                </a:solidFill>
              </a:rPr>
              <a:t>05.10.2023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cs-CZ" smtClean="0">
                <a:solidFill>
                  <a:schemeClr val="tx2"/>
                </a:solidFill>
              </a:rPr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cs-CZ" smtClean="0"/>
              <a:pPr/>
              <a:t>05.10.2023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cs-CZ" noProof="0" smtClean="0"/>
              <a:t>05.10.2023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cs-CZ" noProof="0" smtClean="0"/>
              <a:pPr/>
              <a:t>05.10.2023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0" i="0" baseline="0" dirty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Speciální psychiatrie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800" b="0" i="0" dirty="0">
                <a:solidFill>
                  <a:srgbClr val="374C81"/>
                </a:solidFill>
              </a:rPr>
              <a:t>MUDr. Simona Venclíková Ph.D. MBA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Ambulantní </a:t>
            </a:r>
          </a:p>
          <a:p>
            <a:endParaRPr lang="cs-CZ" dirty="0"/>
          </a:p>
          <a:p>
            <a:r>
              <a:rPr lang="cs-CZ" dirty="0"/>
              <a:t>Lůžková </a:t>
            </a:r>
          </a:p>
          <a:p>
            <a:endParaRPr lang="cs-CZ" dirty="0"/>
          </a:p>
          <a:p>
            <a:r>
              <a:rPr lang="cs-CZ" dirty="0"/>
              <a:t>Ostatní </a:t>
            </a:r>
          </a:p>
        </p:txBody>
      </p:sp>
    </p:spTree>
    <p:extLst>
      <p:ext uri="{BB962C8B-B14F-4D97-AF65-F5344CB8AC3E}">
        <p14:creationId xmlns:p14="http://schemas.microsoft.com/office/powerpoint/2010/main" val="26490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zdravotnická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Většina pacientů projde nejdříve:</a:t>
            </a:r>
          </a:p>
          <a:p>
            <a:endParaRPr lang="cs-CZ" sz="1000" dirty="0"/>
          </a:p>
          <a:p>
            <a:r>
              <a:rPr lang="cs-CZ" dirty="0"/>
              <a:t>Ambulancí praktického lékaře (každá spádová obec) </a:t>
            </a:r>
          </a:p>
          <a:p>
            <a:endParaRPr lang="cs-CZ" dirty="0"/>
          </a:p>
          <a:p>
            <a:r>
              <a:rPr lang="cs-CZ" dirty="0"/>
              <a:t>Specializovanými ambulancemi (ORL, oční, neurologická, chirurgická, interní...větší města – nad 5 tis. obyvatel, nemocnice) </a:t>
            </a:r>
          </a:p>
        </p:txBody>
      </p:sp>
    </p:spTree>
    <p:extLst>
      <p:ext uri="{BB962C8B-B14F-4D97-AF65-F5344CB8AC3E}">
        <p14:creationId xmlns:p14="http://schemas.microsoft.com/office/powerpoint/2010/main" val="22932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Ambulantní zdravotnická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Psychiatrická ambulance (města nad 10 tis. obyvatel, 3 a více na okres) </a:t>
            </a:r>
          </a:p>
          <a:p>
            <a:endParaRPr lang="pl-PL" dirty="0"/>
          </a:p>
          <a:p>
            <a:r>
              <a:rPr lang="pl-PL" dirty="0"/>
              <a:t>Pedopsychiatrická ambulance (okresní města, 1 na okres) </a:t>
            </a:r>
          </a:p>
          <a:p>
            <a:endParaRPr lang="cs-CZ" dirty="0"/>
          </a:p>
          <a:p>
            <a:r>
              <a:rPr lang="cs-CZ" dirty="0"/>
              <a:t>Ambulance klinického psychologa (města nad 10 tis. obyvatel, 3 a více na okres) </a:t>
            </a:r>
          </a:p>
        </p:txBody>
      </p:sp>
    </p:spTree>
    <p:extLst>
      <p:ext uri="{BB962C8B-B14F-4D97-AF65-F5344CB8AC3E}">
        <p14:creationId xmlns:p14="http://schemas.microsoft.com/office/powerpoint/2010/main" val="4262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645" y="116632"/>
            <a:ext cx="10157354" cy="1397000"/>
          </a:xfrm>
        </p:spPr>
        <p:txBody>
          <a:bodyPr/>
          <a:lstStyle/>
          <a:p>
            <a:r>
              <a:rPr lang="cs-CZ" dirty="0"/>
              <a:t>Zdravotnická zařízení prvního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Zdravotnická záchranná služba </a:t>
            </a:r>
          </a:p>
          <a:p>
            <a:endParaRPr lang="cs-CZ" dirty="0"/>
          </a:p>
          <a:p>
            <a:r>
              <a:rPr lang="cs-CZ" dirty="0"/>
              <a:t>Pohotovostní lékařská služba </a:t>
            </a:r>
          </a:p>
          <a:p>
            <a:endParaRPr lang="cs-CZ" dirty="0"/>
          </a:p>
          <a:p>
            <a:r>
              <a:rPr lang="cs-CZ" dirty="0"/>
              <a:t>Urgentní příjem nemocnic </a:t>
            </a:r>
          </a:p>
        </p:txBody>
      </p:sp>
    </p:spTree>
    <p:extLst>
      <p:ext uri="{BB962C8B-B14F-4D97-AF65-F5344CB8AC3E}">
        <p14:creationId xmlns:p14="http://schemas.microsoft.com/office/powerpoint/2010/main" val="13019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zařízení prvního kontaktu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Krizové centrum (PK FN Brno)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provoz ambulantní, krizová telefonní linka </a:t>
            </a:r>
          </a:p>
          <a:p>
            <a:r>
              <a:rPr lang="cs-CZ" dirty="0"/>
              <a:t>Psychiatrická a psychologická péče </a:t>
            </a:r>
          </a:p>
          <a:p>
            <a:r>
              <a:rPr lang="cs-CZ" dirty="0"/>
              <a:t>Možnost hospitalizace </a:t>
            </a:r>
          </a:p>
        </p:txBody>
      </p:sp>
    </p:spTree>
    <p:extLst>
      <p:ext uri="{BB962C8B-B14F-4D97-AF65-F5344CB8AC3E}">
        <p14:creationId xmlns:p14="http://schemas.microsoft.com/office/powerpoint/2010/main" val="3016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Lůžková zdravotnická zařízení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pl-PL" dirty="0"/>
              <a:t>Psychiatrická klinika (FN Brno - Bohunice) </a:t>
            </a:r>
          </a:p>
          <a:p>
            <a:r>
              <a:rPr lang="cs-CZ" dirty="0"/>
              <a:t>Psychiatrická nemocnice/ léčebna (PN Brno – Černovice) </a:t>
            </a:r>
          </a:p>
          <a:p>
            <a:r>
              <a:rPr lang="cs-CZ" dirty="0"/>
              <a:t>Psychiatrické oddělení (Nemocnice Znojmo) </a:t>
            </a:r>
          </a:p>
          <a:p>
            <a:r>
              <a:rPr lang="cs-CZ" dirty="0"/>
              <a:t>Psychiatrické oddělení vojenské nemocnice (VN Brno) </a:t>
            </a:r>
          </a:p>
        </p:txBody>
      </p:sp>
    </p:spTree>
    <p:extLst>
      <p:ext uri="{BB962C8B-B14F-4D97-AF65-F5344CB8AC3E}">
        <p14:creationId xmlns:p14="http://schemas.microsoft.com/office/powerpoint/2010/main" val="7786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Psychiatrické nemocnice (léčebny)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Dle koncepce: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b="1" dirty="0"/>
              <a:t> </a:t>
            </a:r>
            <a:r>
              <a:rPr lang="cs-CZ" altLang="cs-CZ" dirty="0"/>
              <a:t>dlouhodobá  resocializace a rehabilitace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Skutečnost: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cca 1/3 lůžek v psychiatrických nemocnicích poskytuje akutní péči, protože se nepodařilo zvýšit počet nemocničních psychiatrických lůžek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Zdravotní péče v akutní fázi nemoci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Vyžaduje včasnou a adekvátní péči – diagnostiku, léčbu (farmakologické, nefarmakologická – ECT, </a:t>
            </a:r>
            <a:r>
              <a:rPr lang="cs-CZ" dirty="0" err="1"/>
              <a:t>rTMS</a:t>
            </a:r>
            <a:r>
              <a:rPr lang="cs-CZ" dirty="0"/>
              <a:t>, psychoterapie) </a:t>
            </a:r>
          </a:p>
          <a:p>
            <a:r>
              <a:rPr lang="cs-CZ" dirty="0"/>
              <a:t>Trvá dny až týdny v závislosti na typu a průběhu nemoci a odpovědi na léčbu </a:t>
            </a:r>
          </a:p>
          <a:p>
            <a:r>
              <a:rPr lang="cs-CZ" dirty="0"/>
              <a:t>Převážně v lůžkových zařízeních </a:t>
            </a:r>
          </a:p>
        </p:txBody>
      </p:sp>
    </p:spTree>
    <p:extLst>
      <p:ext uri="{BB962C8B-B14F-4D97-AF65-F5344CB8AC3E}">
        <p14:creationId xmlns:p14="http://schemas.microsoft.com/office/powerpoint/2010/main" val="194004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 je nutná hospitalizace?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exacerbaci příznaků nebo relapsu onemocnění, nezvládnutých  ambulantně</a:t>
            </a:r>
          </a:p>
          <a:p>
            <a:endParaRPr lang="cs-CZ" altLang="cs-CZ" dirty="0"/>
          </a:p>
          <a:p>
            <a:r>
              <a:rPr lang="cs-CZ" altLang="cs-CZ" dirty="0"/>
              <a:t>při neúspěchu léčby</a:t>
            </a:r>
          </a:p>
          <a:p>
            <a:endParaRPr lang="cs-CZ" altLang="cs-CZ" dirty="0"/>
          </a:p>
          <a:p>
            <a:r>
              <a:rPr lang="cs-CZ" altLang="cs-CZ" dirty="0"/>
              <a:t>přetrvávající příznaky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3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Navazující péče po akutní fázi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Doléčovací oddělení lůžkových zařízení / nemocnic </a:t>
            </a:r>
          </a:p>
          <a:p>
            <a:r>
              <a:rPr lang="cs-CZ" dirty="0"/>
              <a:t>Lázeňská péče (lázně Jeseník) </a:t>
            </a:r>
          </a:p>
          <a:p>
            <a:r>
              <a:rPr lang="cs-CZ" dirty="0"/>
              <a:t>Ambulantní péče </a:t>
            </a:r>
          </a:p>
          <a:p>
            <a:pPr lvl="1"/>
            <a:r>
              <a:rPr lang="cs-CZ" sz="2400" dirty="0"/>
              <a:t>psychiatrická (hlavní – léčiva/*depotní injekce) </a:t>
            </a:r>
          </a:p>
          <a:p>
            <a:pPr lvl="1"/>
            <a:r>
              <a:rPr lang="cs-CZ" sz="2400" dirty="0"/>
              <a:t>psychoterapeutická (podpůrná - psychoterapie) </a:t>
            </a:r>
          </a:p>
        </p:txBody>
      </p:sp>
    </p:spTree>
    <p:extLst>
      <p:ext uri="{BB962C8B-B14F-4D97-AF65-F5344CB8AC3E}">
        <p14:creationId xmlns:p14="http://schemas.microsoft.com/office/powerpoint/2010/main" val="211847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pojmu psychiatrie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Psychiatrie</a:t>
            </a:r>
          </a:p>
          <a:p>
            <a:r>
              <a:rPr lang="cs-CZ" altLang="cs-CZ" dirty="0"/>
              <a:t>lékařský obor, zabývající se diagnostikou a léčbou psychických chorob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9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Navazující péče po akutní fázi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Dlouhodobá léčba (měsíce, roky) </a:t>
            </a:r>
          </a:p>
          <a:p>
            <a:r>
              <a:rPr lang="cs-CZ" dirty="0"/>
              <a:t>Pracovní neschopnost </a:t>
            </a:r>
          </a:p>
          <a:p>
            <a:r>
              <a:rPr lang="cs-CZ" dirty="0"/>
              <a:t>Psychosociální péče</a:t>
            </a:r>
          </a:p>
        </p:txBody>
      </p:sp>
    </p:spTree>
    <p:extLst>
      <p:ext uri="{BB962C8B-B14F-4D97-AF65-F5344CB8AC3E}">
        <p14:creationId xmlns:p14="http://schemas.microsoft.com/office/powerpoint/2010/main" val="42035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Intermediární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Umožňuje přechod z hospitalizace do života ve společnosti, překrývá se s </a:t>
            </a:r>
            <a:r>
              <a:rPr lang="cs-CZ" altLang="cs-CZ" b="1" dirty="0"/>
              <a:t>komunitní péčí </a:t>
            </a:r>
          </a:p>
          <a:p>
            <a:pPr lvl="1"/>
            <a:r>
              <a:rPr lang="cs-CZ" altLang="cs-CZ" sz="2400" dirty="0"/>
              <a:t>systém léčby, pomoci a podpory, umožňující žít nemocným v podmínkách běžného života co nejuspokojivějším způsobem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denní stacionáře, domácí péče, kluby</a:t>
            </a:r>
          </a:p>
          <a:p>
            <a:r>
              <a:rPr lang="cs-CZ" altLang="cs-CZ" dirty="0"/>
              <a:t>chráněná pracoviště, chráněná bydlení, rehabilitační dílny, sociální podniky</a:t>
            </a:r>
            <a:endParaRPr lang="en-GB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9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Snížená pracovní schopnost, dlouhodobá / trvalá </a:t>
            </a:r>
            <a:r>
              <a:rPr lang="cs-CZ" dirty="0" err="1"/>
              <a:t>invalidizace</a:t>
            </a:r>
            <a:r>
              <a:rPr lang="cs-CZ" dirty="0"/>
              <a:t> </a:t>
            </a:r>
          </a:p>
          <a:p>
            <a:r>
              <a:rPr lang="cs-CZ" dirty="0"/>
              <a:t>Omezené pracovní uplatnění (útlum fyzický i psychický, snížené sebevědomí, sebehodnocení) </a:t>
            </a:r>
          </a:p>
          <a:p>
            <a:r>
              <a:rPr lang="cs-CZ" dirty="0"/>
              <a:t>Chráněná pracovní místa, zkrácená pracovní doba</a:t>
            </a:r>
          </a:p>
        </p:txBody>
      </p:sp>
    </p:spTree>
    <p:extLst>
      <p:ext uri="{BB962C8B-B14F-4D97-AF65-F5344CB8AC3E}">
        <p14:creationId xmlns:p14="http://schemas.microsoft.com/office/powerpoint/2010/main" val="16188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Osobní aktivity (snížení zájmu, iniciativy, apatie, deprese) </a:t>
            </a:r>
          </a:p>
          <a:p>
            <a:r>
              <a:rPr lang="cs-CZ" dirty="0"/>
              <a:t>Sociální kontakty (sociální isolace, úzkost, nervozita, obavy z přijetí) </a:t>
            </a:r>
          </a:p>
          <a:p>
            <a:r>
              <a:rPr lang="cs-CZ" dirty="0"/>
              <a:t>Rodinný život (výrazný zásah) </a:t>
            </a:r>
          </a:p>
        </p:txBody>
      </p:sp>
    </p:spTree>
    <p:extLst>
      <p:ext uri="{BB962C8B-B14F-4D97-AF65-F5344CB8AC3E}">
        <p14:creationId xmlns:p14="http://schemas.microsoft.com/office/powerpoint/2010/main" val="3331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životě nemocného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Optimální stav – plná </a:t>
            </a:r>
            <a:r>
              <a:rPr lang="cs-CZ" dirty="0" err="1"/>
              <a:t>úzdrava</a:t>
            </a:r>
            <a:r>
              <a:rPr lang="cs-CZ" dirty="0"/>
              <a:t> </a:t>
            </a:r>
          </a:p>
          <a:p>
            <a:r>
              <a:rPr lang="cs-CZ" dirty="0"/>
              <a:t>Světová zdravotnická organizace (WHO) definuje zdraví jako „stav fyzické, psychické, sociální a estetické pohody". </a:t>
            </a:r>
          </a:p>
          <a:p>
            <a:r>
              <a:rPr lang="cs-CZ" dirty="0"/>
              <a:t>Medicínský pohled – remise (pět let bez příznaků nemoci) </a:t>
            </a:r>
          </a:p>
        </p:txBody>
      </p:sp>
    </p:spTree>
    <p:extLst>
      <p:ext uri="{BB962C8B-B14F-4D97-AF65-F5344CB8AC3E}">
        <p14:creationId xmlns:p14="http://schemas.microsoft.com/office/powerpoint/2010/main" val="22210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Reforma psychiatrické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reformy je zvýšit kvalitu života osob s duševním onemocněním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Zvýšit kvalitu psychiatrické péče systémovou změnou organizace jejího poskytování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Omezit stigmatizaci duševně nemocných a oboru psychiatrie obecně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Zvýšit spokojenost uživatelů s poskytovanou psychiatrickou péčí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Zvýšit efektivitu psychiatrické péče včasnou diagnostikou a identifikaci skryte psychiatrické nemocnosti</a:t>
            </a:r>
          </a:p>
        </p:txBody>
      </p:sp>
    </p:spTree>
    <p:extLst>
      <p:ext uri="{BB962C8B-B14F-4D97-AF65-F5344CB8AC3E}">
        <p14:creationId xmlns:p14="http://schemas.microsoft.com/office/powerpoint/2010/main" val="42409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Reforma psychiatrické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endParaRPr lang="cs-CZ" dirty="0"/>
          </a:p>
          <a:p>
            <a:pPr marL="457200" indent="-457200">
              <a:buFont typeface="+mj-lt"/>
              <a:buAutoNum type="arabicPeriod" startAt="5"/>
            </a:pPr>
            <a:r>
              <a:rPr lang="cs-CZ" dirty="0"/>
              <a:t>Zvýšit úspěšnost plnohodnotného začleňování duševně </a:t>
            </a:r>
            <a:r>
              <a:rPr lang="pl-PL" dirty="0"/>
              <a:t>nemocných do společnosti (zejména zlepšením podmínek pro </a:t>
            </a:r>
            <a:r>
              <a:rPr lang="cs-CZ" dirty="0"/>
              <a:t>zaměstnanost, vzdělávání, bydlení aj.)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l-PL" dirty="0"/>
              <a:t>Zlepšit provázanost zdravotnich, sociálních a dalších návazných </a:t>
            </a:r>
            <a:r>
              <a:rPr lang="cs-CZ" dirty="0"/>
              <a:t>služeb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cs-CZ" dirty="0"/>
              <a:t>Humanizovat psychiatrickou péči</a:t>
            </a:r>
          </a:p>
        </p:txBody>
      </p:sp>
    </p:spTree>
    <p:extLst>
      <p:ext uri="{BB962C8B-B14F-4D97-AF65-F5344CB8AC3E}">
        <p14:creationId xmlns:p14="http://schemas.microsoft.com/office/powerpoint/2010/main" val="298310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Úvod 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0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Základní identifikační údaje</a:t>
            </a:r>
          </a:p>
          <a:p>
            <a:r>
              <a:rPr lang="cs-CZ" altLang="cs-CZ" dirty="0"/>
              <a:t>Anamnéza</a:t>
            </a:r>
          </a:p>
          <a:p>
            <a:r>
              <a:rPr lang="cs-CZ" altLang="cs-CZ" dirty="0"/>
              <a:t>Předchorobí a nynější onemocnění</a:t>
            </a:r>
          </a:p>
          <a:p>
            <a:r>
              <a:rPr lang="cs-CZ" altLang="cs-CZ" dirty="0"/>
              <a:t>Přítomný stav psychický</a:t>
            </a:r>
          </a:p>
          <a:p>
            <a:r>
              <a:rPr lang="cs-CZ" altLang="cs-CZ" dirty="0"/>
              <a:t>Přítomný stav tělesný</a:t>
            </a:r>
          </a:p>
          <a:p>
            <a:r>
              <a:rPr lang="cs-CZ" altLang="cs-CZ" dirty="0"/>
              <a:t>Diagnóza a diferenciální diagnóza</a:t>
            </a:r>
          </a:p>
          <a:p>
            <a:r>
              <a:rPr lang="cs-CZ" altLang="cs-CZ" dirty="0"/>
              <a:t>Terapeutický plán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32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Základem je rozhovor a pozorování</a:t>
            </a:r>
          </a:p>
          <a:p>
            <a:endParaRPr lang="cs-CZ" altLang="cs-CZ" dirty="0"/>
          </a:p>
          <a:p>
            <a:r>
              <a:rPr lang="cs-CZ" altLang="cs-CZ" dirty="0"/>
              <a:t>Dle MKN-10 je diagnostika především deskriptivní</a:t>
            </a:r>
          </a:p>
          <a:p>
            <a:endParaRPr lang="cs-CZ" altLang="cs-CZ" dirty="0"/>
          </a:p>
          <a:p>
            <a:r>
              <a:rPr lang="cs-CZ" altLang="cs-CZ" dirty="0"/>
              <a:t>Důraz je kladen na popis příznaků, tj. obsahu údajů sdělených pacientem a neverbálních projevů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24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Úvod 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1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Psychiatrické vyšetření (60-90 minut)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b="1" dirty="0"/>
          </a:p>
          <a:p>
            <a:pPr marL="0" indent="0">
              <a:buNone/>
            </a:pPr>
            <a:r>
              <a:rPr lang="cs-CZ" altLang="cs-CZ" b="1" dirty="0"/>
              <a:t>Zásady psychologického přístupu:</a:t>
            </a:r>
          </a:p>
          <a:p>
            <a:r>
              <a:rPr lang="cs-CZ" altLang="cs-CZ" dirty="0"/>
              <a:t>Naslouchejte</a:t>
            </a:r>
          </a:p>
          <a:p>
            <a:r>
              <a:rPr lang="cs-CZ" altLang="cs-CZ" dirty="0"/>
              <a:t>Projevte zájem</a:t>
            </a:r>
          </a:p>
          <a:p>
            <a:r>
              <a:rPr lang="cs-CZ" altLang="cs-CZ" dirty="0"/>
              <a:t>Pomáhejte slovně</a:t>
            </a:r>
          </a:p>
          <a:p>
            <a:r>
              <a:rPr lang="cs-CZ" altLang="cs-CZ" dirty="0"/>
              <a:t>Shrnujte</a:t>
            </a:r>
          </a:p>
          <a:p>
            <a:r>
              <a:rPr lang="cs-CZ" altLang="cs-CZ" dirty="0"/>
              <a:t>Užívejte otázky s otevřeným koncem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6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 anamnéze zaznamenáváme údaje sdělené pacientem bez ohledu na jejich věrohodnost (cenné diagnostické vodítko)</a:t>
            </a:r>
          </a:p>
          <a:p>
            <a:endParaRPr lang="cs-CZ" altLang="cs-CZ" b="1" dirty="0"/>
          </a:p>
          <a:p>
            <a:pPr marL="0" indent="0">
              <a:buNone/>
            </a:pPr>
            <a:r>
              <a:rPr lang="cs-CZ" altLang="cs-CZ" b="1" dirty="0"/>
              <a:t>Konfrontace údajů s objektivní anamnézou!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dirty="0"/>
          </a:p>
          <a:p>
            <a:r>
              <a:rPr lang="cs-CZ" altLang="cs-CZ" dirty="0"/>
              <a:t>Rodinná anamnéza: především výskyt psychických poruch, sebevražd a zneužívání návykových látek v pokrevním příbuzenstvu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2800" b="1" dirty="0"/>
              <a:t>Osobní anamnéza: životopisná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Somatický stav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Perinatální patologie a raný PM vývoj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Dětství, puberta a sexuální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Vzdělání a zaměstnání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Matrimonium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Zájmy, </a:t>
            </a:r>
            <a:r>
              <a:rPr lang="cs-CZ" altLang="cs-CZ" sz="2800" dirty="0" err="1"/>
              <a:t>crimina</a:t>
            </a:r>
            <a:r>
              <a:rPr lang="cs-CZ" altLang="cs-CZ" sz="2800" dirty="0"/>
              <a:t>,  VZS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Sociální anamnéza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Premorbidní osobnost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Abusus a farmakologická anamnéza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Nynější onemocnění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Předchozí kontakty s psychiatrem a psychiatrické hospitalizace, užívaná farmaka</a:t>
            </a:r>
          </a:p>
          <a:p>
            <a:r>
              <a:rPr lang="cs-CZ" altLang="cs-CZ" dirty="0"/>
              <a:t>Počátek rozvoje příznaků, jejich vývoj</a:t>
            </a:r>
          </a:p>
          <a:p>
            <a:r>
              <a:rPr lang="cs-CZ" altLang="cs-CZ" dirty="0"/>
              <a:t>Cílená klinická vyšetření:</a:t>
            </a:r>
            <a:endParaRPr lang="cs-CZ" altLang="cs-CZ" sz="1800" dirty="0"/>
          </a:p>
          <a:p>
            <a:pPr marL="426645" lvl="1" indent="0">
              <a:buNone/>
            </a:pPr>
            <a:r>
              <a:rPr lang="cs-CZ" altLang="cs-CZ" sz="2400" dirty="0"/>
              <a:t>- Orientace</a:t>
            </a:r>
          </a:p>
          <a:p>
            <a:pPr marL="426645" lvl="1" indent="0">
              <a:buNone/>
            </a:pPr>
            <a:r>
              <a:rPr lang="cs-CZ" altLang="cs-CZ" sz="2400" dirty="0"/>
              <a:t>- Paměť, pozornost: sedmičkový test, MMSE, test hodin</a:t>
            </a:r>
          </a:p>
          <a:p>
            <a:pPr marL="426645" lvl="1" indent="0">
              <a:buNone/>
            </a:pPr>
            <a:r>
              <a:rPr lang="cs-CZ" altLang="cs-CZ" sz="2400" dirty="0"/>
              <a:t>- Myšlení: výklad přísloví, ohraničení pojmů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7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Přítomný stav psychický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Celkový vzhled</a:t>
            </a:r>
          </a:p>
          <a:p>
            <a:r>
              <a:rPr lang="cs-CZ" altLang="cs-CZ" dirty="0"/>
              <a:t>Postoj k vyšetření</a:t>
            </a:r>
          </a:p>
          <a:p>
            <a:r>
              <a:rPr lang="cs-CZ" altLang="cs-CZ" dirty="0"/>
              <a:t>Vědomí a orientace</a:t>
            </a:r>
          </a:p>
          <a:p>
            <a:r>
              <a:rPr lang="cs-CZ" altLang="cs-CZ" dirty="0"/>
              <a:t>Psychomotorika</a:t>
            </a:r>
          </a:p>
          <a:p>
            <a:r>
              <a:rPr lang="cs-CZ" altLang="cs-CZ" dirty="0"/>
              <a:t>Řeč</a:t>
            </a:r>
          </a:p>
          <a:p>
            <a:r>
              <a:rPr lang="cs-CZ" altLang="cs-CZ" dirty="0"/>
              <a:t>Emoce a afektivita (+ tzv. somatické symptomy)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0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Přítomný stav psychický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Vnímání</a:t>
            </a:r>
          </a:p>
          <a:p>
            <a:r>
              <a:rPr lang="cs-CZ" altLang="cs-CZ" dirty="0"/>
              <a:t>Myšlení (forma a obsah </a:t>
            </a:r>
            <a:r>
              <a:rPr lang="cs-CZ" altLang="cs-CZ" sz="1600" dirty="0"/>
              <a:t>/bludy, obsese, fobie/, </a:t>
            </a:r>
            <a:r>
              <a:rPr lang="cs-CZ" altLang="cs-CZ" dirty="0"/>
              <a:t>myšlení, abstrakce)</a:t>
            </a:r>
          </a:p>
          <a:p>
            <a:r>
              <a:rPr lang="cs-CZ" altLang="cs-CZ" dirty="0"/>
              <a:t>Soustředění, zájem, chuť k jídlu</a:t>
            </a:r>
          </a:p>
          <a:p>
            <a:r>
              <a:rPr lang="cs-CZ" altLang="cs-CZ" dirty="0"/>
              <a:t>Intelekt</a:t>
            </a:r>
          </a:p>
          <a:p>
            <a:r>
              <a:rPr lang="cs-CZ" altLang="cs-CZ" dirty="0"/>
              <a:t>Paměť (dlouhodobá a krátkodobá)</a:t>
            </a:r>
          </a:p>
          <a:p>
            <a:r>
              <a:rPr lang="cs-CZ" altLang="cs-CZ" dirty="0"/>
              <a:t>Náhled (</a:t>
            </a:r>
            <a:r>
              <a:rPr lang="cs-CZ" altLang="cs-CZ" dirty="0" err="1"/>
              <a:t>nosognosie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Spolehlivost (hodnověrnost údajů)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5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Obdoba „laboratorního vyšetření“, součást týmové práce</a:t>
            </a:r>
          </a:p>
          <a:p>
            <a:endParaRPr lang="cs-CZ" altLang="cs-CZ" dirty="0"/>
          </a:p>
          <a:p>
            <a:r>
              <a:rPr lang="cs-CZ" altLang="cs-CZ" dirty="0"/>
              <a:t>Skládá se z klinických a standardizovaných metod, psychometrických škál</a:t>
            </a:r>
          </a:p>
          <a:p>
            <a:endParaRPr lang="cs-CZ" altLang="cs-CZ" dirty="0"/>
          </a:p>
          <a:p>
            <a:r>
              <a:rPr lang="cs-CZ" altLang="cs-CZ" dirty="0"/>
              <a:t>Nestanovuje diagnózu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6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967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/>
              <a:t>Laboratorní vyšetření v psychiatrii</a:t>
            </a:r>
          </a:p>
          <a:p>
            <a:r>
              <a:rPr lang="cs-CZ" altLang="cs-CZ" dirty="0"/>
              <a:t>Rutinní laboratorní vyšetření</a:t>
            </a:r>
          </a:p>
          <a:p>
            <a:r>
              <a:rPr lang="cs-CZ" altLang="cs-CZ" dirty="0"/>
              <a:t>Demence: B12 + kyselina listová, neuroinfekce</a:t>
            </a:r>
          </a:p>
          <a:p>
            <a:r>
              <a:rPr lang="cs-CZ" altLang="cs-CZ" dirty="0"/>
              <a:t>Deprese: DST, T4, TSH</a:t>
            </a:r>
          </a:p>
          <a:p>
            <a:r>
              <a:rPr lang="cs-CZ" altLang="cs-CZ" dirty="0"/>
              <a:t>MNS: </a:t>
            </a:r>
            <a:r>
              <a:rPr lang="cs-CZ" altLang="cs-CZ" dirty="0" err="1"/>
              <a:t>kreatinkináza</a:t>
            </a:r>
            <a:endParaRPr lang="cs-CZ" altLang="cs-CZ" dirty="0"/>
          </a:p>
          <a:p>
            <a:r>
              <a:rPr lang="cs-CZ" altLang="cs-CZ" dirty="0"/>
              <a:t>Alkoholismus: kyselina močová</a:t>
            </a:r>
          </a:p>
          <a:p>
            <a:r>
              <a:rPr lang="cs-CZ" altLang="cs-CZ" dirty="0" err="1"/>
              <a:t>Dextrometorfanový</a:t>
            </a:r>
            <a:r>
              <a:rPr lang="cs-CZ" altLang="cs-CZ" dirty="0"/>
              <a:t> test (P450), prolaktin, testosteron</a:t>
            </a:r>
          </a:p>
          <a:p>
            <a:r>
              <a:rPr lang="cs-CZ" altLang="cs-CZ" dirty="0"/>
              <a:t>Lithium: urea, kreatinin, T4, TSH, EKG</a:t>
            </a:r>
          </a:p>
          <a:p>
            <a:r>
              <a:rPr lang="cs-CZ" altLang="cs-CZ" dirty="0"/>
              <a:t>Toxikologické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6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Pomocné vyšetřovací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z="2800" b="1" dirty="0"/>
          </a:p>
          <a:p>
            <a:pPr marL="0" indent="0">
              <a:buNone/>
            </a:pPr>
            <a:r>
              <a:rPr lang="cs-CZ" altLang="cs-CZ" b="1" dirty="0"/>
              <a:t>Zobrazovací metody v psychiatrii</a:t>
            </a:r>
          </a:p>
          <a:p>
            <a:r>
              <a:rPr lang="cs-CZ" altLang="cs-CZ" dirty="0"/>
              <a:t>Strukturální (CT, MRI)</a:t>
            </a:r>
          </a:p>
          <a:p>
            <a:r>
              <a:rPr lang="cs-CZ" altLang="cs-CZ" dirty="0"/>
              <a:t>Funkční (EEG, MEG, </a:t>
            </a:r>
            <a:r>
              <a:rPr lang="cs-CZ" altLang="cs-CZ" dirty="0" err="1"/>
              <a:t>dCT</a:t>
            </a:r>
            <a:r>
              <a:rPr lang="cs-CZ" altLang="cs-CZ" dirty="0"/>
              <a:t>, SPECT, PET, </a:t>
            </a:r>
            <a:r>
              <a:rPr lang="cs-CZ" altLang="cs-CZ" dirty="0" err="1"/>
              <a:t>fMRI</a:t>
            </a:r>
            <a:r>
              <a:rPr lang="cs-CZ" altLang="cs-CZ" dirty="0"/>
              <a:t>, MRS</a:t>
            </a:r>
            <a:r>
              <a:rPr lang="cs-CZ" altLang="cs-CZ" b="1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Úvod 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Psychiatrická nemocnice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1861 základní kámen</a:t>
            </a:r>
          </a:p>
          <a:p>
            <a:r>
              <a:rPr lang="cs-CZ" dirty="0"/>
              <a:t>1863 „Dobročinný ústav k léčení a přechovávání neléčitelných a zároveň společnosti škodlivých duševně chorých“ uveden do provozu (hlavní budova)</a:t>
            </a:r>
          </a:p>
          <a:p>
            <a:r>
              <a:rPr lang="cs-CZ" dirty="0"/>
              <a:t>Duševně nemocným se na Moravě poprvé dostalo humánní a lékařské péče ve specializovaném ústavu </a:t>
            </a:r>
          </a:p>
          <a:p>
            <a:r>
              <a:rPr lang="cs-CZ" dirty="0"/>
              <a:t>Na svou dobu moderní ústav se stal vzorem pro budování dalších podobných zařízení v Rakousku-Uhersku</a:t>
            </a:r>
          </a:p>
          <a:p>
            <a:r>
              <a:rPr lang="cs-CZ" dirty="0"/>
              <a:t>Plocha: 20 ha, 760 lůžek</a:t>
            </a:r>
          </a:p>
        </p:txBody>
      </p:sp>
    </p:spTree>
    <p:extLst>
      <p:ext uri="{BB962C8B-B14F-4D97-AF65-F5344CB8AC3E}">
        <p14:creationId xmlns:p14="http://schemas.microsoft.com/office/powerpoint/2010/main" val="17916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Klasifikace – uspořádání  do skupin na základě podobnosti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 Mezinárodní klasifikaci nemocí (MKN)  psychiatrii jako samostatný obor  od 6. decenální revise (1948)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Kapitola psychiatrie rozdělena do 10 oddílů, jednotlivé poruchy do skupin dle hlavních společných znaků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Definice skupin na základě maximálního počtu sdílených charakteristik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Americká klasifikace DSM V vychází ze stejných principů,  rozdíly jsou malé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5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00-09 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Základní charakteristika </a:t>
            </a:r>
          </a:p>
          <a:p>
            <a:endParaRPr lang="cs-CZ" altLang="cs-CZ" dirty="0"/>
          </a:p>
          <a:p>
            <a:r>
              <a:rPr lang="cs-CZ" altLang="cs-CZ" dirty="0"/>
              <a:t>skupina duševních poruch, u kterých známe příčinu – nemoc, úraz nebo jakékoliv poškození mozku vede k přechodnému nebo stálému narušení funkce mozku</a:t>
            </a:r>
          </a:p>
          <a:p>
            <a:r>
              <a:rPr lang="cs-CZ" altLang="cs-CZ" dirty="0"/>
              <a:t>základní  příznak  narušení kognitivních (poznávacích) 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00-09 Organické duševní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F 00 demence u Alzheimerovy choroby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01 vaskulární demence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02 demence u chorob klasifikovaných jinde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03 nespecifické demence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04 organický amnestický syndrom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05 delirium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06 jiné duševní poruch  následkem onemocnění / poškození mozku nebo následkem somatického onemocnění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07 poruchy osobnosti a poruchy chování vyvolané onemocněním, poškozením nebo dysfunkcí mozku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9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76200"/>
            <a:ext cx="11089232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F 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Základní charakteristika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jakákoliv duševní porucha vzniklá užíváním psychoaktivních látek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nejproblematičtější pro jedince a okolí    postižení  chování</a:t>
            </a:r>
            <a:r>
              <a:rPr lang="cs-CZ" altLang="cs-CZ" i="1" dirty="0"/>
              <a:t>  -</a:t>
            </a:r>
            <a:r>
              <a:rPr lang="cs-CZ" altLang="cs-CZ" dirty="0"/>
              <a:t> problémy pro společnost, včetně ekonomických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Psychoaktivní látky: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látky, vyvolávající závislost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mají vliv na chování, vědomí a náladu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klasifikace zahrnuje 9  psychoaktivních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0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F 10 poruchy vyvolané užíváním alkoholu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11 poruchy vyvolané užíváním </a:t>
            </a:r>
            <a:r>
              <a:rPr lang="cs-CZ" altLang="cs-CZ" dirty="0" err="1"/>
              <a:t>opioidů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F 12 poruchy  vyvolané užíváním </a:t>
            </a:r>
            <a:r>
              <a:rPr lang="cs-CZ" altLang="cs-CZ" dirty="0" err="1"/>
              <a:t>kanabinoidů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F 13 poruchy  vyvolané užíváním sedativ , hypnotik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14 poruchy  vyvolané užíváním kokainu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15 poruchy  vyvolané užíváním jiných stimulancií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16 poruchy  vyvolané užíváním halucinogenů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17 poruchy  vyvolané užíváním tabáku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18 poruchy  vyvolané užíváním </a:t>
            </a:r>
            <a:r>
              <a:rPr lang="cs-CZ" altLang="cs-CZ" dirty="0" err="1"/>
              <a:t>org</a:t>
            </a:r>
            <a:r>
              <a:rPr lang="cs-CZ" altLang="cs-CZ" dirty="0"/>
              <a:t>. rozpouštědel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19 poruchy  vyvolané užíváním několika látek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3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374C81"/>
                </a:solidFill>
              </a:rPr>
              <a:t>F10-19 Duševní poruchy a poruchy chování vyvolané účinkem psychoaktivních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Základní pojmy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akutní intoxikace - </a:t>
            </a:r>
            <a:r>
              <a:rPr lang="cs-CZ" altLang="cs-CZ" dirty="0"/>
              <a:t>přechodný  stav  po požití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škodlivé užívání - </a:t>
            </a:r>
            <a:r>
              <a:rPr lang="cs-CZ" altLang="cs-CZ" dirty="0"/>
              <a:t>vede  k poškození tělesného nebo duševního zdraví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syndrom závislosti </a:t>
            </a:r>
            <a:r>
              <a:rPr lang="cs-CZ" altLang="cs-CZ" dirty="0"/>
              <a:t>(touha získat látku, užívání  přes  nebezpečné  následky, zanedbávání ostatních činností, zvýšení tolerance, při odnětí  odvykací stav) </a:t>
            </a:r>
          </a:p>
          <a:p>
            <a:pPr lvl="1">
              <a:lnSpc>
                <a:spcPct val="80000"/>
              </a:lnSpc>
            </a:pPr>
            <a:r>
              <a:rPr lang="cs-CZ" altLang="cs-CZ" b="1" dirty="0"/>
              <a:t>tělesná závislost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rozvoj tolerance, abstinenční syndrom 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 err="1"/>
              <a:t>craving</a:t>
            </a:r>
            <a:r>
              <a:rPr lang="cs-CZ" altLang="cs-CZ" dirty="0"/>
              <a:t> </a:t>
            </a:r>
            <a:r>
              <a:rPr lang="cs-CZ" altLang="cs-CZ" b="1" dirty="0"/>
              <a:t>-</a:t>
            </a:r>
            <a:r>
              <a:rPr lang="cs-CZ" altLang="cs-CZ" dirty="0"/>
              <a:t> touha, bažení po látce  </a:t>
            </a:r>
          </a:p>
          <a:p>
            <a:pPr lvl="1">
              <a:lnSpc>
                <a:spcPct val="80000"/>
              </a:lnSpc>
            </a:pPr>
            <a:r>
              <a:rPr lang="cs-CZ" altLang="cs-CZ" b="1" dirty="0"/>
              <a:t>tolerance - </a:t>
            </a:r>
            <a:r>
              <a:rPr lang="cs-CZ" altLang="cs-CZ" dirty="0"/>
              <a:t>pro stejný účinek vyšší dávky</a:t>
            </a:r>
            <a:endParaRPr lang="cs-CZ" altLang="cs-CZ" b="1" dirty="0"/>
          </a:p>
          <a:p>
            <a:pPr lvl="1">
              <a:lnSpc>
                <a:spcPct val="80000"/>
              </a:lnSpc>
            </a:pPr>
            <a:r>
              <a:rPr lang="cs-CZ" altLang="cs-CZ" b="1" dirty="0"/>
              <a:t>závislost - </a:t>
            </a:r>
            <a:r>
              <a:rPr lang="cs-CZ" altLang="cs-CZ" dirty="0"/>
              <a:t>progresivní adaptace  na excesivní expozici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odvykací stav - </a:t>
            </a:r>
            <a:r>
              <a:rPr lang="cs-CZ" altLang="cs-CZ" dirty="0"/>
              <a:t> příznaky po odnětí po trvalém užívání látky - abstinenční syndrom   </a:t>
            </a:r>
            <a:endParaRPr lang="cs-CZ" altLang="cs-CZ" b="1" dirty="0"/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20 – 29 Schizofrenie, schizofrenní poruchy a poruchy s bludy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F 20 schizofrenie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21 </a:t>
            </a:r>
            <a:r>
              <a:rPr lang="cs-CZ" altLang="cs-CZ" b="1" dirty="0" err="1"/>
              <a:t>schizotypní</a:t>
            </a:r>
            <a:r>
              <a:rPr lang="cs-CZ" altLang="cs-CZ" b="1" dirty="0"/>
              <a:t> porucha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22 trvalé duševní poruchy s bludy 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23 akutní a přechodné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24 indukovaná porucha s bludy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25 </a:t>
            </a:r>
            <a:r>
              <a:rPr lang="cs-CZ" altLang="cs-CZ" b="1" dirty="0" err="1"/>
              <a:t>schizoafektivní</a:t>
            </a:r>
            <a:r>
              <a:rPr lang="cs-CZ" altLang="cs-CZ" b="1" dirty="0"/>
              <a:t>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28 jiné neorganické psychotické poruchy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F 29 nespecifická neorganická psychóza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8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 20 Schizofrenie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 dirty="0"/>
              <a:t>F 20.0 paranoidní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20.1 </a:t>
            </a:r>
            <a:r>
              <a:rPr lang="cs-CZ" altLang="cs-CZ" b="1" dirty="0" err="1"/>
              <a:t>hebefrenní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20.2 </a:t>
            </a:r>
            <a:r>
              <a:rPr lang="cs-CZ" altLang="cs-CZ" b="1" dirty="0" err="1"/>
              <a:t>katatonní</a:t>
            </a:r>
            <a:r>
              <a:rPr lang="cs-CZ" altLang="cs-CZ" b="1" dirty="0"/>
              <a:t>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20.3 nediferencovaná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20.5 reziduální schizofrenie 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20.6 simplexní schizofrenie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b="1" dirty="0"/>
              <a:t>F 20.4 je vyčleněna pro </a:t>
            </a:r>
            <a:r>
              <a:rPr lang="cs-CZ" altLang="cs-CZ" b="1" dirty="0" err="1"/>
              <a:t>postpsychotickou</a:t>
            </a:r>
            <a:r>
              <a:rPr lang="cs-CZ" altLang="cs-CZ" b="1" dirty="0"/>
              <a:t> depresi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30-39 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Základní charakteristika: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porucha nálady a nebo afektu ve smyslu plus nebo minus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deprese v popředí zájmu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dirty="0"/>
              <a:t>ekonomický aspekt (dle odhadu: deprese jako druhá vedoucí příčina neschopnosti, morbidity a mortality ve světě v r. 2020)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30-39 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F 30 manická epizoda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31 bipolární afektivní porucha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32 depresivní porucha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33 rekurentní depresivní porucha 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F 34 trvalé poruchy nálady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6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Úvod 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6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804" y="76200"/>
            <a:ext cx="11161239" cy="13970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F40-49 Neurotické poruchy, poruchy vyvolané stresem a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Základní charakteristika:</a:t>
            </a:r>
          </a:p>
          <a:p>
            <a:pPr>
              <a:lnSpc>
                <a:spcPct val="80000"/>
              </a:lnSpc>
            </a:pPr>
            <a:endParaRPr lang="cs-CZ" altLang="cs-CZ" b="1" dirty="0"/>
          </a:p>
          <a:p>
            <a:pPr>
              <a:lnSpc>
                <a:spcPct val="80000"/>
              </a:lnSpc>
            </a:pPr>
            <a:r>
              <a:rPr lang="cs-CZ" altLang="cs-CZ" dirty="0"/>
              <a:t>patří sem poruchy, související převážně s psychickými příčinami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oproti jiným psychodiagnostickým skupinám je proto důležitá identifikace psychologických aspektů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53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dirty="0">
                <a:solidFill>
                  <a:srgbClr val="374C81"/>
                </a:solidFill>
              </a:rPr>
              <a:t>F40-49 Neurotické poruchy, poruchy vyvolané stresem a </a:t>
            </a:r>
            <a:r>
              <a:rPr lang="cs-CZ" altLang="cs-CZ" sz="4000" dirty="0" err="1">
                <a:solidFill>
                  <a:srgbClr val="374C81"/>
                </a:solidFill>
              </a:rPr>
              <a:t>somatoformní</a:t>
            </a:r>
            <a:r>
              <a:rPr lang="cs-CZ" altLang="cs-CZ" sz="4000" dirty="0">
                <a:solidFill>
                  <a:srgbClr val="374C81"/>
                </a:solidFill>
              </a:rPr>
              <a:t>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F 40 Fobické úzkostné poruchy</a:t>
            </a:r>
          </a:p>
          <a:p>
            <a:r>
              <a:rPr lang="cs-CZ" altLang="cs-CZ" dirty="0"/>
              <a:t>F 41 Jiné úzkostné poruchy</a:t>
            </a:r>
          </a:p>
          <a:p>
            <a:r>
              <a:rPr lang="cs-CZ" altLang="cs-CZ" dirty="0"/>
              <a:t>F 42  Obsedantně –kompulzivní poruchy </a:t>
            </a:r>
          </a:p>
          <a:p>
            <a:r>
              <a:rPr lang="cs-CZ" altLang="cs-CZ" dirty="0"/>
              <a:t>F 43  Reakce na závažný stres a poruchy přizpůsobení </a:t>
            </a:r>
          </a:p>
          <a:p>
            <a:r>
              <a:rPr lang="cs-CZ" altLang="cs-CZ" dirty="0"/>
              <a:t>F 44  </a:t>
            </a:r>
            <a:r>
              <a:rPr lang="cs-CZ" altLang="cs-CZ" dirty="0" err="1"/>
              <a:t>Disociativní</a:t>
            </a:r>
            <a:r>
              <a:rPr lang="cs-CZ" altLang="cs-CZ" dirty="0"/>
              <a:t> (konverzní ) poruchy</a:t>
            </a:r>
          </a:p>
          <a:p>
            <a:r>
              <a:rPr lang="cs-CZ" altLang="cs-CZ" dirty="0"/>
              <a:t>F 45  </a:t>
            </a:r>
            <a:r>
              <a:rPr lang="cs-CZ" altLang="cs-CZ" dirty="0" err="1"/>
              <a:t>Somatoformní</a:t>
            </a:r>
            <a:r>
              <a:rPr lang="cs-CZ" altLang="cs-CZ" dirty="0"/>
              <a:t> poruchy </a:t>
            </a:r>
          </a:p>
          <a:p>
            <a:r>
              <a:rPr lang="cs-CZ" altLang="cs-CZ" dirty="0"/>
              <a:t>F 48  Jiné neurotické poruchy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43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76200"/>
            <a:ext cx="11449272" cy="1397000"/>
          </a:xfrm>
        </p:spPr>
        <p:txBody>
          <a:bodyPr>
            <a:normAutofit/>
          </a:bodyPr>
          <a:lstStyle/>
          <a:p>
            <a:r>
              <a:rPr lang="cs-CZ" altLang="cs-CZ" sz="3600" dirty="0"/>
              <a:t>F 50-59 Behaviorální syndromy spojené s fyziologickými poruchami a somatickými faktory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 50 Poruchy příjmu jídla</a:t>
            </a:r>
          </a:p>
          <a:p>
            <a:pPr lvl="1"/>
            <a:r>
              <a:rPr lang="cs-CZ" dirty="0"/>
              <a:t>Mentální anorexie</a:t>
            </a:r>
          </a:p>
          <a:p>
            <a:pPr lvl="1"/>
            <a:r>
              <a:rPr lang="cs-CZ" dirty="0"/>
              <a:t>Atypická mentální anorexie</a:t>
            </a:r>
          </a:p>
          <a:p>
            <a:pPr lvl="1"/>
            <a:r>
              <a:rPr lang="cs-CZ" dirty="0"/>
              <a:t>Mentální bulimie</a:t>
            </a:r>
          </a:p>
          <a:p>
            <a:pPr lvl="1"/>
            <a:r>
              <a:rPr lang="cs-CZ" dirty="0"/>
              <a:t>Atypická mentální bulimie</a:t>
            </a:r>
          </a:p>
          <a:p>
            <a:r>
              <a:rPr lang="cs-CZ" dirty="0"/>
              <a:t>F 51 Neorganické poruchy spánku</a:t>
            </a:r>
          </a:p>
          <a:p>
            <a:r>
              <a:rPr lang="cs-CZ" dirty="0"/>
              <a:t>F 52 Sexuální dysfunkce nevyvolané organickou poruchou nebo nemocí</a:t>
            </a:r>
          </a:p>
          <a:p>
            <a:r>
              <a:rPr lang="cs-CZ" dirty="0"/>
              <a:t>F 53 Duševní poruchy spojené s šestinedělím</a:t>
            </a:r>
          </a:p>
          <a:p>
            <a:r>
              <a:rPr lang="cs-CZ" dirty="0"/>
              <a:t>F 55 Abúzus látek nevyvolávajících závislost</a:t>
            </a:r>
          </a:p>
        </p:txBody>
      </p:sp>
    </p:spTree>
    <p:extLst>
      <p:ext uri="{BB962C8B-B14F-4D97-AF65-F5344CB8AC3E}">
        <p14:creationId xmlns:p14="http://schemas.microsoft.com/office/powerpoint/2010/main" val="1346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60-69 Poruchy osobnosti a chování u dospělých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Poruchy osobnosti – extrémně vystupňované povahové a charakterové  rysy, které vedou k poruchám sociální adaptace.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b="1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b="1" dirty="0"/>
              <a:t>Trvalá povahová odchylka od normy.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Jedinec má takové vlastnosti, kterými trpí jeho okolí a/nebo on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dirty="0"/>
              <a:t>sám.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 60 Specifické poruchy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F 60.0 paranoidní porucha osobnosti (vztahovačnost, nedůvěra)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60.1 schizoidní porucha osobnosti (uzavřenost, citový chlad)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60.2 disociální porucha osobnosti (protispolečenské chování)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60.3 emočně nestabilní porucha osobnosti (nestálost, impulzivita)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60.4 </a:t>
            </a:r>
            <a:r>
              <a:rPr lang="cs-CZ" altLang="cs-CZ" b="1" dirty="0" err="1"/>
              <a:t>histriónská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sebesoustřednost</a:t>
            </a:r>
            <a:r>
              <a:rPr lang="cs-CZ" altLang="cs-CZ" b="1" dirty="0"/>
              <a:t>, dramatizování)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60.5 </a:t>
            </a:r>
            <a:r>
              <a:rPr lang="cs-CZ" altLang="cs-CZ" b="1" dirty="0" err="1"/>
              <a:t>anankastická</a:t>
            </a:r>
            <a:r>
              <a:rPr lang="cs-CZ" altLang="cs-CZ" b="1" dirty="0"/>
              <a:t> porucha osobnosti (</a:t>
            </a:r>
            <a:r>
              <a:rPr lang="cs-CZ" altLang="cs-CZ" b="1" dirty="0" err="1"/>
              <a:t>perfekcionismus,nejistota</a:t>
            </a:r>
            <a:r>
              <a:rPr lang="cs-CZ" altLang="cs-CZ" b="1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60.6 úzkostná (vyhýbavá porucha osobnosti) (nedostatek sebedůvěry)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60.7 závislá porucha osobnosti (potřeba péče druhých)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F 60.8 jiné specifické poruchy osobnosti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4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Základní charakteristika</a:t>
            </a:r>
          </a:p>
          <a:p>
            <a:endParaRPr lang="cs-CZ" altLang="cs-CZ" dirty="0"/>
          </a:p>
          <a:p>
            <a:r>
              <a:rPr lang="cs-CZ" altLang="cs-CZ" dirty="0"/>
              <a:t>nedostatečně vyvinutý intelekt (na rozdíl od demence, kdy dochází k úbytku již rozvinutého intelektu a bývá doménou starší věkové populace)</a:t>
            </a:r>
          </a:p>
          <a:p>
            <a:r>
              <a:rPr lang="cs-CZ" altLang="cs-CZ" dirty="0"/>
              <a:t>s tímto souvisí úroveň narušení chování, stupeň soběstačnosti a nutnost péče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6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 70-79 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70 Lehká mentální retardace IQ 50-69 (9-12roků).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schopni  základního školního vzdělání a zaměstnání  málo kvalifikovanou prací -  vzdělatelní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71 Středně těžká mentální retardace IQ 35-49 (6-9 r.)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vzdělání na úrovni druhé třidy základní školy - vychovatelní, ale nevzdělatelní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72 Těžká mentální retardace IQ 20-34 (3-6 roků)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porucha psychomotorického vývoje přidružené defekty (smyslových orgánů, neurologické příznaky), zřejmá  v předškolním věku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2800" dirty="0"/>
              <a:t>F 73 Hluboká mentální retardace IQ&lt; 20 (&lt;3 roky)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neschopni pečovat o základní potřeby,  vyžadují stálý dohled (epilepsie, inkontinentní, poškození zraku a sluchu a jiné tělesné handicapy)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– další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Problematika </a:t>
            </a:r>
            <a:r>
              <a:rPr lang="cs-CZ" altLang="cs-CZ" b="1" dirty="0" err="1"/>
              <a:t>pedopsychiatrie</a:t>
            </a:r>
            <a:r>
              <a:rPr lang="cs-CZ" altLang="cs-CZ" b="1" dirty="0"/>
              <a:t> :</a:t>
            </a:r>
          </a:p>
          <a:p>
            <a:r>
              <a:rPr lang="cs-CZ" altLang="cs-CZ" dirty="0"/>
              <a:t>F 80-89 – poruchy vývoje</a:t>
            </a:r>
          </a:p>
          <a:p>
            <a:r>
              <a:rPr lang="cs-CZ" altLang="cs-CZ" dirty="0"/>
              <a:t>F 90-98 – poruchy chování a emotivity u dětí</a:t>
            </a:r>
          </a:p>
          <a:p>
            <a:pPr>
              <a:buFont typeface="Monotype Sorts" pitchFamily="2" charset="2"/>
              <a:buNone/>
            </a:pPr>
            <a:endParaRPr lang="cs-CZ" altLang="cs-CZ" b="1" dirty="0"/>
          </a:p>
          <a:p>
            <a:pPr>
              <a:buFont typeface="Monotype Sorts" pitchFamily="2" charset="2"/>
              <a:buNone/>
            </a:pPr>
            <a:r>
              <a:rPr lang="cs-CZ" altLang="cs-CZ" b="1" dirty="0"/>
              <a:t>Nespecifické psychické poruchy:</a:t>
            </a:r>
          </a:p>
          <a:p>
            <a:r>
              <a:rPr lang="cs-CZ" altLang="cs-CZ" dirty="0"/>
              <a:t>F 99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Postavení psychiatrie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 ostatní lékařské obory je psychiatrie na periferii medicíny</a:t>
            </a:r>
          </a:p>
          <a:p>
            <a:endParaRPr lang="cs-CZ" dirty="0"/>
          </a:p>
          <a:p>
            <a:r>
              <a:rPr lang="cs-CZ" dirty="0"/>
              <a:t>Stigmatizace</a:t>
            </a:r>
          </a:p>
          <a:p>
            <a:endParaRPr lang="cs-CZ" dirty="0"/>
          </a:p>
          <a:p>
            <a:r>
              <a:rPr lang="cs-CZ" dirty="0"/>
              <a:t>Obava z psychiatrických pacientů</a:t>
            </a:r>
          </a:p>
        </p:txBody>
      </p:sp>
    </p:spTree>
    <p:extLst>
      <p:ext uri="{BB962C8B-B14F-4D97-AF65-F5344CB8AC3E}">
        <p14:creationId xmlns:p14="http://schemas.microsoft.com/office/powerpoint/2010/main" val="128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cs-CZ" altLang="cs-CZ" b="1" dirty="0"/>
              <a:t>Psychiatrie a neurologie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původně jeden obor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 většinu minulého století byla psychiatrie a neurologie oddělována rozdílností filosofických přístupů, výzkumných metod a léčby 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 současné době se neurologie a psychiatrie opět sbližují  v rámci moderních neurověd (společné diagnostické nástroje - zobrazovací metody mozku, neuropsychologie a léčebné postupy –antiepileptika, antipsychotika, antidepresiva, stimulační metody - </a:t>
            </a:r>
            <a:r>
              <a:rPr lang="cs-CZ" altLang="cs-CZ" dirty="0" err="1"/>
              <a:t>repetitivní</a:t>
            </a:r>
            <a:r>
              <a:rPr lang="cs-CZ" altLang="cs-CZ" dirty="0"/>
              <a:t> </a:t>
            </a:r>
            <a:r>
              <a:rPr lang="cs-CZ" altLang="cs-CZ" dirty="0" err="1"/>
              <a:t>transkraniální</a:t>
            </a:r>
            <a:r>
              <a:rPr lang="cs-CZ" altLang="cs-CZ" dirty="0"/>
              <a:t> magnetická stimulace, stimulace </a:t>
            </a:r>
            <a:r>
              <a:rPr lang="cs-CZ" altLang="cs-CZ" dirty="0" err="1"/>
              <a:t>nervus</a:t>
            </a:r>
            <a:r>
              <a:rPr lang="cs-CZ" altLang="cs-CZ" dirty="0"/>
              <a:t> vagus)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Postavení psychiatrie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cs-CZ" altLang="cs-CZ" b="1" dirty="0"/>
              <a:t>Psychiatrie a psychologie   </a:t>
            </a:r>
          </a:p>
          <a:p>
            <a:pPr>
              <a:buFont typeface="Monotype Sorts" pitchFamily="2" charset="2"/>
              <a:buNone/>
            </a:pPr>
            <a:endParaRPr lang="cs-CZ" altLang="cs-CZ" dirty="0"/>
          </a:p>
          <a:p>
            <a:r>
              <a:rPr lang="cs-CZ" altLang="cs-CZ" dirty="0"/>
              <a:t>Psychologie, konkrétně klinická psychologie, zaujímá v psychiatrii svoje nezastupitelné místo:</a:t>
            </a:r>
          </a:p>
          <a:p>
            <a:endParaRPr lang="cs-CZ" altLang="cs-CZ" dirty="0"/>
          </a:p>
          <a:p>
            <a:pPr lvl="1"/>
            <a:r>
              <a:rPr lang="cs-CZ" altLang="cs-CZ" sz="2400" dirty="0"/>
              <a:t>v oblasti diagnostiky</a:t>
            </a:r>
          </a:p>
          <a:p>
            <a:pPr lvl="1"/>
            <a:r>
              <a:rPr lang="cs-CZ" altLang="cs-CZ" sz="2400" dirty="0"/>
              <a:t>v oblasti psychoterapie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7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Úvod do psychiatrie a její postavení v rámci medicínských věd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Organizace psychiatrické péče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Psychiatrické vyšetření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Klasifikace duševních poruch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76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FFFF2C-1B15-416E-8792-2CF484226C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2225</Words>
  <Application>Microsoft Office PowerPoint</Application>
  <PresentationFormat>Vlastní</PresentationFormat>
  <Paragraphs>400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Century Gothic</vt:lpstr>
      <vt:lpstr>Monotype Sorts</vt:lpstr>
      <vt:lpstr>Wingdings</vt:lpstr>
      <vt:lpstr>Books_16x9</vt:lpstr>
      <vt:lpstr>Speciální psychiatrie</vt:lpstr>
      <vt:lpstr>Definice pojmu psychiatrie</vt:lpstr>
      <vt:lpstr>Osnova</vt:lpstr>
      <vt:lpstr>Psychiatrická nemocnice Brno</vt:lpstr>
      <vt:lpstr>Osnova</vt:lpstr>
      <vt:lpstr>Postavení psychiatrie</vt:lpstr>
      <vt:lpstr>Postavení psychiatrie </vt:lpstr>
      <vt:lpstr>Postavení psychiatrie </vt:lpstr>
      <vt:lpstr>Osnova</vt:lpstr>
      <vt:lpstr>Zdravotnická zařízení</vt:lpstr>
      <vt:lpstr>Ambulantní zdravotnická zařízení</vt:lpstr>
      <vt:lpstr>Ambulantní zdravotnická zařízení</vt:lpstr>
      <vt:lpstr>Zdravotnická zařízení prvního kontaktu</vt:lpstr>
      <vt:lpstr>Zdravotnická zařízení prvního kontaktu</vt:lpstr>
      <vt:lpstr> Lůžková zdravotnická zařízení </vt:lpstr>
      <vt:lpstr>Psychiatrické nemocnice (léčebny)</vt:lpstr>
      <vt:lpstr> Zdravotní péče v akutní fázi nemoci </vt:lpstr>
      <vt:lpstr>Kdy je nutná hospitalizace?</vt:lpstr>
      <vt:lpstr> Navazující péče po akutní fázi  </vt:lpstr>
      <vt:lpstr>Navazující péče po akutní fázi</vt:lpstr>
      <vt:lpstr>Intermediární péče</vt:lpstr>
      <vt:lpstr> Změny v životě nemocného</vt:lpstr>
      <vt:lpstr>Změny v životě nemocného</vt:lpstr>
      <vt:lpstr>Změny v životě nemocného</vt:lpstr>
      <vt:lpstr>Reforma psychiatrické péče</vt:lpstr>
      <vt:lpstr>Reforma psychiatrické péče</vt:lpstr>
      <vt:lpstr>Osnova</vt:lpstr>
      <vt:lpstr>Psychiatrické vyšetření (60-90 minut)</vt:lpstr>
      <vt:lpstr>Psychiatrické vyšetření (60-90 minut)</vt:lpstr>
      <vt:lpstr>Psychiatrické vyšetření (60-90 minut)</vt:lpstr>
      <vt:lpstr>Anamnéza</vt:lpstr>
      <vt:lpstr>Anamnéza</vt:lpstr>
      <vt:lpstr>Nynější onemocnění</vt:lpstr>
      <vt:lpstr>Přítomný stav psychický</vt:lpstr>
      <vt:lpstr>Přítomný stav psychický</vt:lpstr>
      <vt:lpstr>Psychologické vyšetření</vt:lpstr>
      <vt:lpstr>Pomocné vyšetřovací metody</vt:lpstr>
      <vt:lpstr>Pomocné vyšetřovací metody</vt:lpstr>
      <vt:lpstr>Osnova</vt:lpstr>
      <vt:lpstr>Klasifikace</vt:lpstr>
      <vt:lpstr>F 00-09 Organické duševní poruchy</vt:lpstr>
      <vt:lpstr>F 00-09 Organické duševní poruchy</vt:lpstr>
      <vt:lpstr>F 10-19 Duševní poruchy a poruchy chování vyvolané účinkem psychoaktivních látek</vt:lpstr>
      <vt:lpstr>F10-19 Duševní poruchy a poruchy chování vyvolané účinkem psychoaktivních látek</vt:lpstr>
      <vt:lpstr>F10-19 Duševní poruchy a poruchy chování vyvolané účinkem psychoaktivních látek</vt:lpstr>
      <vt:lpstr>F 20 – 29 Schizofrenie, schizofrenní poruchy a poruchy s bludy</vt:lpstr>
      <vt:lpstr>F 20 Schizofrenie</vt:lpstr>
      <vt:lpstr>F 30-39 Poruchy nálady</vt:lpstr>
      <vt:lpstr>F 30-39 Poruchy nálady</vt:lpstr>
      <vt:lpstr>F40-49 Neurotické poruchy, poruchy vyvolané stresem a somatoformní poruchy</vt:lpstr>
      <vt:lpstr>F40-49 Neurotické poruchy, poruchy vyvolané stresem a somatoformní poruchy</vt:lpstr>
      <vt:lpstr>F 50-59 Behaviorální syndromy spojené s fyziologickými poruchami a somatickými faktory</vt:lpstr>
      <vt:lpstr>F 60-69 Poruchy osobnosti a chování u dospělých</vt:lpstr>
      <vt:lpstr>F 60 Specifické poruchy osobnosti</vt:lpstr>
      <vt:lpstr>F 70-79 Mentální retardace</vt:lpstr>
      <vt:lpstr>F 70-79 Mentální retardace</vt:lpstr>
      <vt:lpstr>Klasifikace – další kategorie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2016-09-19T06:13:47Z</dcterms:created>
  <dcterms:modified xsi:type="dcterms:W3CDTF">2023-10-05T06:17:37Z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