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2" r:id="rId5"/>
    <p:sldId id="258" r:id="rId6"/>
    <p:sldId id="263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B620-FFA3-4031-A271-8C81353EF877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07AA-5226-478B-9D6F-A1288612D6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4443-8F74-4D6C-BA89-B163B0DB8BC4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047F-7DA8-4A70-AFC8-643071E323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818E-48C2-4447-9BBC-A41F852649C7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7D86-EAB1-444E-B816-0E0B6A26D7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209C-A064-4625-BAC8-F4A55B96EFC6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9829-461F-4EAE-B9BC-7E6DE649BB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CB04-6DB1-4CCE-8116-F9E11FFE2B91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1D6D-D450-419C-9980-7AC1B65BFB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6121-DA66-4274-9FA7-7BC17F817FC6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4602-5BFE-401F-86D9-604A89597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4F11-5209-4E94-9BA2-B3755D29F2D3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A41C-8241-4731-8830-532FF69E9E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7625-9C1F-4FA4-B817-EA9B34D49D3F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8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651D-8D97-41DF-A9AE-37FF155516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A491-CDBD-4EC8-9E9E-FFE33DEB644C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4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C3AB-EB6E-4142-A7E3-B9227F1BF6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F46E-3AE8-43F5-B8E5-EE35365662CC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3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2AA9-3931-4546-BCE6-D3DC045A5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DFDF-2894-46EC-AF4A-B9ACC91C4B2A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9B53-A803-49A8-916F-62F1373AFF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C051-33DC-4B26-8FA3-A1A75205E9A0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8A19-501E-4248-9943-F55B0FB47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cs-CZ" smtClean="0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 smtClean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F93D8-3427-48CF-B999-8BF9F09E16D5}" type="datetimeFigureOut">
              <a:rPr lang="cs-CZ"/>
              <a:pPr>
                <a:defRPr/>
              </a:pPr>
              <a:t>07.03.2024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1F0121-63BA-4439-9096-D69687A193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Lokalizace a vývojová kvalita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endParaRPr lang="cs-CZ" sz="1900" smtClean="0"/>
          </a:p>
          <a:p>
            <a:pPr eaLnBrk="1" hangingPunct="1">
              <a:lnSpc>
                <a:spcPct val="70000"/>
              </a:lnSpc>
            </a:pPr>
            <a:endParaRPr lang="cs-CZ" sz="1900" smtClean="0"/>
          </a:p>
          <a:p>
            <a:pPr eaLnBrk="1" hangingPunct="1">
              <a:lnSpc>
                <a:spcPct val="70000"/>
              </a:lnSpc>
            </a:pPr>
            <a:endParaRPr lang="cs-CZ" sz="1900" smtClean="0"/>
          </a:p>
          <a:p>
            <a:pPr eaLnBrk="1" hangingPunct="1">
              <a:lnSpc>
                <a:spcPct val="70000"/>
              </a:lnSpc>
            </a:pPr>
            <a:r>
              <a:rPr lang="cs-CZ" sz="1900" smtClean="0"/>
              <a:t>Mgr. Marek Orenčák</a:t>
            </a:r>
          </a:p>
          <a:p>
            <a:pPr eaLnBrk="1" hangingPunct="1">
              <a:lnSpc>
                <a:spcPct val="70000"/>
              </a:lnSpc>
            </a:pPr>
            <a:r>
              <a:rPr lang="cs-CZ" sz="1900" smtClean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Lokalizácia u viacpočetných D oblastí</a:t>
            </a:r>
          </a:p>
        </p:txBody>
      </p:sp>
      <p:sp>
        <p:nvSpPr>
          <p:cNvPr id="23554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938588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600" smtClean="0"/>
              <a:t>Ak pac. spojí dva bežné detaily D do jedného celku, tak odp. kódujeme ako Dd, napr. III. Človek (D9) s divnou rukou (D7)</a:t>
            </a:r>
          </a:p>
          <a:p>
            <a:pPr eaLnBrk="1" hangingPunct="1">
              <a:lnSpc>
                <a:spcPct val="80000"/>
              </a:lnSpc>
            </a:pPr>
            <a:endParaRPr lang="cs-CZ" sz="2600" smtClean="0"/>
          </a:p>
          <a:p>
            <a:pPr eaLnBrk="1" hangingPunct="1">
              <a:lnSpc>
                <a:spcPct val="80000"/>
              </a:lnSpc>
            </a:pPr>
            <a:r>
              <a:rPr lang="cs-CZ" sz="2600" smtClean="0"/>
              <a:t>Ak v odpovedi použije dva obvyklé detaily, ale každy ako samostatný objekt, kódujeme D, napr. III. Človek (D9) čo niečo varí v hrnci (D7)   </a:t>
            </a:r>
          </a:p>
        </p:txBody>
      </p:sp>
      <p:grpSp>
        <p:nvGrpSpPr>
          <p:cNvPr id="23555" name="Group 4"/>
          <p:cNvGrpSpPr>
            <a:grpSpLocks noChangeAspect="1"/>
          </p:cNvGrpSpPr>
          <p:nvPr/>
        </p:nvGrpSpPr>
        <p:grpSpPr bwMode="auto">
          <a:xfrm>
            <a:off x="7316788" y="1287463"/>
            <a:ext cx="3865562" cy="2778125"/>
            <a:chOff x="4671" y="895"/>
            <a:chExt cx="2435" cy="1837"/>
          </a:xfrm>
        </p:grpSpPr>
        <p:sp>
          <p:nvSpPr>
            <p:cNvPr id="235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1" y="895"/>
              <a:ext cx="2435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2356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1" y="895"/>
              <a:ext cx="2437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6" name="Písanie rukou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1785938"/>
            <a:ext cx="119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4"/>
          <p:cNvGrpSpPr>
            <a:grpSpLocks noChangeAspect="1"/>
          </p:cNvGrpSpPr>
          <p:nvPr/>
        </p:nvGrpSpPr>
        <p:grpSpPr bwMode="auto">
          <a:xfrm>
            <a:off x="7488238" y="3957638"/>
            <a:ext cx="3865562" cy="2778125"/>
            <a:chOff x="4671" y="895"/>
            <a:chExt cx="2435" cy="1837"/>
          </a:xfrm>
        </p:grpSpPr>
        <p:sp>
          <p:nvSpPr>
            <p:cNvPr id="235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1" y="895"/>
              <a:ext cx="2435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2356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1" y="895"/>
              <a:ext cx="2437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8" name="Písanie rukou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388" y="4510088"/>
            <a:ext cx="1038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ísanie rukou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6813" y="5654675"/>
            <a:ext cx="539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ísanie rukou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5588" y="4360863"/>
            <a:ext cx="15509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BlokTextu 16"/>
          <p:cNvSpPr txBox="1">
            <a:spLocks noChangeArrowheads="1"/>
          </p:cNvSpPr>
          <p:nvPr/>
        </p:nvSpPr>
        <p:spPr bwMode="auto">
          <a:xfrm>
            <a:off x="7485063" y="3533775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Dd</a:t>
            </a:r>
          </a:p>
        </p:txBody>
      </p:sp>
      <p:sp>
        <p:nvSpPr>
          <p:cNvPr id="23562" name="BlokTextu 17"/>
          <p:cNvSpPr txBox="1">
            <a:spLocks noChangeArrowheads="1"/>
          </p:cNvSpPr>
          <p:nvPr/>
        </p:nvSpPr>
        <p:spPr bwMode="auto">
          <a:xfrm>
            <a:off x="7581900" y="6427788"/>
            <a:ext cx="379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Vývojová kvalita</a:t>
            </a:r>
            <a:endParaRPr lang="cs-CZ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Hovorí nám o úrovni spracovávania informácii pri utváraní odpovede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Kognitívna aktivita potrebná k organizácii podnetových charakteristík zmysluplným spôsobom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Nakoľko pacient pri odpovedi vnímané objekty vzájomne prepája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Rozlišujeme: </a:t>
            </a:r>
            <a:r>
              <a:rPr lang="sk-SK" b="1" smtClean="0"/>
              <a:t>+</a:t>
            </a:r>
            <a:r>
              <a:rPr lang="sk-SK" smtClean="0"/>
              <a:t> - syntetickú odpoveď, </a:t>
            </a:r>
            <a:r>
              <a:rPr lang="sk-SK" b="1" smtClean="0"/>
              <a:t>o</a:t>
            </a:r>
            <a:r>
              <a:rPr lang="sk-SK" smtClean="0"/>
              <a:t> – obyčajnú (obrysovú) odpoveď, </a:t>
            </a:r>
            <a:r>
              <a:rPr lang="sk-SK" b="1" smtClean="0"/>
              <a:t>v/+</a:t>
            </a:r>
            <a:r>
              <a:rPr lang="sk-SK" smtClean="0"/>
              <a:t> - syntetickú odpoveď bez tvaru, </a:t>
            </a:r>
            <a:r>
              <a:rPr lang="sk-SK" b="1" smtClean="0"/>
              <a:t>v</a:t>
            </a:r>
            <a:r>
              <a:rPr lang="sk-SK" smtClean="0"/>
              <a:t> – vágnu odpoveď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+</a:t>
            </a:r>
            <a:r>
              <a:rPr lang="sk-SK" smtClean="0"/>
              <a:t>  syntetická odpoveď</a:t>
            </a:r>
            <a:endParaRPr lang="cs-CZ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Popisuje dva alebo viac samostatných objektov, ktoré sú vo vzájomnom zmysluplnom vzťahu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Aspoň jeden z objektov musí mať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Dvaja tancujúci anjeli; Lietadlo prelietava medzi mrakmi; Dvaja ľudia dvíhajú činku</a:t>
            </a:r>
            <a:endParaRPr 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o</a:t>
            </a:r>
            <a:r>
              <a:rPr lang="sk-SK" smtClean="0"/>
              <a:t>  obyčajná odpoveď</a:t>
            </a:r>
            <a:endParaRPr lang="cs-CZ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Pacient interpretuje škvrnu alebo jej časť ako jednotlivý objekt alebo ju popisuje spôsobom, ktorý vytvára požiadavku na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Sem patria obyčajné odpovede, väčšinou s jedným objektom, ktorý „má nárok na tvar“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 ľudská hlava, pes, lietadlo</a:t>
            </a:r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v/+  </a:t>
            </a:r>
            <a:r>
              <a:rPr lang="sk-SK" smtClean="0"/>
              <a:t>syntetická odpoveď u beztvarých objektov</a:t>
            </a:r>
            <a:endParaRPr lang="cs-CZ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Pacient popisuje dva alebo viac objektov, ktoré sú vo vzájomnom vzťahu, ale ani jeden z objektov nemá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Formulácia odpovede taktiež nevytvára nárok na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zbiehajúce sa mraky, vegetácia okolo pobrežia, kameň a okolo hlina</a:t>
            </a:r>
            <a:endParaRPr lang="cs-CZ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v</a:t>
            </a:r>
            <a:r>
              <a:rPr lang="sk-SK" smtClean="0"/>
              <a:t>  vágna odpoveď</a:t>
            </a:r>
            <a:endParaRPr lang="cs-CZ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Objekt v odpovedi nemá žiadny špecifický tvar a ani ďalšia formulácia odpovede nevytvára nárok na špec.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mrak, krv, kus ľadu</a:t>
            </a:r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Požiadavka na tvar</a:t>
            </a:r>
            <a:endParaRPr lang="cs-CZ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Ak chceme kódovať + alebo o, tak objekt musí splňovať „nárok na tvar“</a:t>
            </a:r>
          </a:p>
          <a:p>
            <a:pPr eaLnBrk="1" hangingPunct="1"/>
            <a:r>
              <a:rPr lang="sk-SK" smtClean="0"/>
              <a:t>Patrí sem väčšina objektov: človek, vták, motýľ, stolička, dom, ovca atď.</a:t>
            </a:r>
          </a:p>
          <a:p>
            <a:pPr eaLnBrk="1" hangingPunct="1"/>
            <a:r>
              <a:rPr lang="sk-SK" smtClean="0"/>
              <a:t>Niektoré objekty však môžu nadobúdať rôzne tvary, resp. nemajú špecifický tvar (napr. mrak, jazero, ostrov, list, abstraktné umenie), vtedy kódujeme vždy </a:t>
            </a:r>
            <a:r>
              <a:rPr lang="sk-SK" i="1" smtClean="0"/>
              <a:t>v/+ </a:t>
            </a:r>
            <a:r>
              <a:rPr lang="sk-SK" smtClean="0"/>
              <a:t>alebo </a:t>
            </a:r>
            <a:r>
              <a:rPr lang="sk-SK" i="1" smtClean="0"/>
              <a:t>v</a:t>
            </a:r>
          </a:p>
          <a:p>
            <a:pPr eaLnBrk="1" hangingPunct="1"/>
            <a:r>
              <a:rPr lang="sk-SK" smtClean="0"/>
              <a:t>Niekedy dá pac. odpoveď, ktorá nemá špecifický tvar, ale ďalšou formuláciou ho prepracuje a vytvorí ho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Požiadavka na tvar</a:t>
            </a:r>
            <a:endParaRPr lang="cs-CZ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Napr. ak povie iba krv, tak kódujeme </a:t>
            </a:r>
            <a:r>
              <a:rPr lang="sk-SK" i="1" smtClean="0"/>
              <a:t>v</a:t>
            </a:r>
            <a:r>
              <a:rPr lang="sk-SK" smtClean="0"/>
              <a:t>, ak však povie krv, ktorá steká po stene, tak kódujeme </a:t>
            </a:r>
            <a:r>
              <a:rPr lang="sk-SK" i="1" smtClean="0"/>
              <a:t>o</a:t>
            </a:r>
            <a:r>
              <a:rPr lang="sk-SK" smtClean="0"/>
              <a:t>, pretože prepracovaním odpovede vytvoril požiadavku na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List – </a:t>
            </a:r>
            <a:r>
              <a:rPr lang="sk-SK" i="1" smtClean="0"/>
              <a:t>v</a:t>
            </a:r>
            <a:r>
              <a:rPr lang="sk-SK" smtClean="0"/>
              <a:t>, javorový list – </a:t>
            </a:r>
            <a:r>
              <a:rPr lang="sk-SK" i="1" smtClean="0"/>
              <a:t>o</a:t>
            </a:r>
            <a:r>
              <a:rPr lang="sk-SK" smtClean="0"/>
              <a:t>, pretože javorový list má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Mrak – </a:t>
            </a:r>
            <a:r>
              <a:rPr lang="sk-SK" i="1" smtClean="0"/>
              <a:t>v</a:t>
            </a:r>
            <a:r>
              <a:rPr lang="sk-SK" smtClean="0"/>
              <a:t>, kopovitý mrak - </a:t>
            </a:r>
            <a:r>
              <a:rPr lang="sk-SK" i="1" smtClean="0"/>
              <a:t>o</a:t>
            </a:r>
            <a:r>
              <a:rPr lang="sk-SK" smtClean="0"/>
              <a:t> </a:t>
            </a:r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Sekvencia skórovania</a:t>
            </a:r>
            <a:endParaRPr lang="cs-CZ" smtClean="0"/>
          </a:p>
        </p:txBody>
      </p:sp>
      <p:graphicFrame>
        <p:nvGraphicFramePr>
          <p:cNvPr id="29742" name="Group 46"/>
          <p:cNvGraphicFramePr>
            <a:graphicFrameLocks noGrp="1"/>
          </p:cNvGraphicFramePr>
          <p:nvPr>
            <p:ph idx="1"/>
          </p:nvPr>
        </p:nvGraphicFramePr>
        <p:xfrm>
          <a:off x="733425" y="1825625"/>
          <a:ext cx="10772775" cy="4349750"/>
        </p:xfrm>
        <a:graphic>
          <a:graphicData uri="http://schemas.openxmlformats.org/drawingml/2006/table">
            <a:tbl>
              <a:tblPr/>
              <a:tblGrid>
                <a:gridCol w="1077913"/>
                <a:gridCol w="1076325"/>
                <a:gridCol w="1077912"/>
                <a:gridCol w="1076325"/>
                <a:gridCol w="1077913"/>
                <a:gridCol w="1077912"/>
                <a:gridCol w="1076325"/>
                <a:gridCol w="1077913"/>
                <a:gridCol w="1076325"/>
                <a:gridCol w="1077912"/>
              </a:tblGrid>
              <a:tr h="217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Response number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Localisation and DQ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Loc. No.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Determinant(s) and FQ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Content(s)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 Score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Special Scores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Tabuľa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Č. odpovede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Uchopenie a vývojová kvalita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Č. lokalizácie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Determinanty a tvarová kvalita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Párová odp.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Obsahy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Populárna odp.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Organizačná aktivita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Zvláštne skóry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Lokalizácia</a:t>
            </a:r>
          </a:p>
        </p:txBody>
      </p:sp>
      <p:sp>
        <p:nvSpPr>
          <p:cNvPr id="16386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Týka sa vymedzenia časti škvrny, na ktorú osoba v odpovedi reagovala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sk-SK" smtClean="0"/>
              <a:t>Dáva nám odpoveď na to, „kde“ to pacient videl</a:t>
            </a:r>
            <a:endParaRPr lang="cs-CZ" smtClean="0"/>
          </a:p>
          <a:p>
            <a:pPr eaLnBrk="1" hangingPunct="1"/>
            <a:r>
              <a:rPr lang="cs-CZ" smtClean="0"/>
              <a:t>Lokalizáciu vieme určiť väčšinou najjednoduchšie, v inquiry môžeme požiadať pacienta aby nám odpoveď obtiahol prstom</a:t>
            </a:r>
          </a:p>
          <a:p>
            <a:pPr eaLnBrk="1" hangingPunct="1"/>
            <a:r>
              <a:rPr lang="cs-CZ" smtClean="0"/>
              <a:t>Obsahuje 4 skóry: W – celá škvrna, D – bežný detail, Dd – neobvyklý detail, S - biely priestor</a:t>
            </a:r>
          </a:p>
          <a:p>
            <a:pPr eaLnBrk="1" hangingPunct="1"/>
            <a:r>
              <a:rPr lang="cs-CZ" smtClean="0"/>
              <a:t>Rozdiel medzi D a Dd nám pomáhajú určit lokalizačné tabuľky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o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Obrázo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775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 - celok</a:t>
            </a:r>
          </a:p>
        </p:txBody>
      </p:sp>
      <p:sp>
        <p:nvSpPr>
          <p:cNvPr id="18434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8763" cy="4351338"/>
          </a:xfrm>
        </p:spPr>
        <p:txBody>
          <a:bodyPr/>
          <a:lstStyle/>
          <a:p>
            <a:pPr eaLnBrk="1" hangingPunct="1"/>
            <a:r>
              <a:rPr lang="cs-CZ" smtClean="0"/>
              <a:t>Pacient v odpovedi použije celú škvrnu, ktorá zahŕňa všetky jej časti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Je potrebné overiť, či naozaj použil celú škvrnu, ak z nej vyčlenil aj malú časť, tak odpoveď nemôže byť W (napr. vylúčenie červených škvŕn pri tab. III)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Pac. väčšinou v odpovedi sami uvedú, že ide o celok, niekedy sa však môže stať, že niektorú časť škvrny z odpovede vylúčia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25" y="2051050"/>
            <a:ext cx="5567363" cy="42259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13" y="2051050"/>
            <a:ext cx="6072187" cy="422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ísanie rukou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903538"/>
            <a:ext cx="47513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ísanie rukou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413" y="3381375"/>
            <a:ext cx="52117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BlokTextu 21"/>
          <p:cNvSpPr txBox="1">
            <a:spLocks noChangeArrowheads="1"/>
          </p:cNvSpPr>
          <p:nvPr/>
        </p:nvSpPr>
        <p:spPr bwMode="auto">
          <a:xfrm>
            <a:off x="2844800" y="5751513"/>
            <a:ext cx="78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W</a:t>
            </a:r>
          </a:p>
        </p:txBody>
      </p:sp>
      <p:sp>
        <p:nvSpPr>
          <p:cNvPr id="19462" name="BlokTextu 22"/>
          <p:cNvSpPr txBox="1">
            <a:spLocks noChangeArrowheads="1"/>
          </p:cNvSpPr>
          <p:nvPr/>
        </p:nvSpPr>
        <p:spPr bwMode="auto">
          <a:xfrm>
            <a:off x="8585200" y="5672138"/>
            <a:ext cx="92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 – bežný detail</a:t>
            </a:r>
          </a:p>
        </p:txBody>
      </p:sp>
      <p:sp>
        <p:nvSpPr>
          <p:cNvPr id="2048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Ide o časť škvrny, ktorá býva bežne identifikovaná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Všetky D lokalizácie sú uvedené v lokalizačných tabuľkách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To či je oblasť škvrny D alebo Dd nezáleží od veľkosti oblasti, ale od jej štatistickej početnosti v protokoloch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Dd – neobvyklý detail </a:t>
            </a:r>
          </a:p>
        </p:txBody>
      </p:sp>
      <p:sp>
        <p:nvSpPr>
          <p:cNvPr id="21506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Každá odpoveď, ktorá nie je W alebo D, je automaticky Dd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Niektoré Dd oblasti sú vyznačené v lokalizačných tabulkách, ale väčšina z nich sa určuje vylučovacou metódou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 – biely priestor</a:t>
            </a:r>
          </a:p>
        </p:txBody>
      </p:sp>
      <p:sp>
        <p:nvSpPr>
          <p:cNvPr id="22530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Kódujeme vždy, keď pac. použil v odpovedi biely priestor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Môže ho buď integrovať s ďalšími oblasťami škvrny (I. Maska s očami) alebo ho použiť ako samostatnú odpoveď vychádzajúcu z oblasti bieleho priestoru (II. Raketa)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 sa nikdy nepoužíva jako samostatný skór, ale vždy iba v kombinácii s W, D alebo Dd, teda WS, DS alebo DdS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653</Words>
  <Application>Microsoft Office PowerPoint</Application>
  <PresentationFormat>Vlastní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Calibri</vt:lpstr>
      <vt:lpstr>Arial</vt:lpstr>
      <vt:lpstr>Calibri Light</vt:lpstr>
      <vt:lpstr>Motív Office</vt:lpstr>
      <vt:lpstr>Lokalizace a vývojová kvalita</vt:lpstr>
      <vt:lpstr>Sekvencia skórovania</vt:lpstr>
      <vt:lpstr>Lokalizácia</vt:lpstr>
      <vt:lpstr>Snímek 4</vt:lpstr>
      <vt:lpstr>W - celok</vt:lpstr>
      <vt:lpstr>Snímek 6</vt:lpstr>
      <vt:lpstr>D – bežný detail</vt:lpstr>
      <vt:lpstr>Dd – neobvyklý detail </vt:lpstr>
      <vt:lpstr>S – biely priestor</vt:lpstr>
      <vt:lpstr>Lokalizácia u viacpočetných D oblastí</vt:lpstr>
      <vt:lpstr>Vývojová kvalita</vt:lpstr>
      <vt:lpstr>+  syntetická odpoveď</vt:lpstr>
      <vt:lpstr>o  obyčajná odpoveď</vt:lpstr>
      <vt:lpstr>v/+  syntetická odpoveď u beztvarých objektov</vt:lpstr>
      <vt:lpstr>v  vágna odpoveď</vt:lpstr>
      <vt:lpstr>Požiadavka na tvar</vt:lpstr>
      <vt:lpstr>Požiadavka na tvar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Lokalizace a vývojová kvalita</dc:title>
  <dc:creator>Marek Orenčák</dc:creator>
  <cp:lastModifiedBy>Marek Orenčák</cp:lastModifiedBy>
  <cp:revision>25</cp:revision>
  <dcterms:created xsi:type="dcterms:W3CDTF">2023-09-17T15:34:20Z</dcterms:created>
  <dcterms:modified xsi:type="dcterms:W3CDTF">2024-03-07T13:21:03Z</dcterms:modified>
</cp:coreProperties>
</file>