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3FE9-BFBA-4591-99C5-51B90D8804C1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111E-3358-4368-AFEB-5A2887A14B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091E-24C8-489D-8B1C-5DE44DE97853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43FF-8BB4-49D8-B747-4B041E183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35A8-7583-4017-A0D1-13AFDAD800D5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8501-09DD-443C-A699-374693D2E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84C0-D86E-4F6E-8C6A-80A52903A6FA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A313-A95A-4974-B437-8CE8549F99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A9E9-CFA7-479B-B391-C640DD480DBB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9344-54B1-4D19-AB3C-AA70752F5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974-E357-4221-95E8-4964F318123A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E69F-E71C-41C4-AA48-7F990DA63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9C1C-D635-4AEE-AE8D-D47AB127A224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8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0884-C96E-4C4D-AA3F-818FFDEA9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C974-6750-4ED9-9F68-5B74240178F3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4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9CB5-266C-43D0-B6D0-DE9A6D741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E1BA-B8A5-4E52-B4CA-4F7772F88C69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3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8971-C6A2-4859-8419-A9D42C07A9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EE49-8F24-41AF-809E-3C698645DADC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CA56-C154-4178-8C14-A9B8C0DD8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8022-6931-4B00-A1D6-0EE82CCC840B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F787-BF7C-4323-91B2-67E2DD03AF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44E0D-A24A-4D04-B9B0-AA004C850BE7}" type="datetimeFigureOut">
              <a:rPr lang="cs-CZ"/>
              <a:pPr>
                <a:defRPr/>
              </a:pPr>
              <a:t>04.04.2024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E1C0B-9102-49BD-93FD-1618EFCE9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Štrukturálny súhrn</a:t>
            </a: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Mgr. Marek Orenčák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Afektívna sekcia</a:t>
            </a:r>
            <a:endParaRPr lang="cs-CZ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V sekcii je 7 údajov, z toho sú 3 početnosti</a:t>
            </a:r>
          </a:p>
          <a:p>
            <a:r>
              <a:rPr lang="sk-SK" smtClean="0"/>
              <a:t>Pomer tvarov a farieb (</a:t>
            </a:r>
            <a:r>
              <a:rPr lang="sk-SK" b="1" smtClean="0"/>
              <a:t>FC:CF+C</a:t>
            </a:r>
            <a:r>
              <a:rPr lang="sk-SK" smtClean="0"/>
              <a:t>) – tvorí ho naľavo suma všetkých FC odpovedí a napravo CF+C+Cn</a:t>
            </a:r>
          </a:p>
          <a:p>
            <a:r>
              <a:rPr lang="sk-SK" smtClean="0"/>
              <a:t>Konštrikčný pomer (</a:t>
            </a:r>
            <a:r>
              <a:rPr lang="sk-SK" b="1" smtClean="0"/>
              <a:t>SumC´:WSumC</a:t>
            </a:r>
            <a:r>
              <a:rPr lang="sk-SK" smtClean="0"/>
              <a:t>) – pomer achromatických farieb na ľavej strane a váženej sumy chromatických farieb napravo</a:t>
            </a:r>
          </a:p>
          <a:p>
            <a:r>
              <a:rPr lang="sk-SK" smtClean="0"/>
              <a:t>Afektívny pomer (Afr) – pomer počtu odpovedí na „farebné“ karty VIII, IX a X, k zvyšným odpovediam na ostatné karty. </a:t>
            </a:r>
            <a:r>
              <a:rPr lang="sk-SK" b="1" smtClean="0"/>
              <a:t>Afr=VIII+IX+X/I+II+III+IV+V+VI+VII</a:t>
            </a:r>
            <a:endParaRPr lang="cs-CZ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Mediačná sekcia</a:t>
            </a:r>
            <a:endParaRPr lang="cs-CZ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Obsahuje sedem položiek, dve sú početnosti - pre P (populárne odpovede) a S- (odpovede s FQ-, pri ktorých bolo použité S)</a:t>
            </a:r>
          </a:p>
          <a:p>
            <a:r>
              <a:rPr lang="sk-SK" smtClean="0"/>
              <a:t>Percento rozšírených tvarovo primeraných odpovedí (XA%) – podiel odpovedí, pri ktorých pac. použil tvarovo primerané rysy škvrny </a:t>
            </a:r>
          </a:p>
          <a:p>
            <a:pPr>
              <a:buFont typeface="Arial" charset="0"/>
              <a:buNone/>
            </a:pPr>
            <a:r>
              <a:rPr lang="sk-SK" smtClean="0"/>
              <a:t>   </a:t>
            </a:r>
            <a:r>
              <a:rPr lang="sk-SK" b="1" smtClean="0"/>
              <a:t>XA%= Suma FQ+, FQo, FQu/R</a:t>
            </a:r>
          </a:p>
          <a:p>
            <a:r>
              <a:rPr lang="sk-SK" smtClean="0"/>
              <a:t>Percento tvarovo primeraných odp. na bežné oblasti (WDA%) – podiel odpovedí na W a D oblasti, pri ktorých pacient použil tvarovo primerané rysy</a:t>
            </a:r>
          </a:p>
          <a:p>
            <a:pPr>
              <a:buFont typeface="Arial" charset="0"/>
              <a:buNone/>
            </a:pPr>
            <a:r>
              <a:rPr lang="sk-SK" smtClean="0"/>
              <a:t>   </a:t>
            </a:r>
            <a:r>
              <a:rPr lang="sk-SK" b="1" smtClean="0"/>
              <a:t>WDA%= Suma W+D odpovedí, ktoré majú FQ +,o alebo u/R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Mediačná sekcia</a:t>
            </a:r>
            <a:endParaRPr lang="cs-CZ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Percento deformovaných tvarov (X-%) – podiel odpovedí, pri ktorých pac. použil tvarovo neprimerané rysy škvrny</a:t>
            </a:r>
          </a:p>
          <a:p>
            <a:pPr>
              <a:buFont typeface="Arial" charset="0"/>
              <a:buNone/>
            </a:pPr>
            <a:r>
              <a:rPr lang="sk-SK" smtClean="0"/>
              <a:t>   </a:t>
            </a:r>
            <a:r>
              <a:rPr lang="sk-SK" b="1" smtClean="0"/>
              <a:t>X-%= Suma FQ-/R</a:t>
            </a:r>
          </a:p>
          <a:p>
            <a:r>
              <a:rPr lang="sk-SK" smtClean="0"/>
              <a:t>Percento konvenčných tvarov (X+%) – miera v akej pac. použil primerané tvarové kvality</a:t>
            </a:r>
          </a:p>
          <a:p>
            <a:pPr>
              <a:buFont typeface="Arial" charset="0"/>
              <a:buNone/>
            </a:pPr>
            <a:r>
              <a:rPr lang="sk-SK" smtClean="0"/>
              <a:t>   </a:t>
            </a:r>
            <a:r>
              <a:rPr lang="sk-SK" b="1" smtClean="0"/>
              <a:t>X+%= Suma FQ+ a FQo/R</a:t>
            </a:r>
          </a:p>
          <a:p>
            <a:r>
              <a:rPr lang="sk-SK" smtClean="0"/>
              <a:t>Percento neobvyklých tvarov (Xu%) – podiel neobvyklých odpovedí</a:t>
            </a:r>
          </a:p>
          <a:p>
            <a:pPr>
              <a:buFont typeface="Arial" charset="0"/>
              <a:buNone/>
            </a:pPr>
            <a:r>
              <a:rPr lang="sk-SK" smtClean="0"/>
              <a:t>   </a:t>
            </a:r>
            <a:r>
              <a:rPr lang="sk-SK" b="1" smtClean="0"/>
              <a:t>Xu%= Suma FQu/R</a:t>
            </a:r>
            <a:endParaRPr lang="cs-CZ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Sekcia spracovania informácii</a:t>
            </a:r>
            <a:endParaRPr lang="cs-CZ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Obsahuje 7 údajov, 4 sú početnosti (Zf, PSV, DQ+, DQv), ktoré odpíšeme z hornej časti ŠS</a:t>
            </a:r>
          </a:p>
          <a:p>
            <a:r>
              <a:rPr lang="sk-SK" smtClean="0"/>
              <a:t>Index ekonomickosti (</a:t>
            </a:r>
            <a:r>
              <a:rPr lang="sk-SK" b="1" smtClean="0"/>
              <a:t>W:D:Dd</a:t>
            </a:r>
            <a:r>
              <a:rPr lang="sk-SK" smtClean="0"/>
              <a:t>) – zaznamenávame v uvedenom poradí početnosti jednotlivých lokalizácii od W, cez D až k Dd</a:t>
            </a:r>
          </a:p>
          <a:p>
            <a:r>
              <a:rPr lang="sk-SK" smtClean="0"/>
              <a:t>Aspiračný pomer (</a:t>
            </a:r>
            <a:r>
              <a:rPr lang="sk-SK" b="1" smtClean="0"/>
              <a:t>W:M</a:t>
            </a:r>
            <a:r>
              <a:rPr lang="sk-SK" smtClean="0"/>
              <a:t>) – zapisujeme ako pomer všetkých W ku všetkým ľudským pohybom M</a:t>
            </a:r>
          </a:p>
          <a:p>
            <a:r>
              <a:rPr lang="sk-SK" smtClean="0"/>
              <a:t>Účinnosť spracovávania informácii (Zd) – získame pomocou vzorca ZSum - Zest</a:t>
            </a:r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Interpersonálna sekcia</a:t>
            </a:r>
            <a:endParaRPr lang="cs-CZ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Obsahuje 10 údajov, 5 početností (COP, AG, Fd, Pure H, PER)</a:t>
            </a:r>
          </a:p>
          <a:p>
            <a:r>
              <a:rPr lang="sk-SK" smtClean="0"/>
              <a:t>Pomer </a:t>
            </a:r>
            <a:r>
              <a:rPr lang="sk-SK" b="1" smtClean="0"/>
              <a:t>GHR:PHR</a:t>
            </a:r>
            <a:r>
              <a:rPr lang="sk-SK" smtClean="0"/>
              <a:t> – odpovede s dobrou ľudskou reprezentáciou vs. odp. so zlou ľudskou reprezentáciou</a:t>
            </a:r>
          </a:p>
          <a:p>
            <a:r>
              <a:rPr lang="sk-SK" smtClean="0"/>
              <a:t>Interpersonálny záujem (Human Content) – suma všetkých ľudských obsahov, teda: </a:t>
            </a:r>
            <a:r>
              <a:rPr lang="sk-SK" b="1" smtClean="0"/>
              <a:t>Human Cont.= H + (H) + Hd + (Hd)</a:t>
            </a:r>
            <a:r>
              <a:rPr lang="sk-SK" smtClean="0"/>
              <a:t> (bez Hx, to sa nezapočítava)</a:t>
            </a:r>
          </a:p>
          <a:p>
            <a:r>
              <a:rPr lang="sk-SK" smtClean="0"/>
              <a:t>Index izolácie (Isol. Index) – týka sa pomeru 5 obsahových kategórii ku všetkým odpovediam, mraky (Cl) a prírodu (Na) násobíme 2</a:t>
            </a:r>
          </a:p>
          <a:p>
            <a:pPr>
              <a:buFont typeface="Arial" charset="0"/>
              <a:buNone/>
            </a:pPr>
            <a:r>
              <a:rPr lang="sk-SK" smtClean="0"/>
              <a:t>   </a:t>
            </a:r>
            <a:r>
              <a:rPr lang="sk-SK" b="1" smtClean="0"/>
              <a:t>Isol. Index= Bt+2Cl+Ge+Ls+2Na/R</a:t>
            </a:r>
            <a:endParaRPr lang="cs-CZ" b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Sekcia sebapercepcie</a:t>
            </a:r>
            <a:endParaRPr lang="cs-CZ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Obsahuje 7 údajov, 4 početnosti (Fr+rF, FD, MOR, An+Xy a SumV)</a:t>
            </a:r>
          </a:p>
          <a:p>
            <a:endParaRPr lang="sk-SK" smtClean="0"/>
          </a:p>
          <a:p>
            <a:r>
              <a:rPr lang="sk-SK" smtClean="0"/>
              <a:t>Pomer čistých H k ostatným ľudským odpovediam – </a:t>
            </a:r>
            <a:r>
              <a:rPr lang="sk-SK" b="1" smtClean="0"/>
              <a:t>H:(</a:t>
            </a:r>
            <a:r>
              <a:rPr lang="sk-SK" b="1" smtClean="0">
                <a:sym typeface="Wingdings" pitchFamily="2" charset="2"/>
              </a:rPr>
              <a:t>H)+Hd+(Hd)</a:t>
            </a:r>
          </a:p>
          <a:p>
            <a:endParaRPr lang="sk-SK" smtClean="0">
              <a:sym typeface="Wingdings" pitchFamily="2" charset="2"/>
            </a:endParaRPr>
          </a:p>
          <a:p>
            <a:r>
              <a:rPr lang="sk-SK" smtClean="0">
                <a:sym typeface="Wingdings" pitchFamily="2" charset="2"/>
              </a:rPr>
              <a:t>Index egocentrickosti (</a:t>
            </a:r>
            <a:r>
              <a:rPr lang="sk-SK" b="1" smtClean="0">
                <a:sym typeface="Wingdings" pitchFamily="2" charset="2"/>
              </a:rPr>
              <a:t>3r+(2)/R</a:t>
            </a:r>
            <a:r>
              <a:rPr lang="sk-SK" smtClean="0">
                <a:sym typeface="Wingdings" pitchFamily="2" charset="2"/>
              </a:rPr>
              <a:t>) – pomer reflexných odpovedí vynásobený 3, spolu so sumou párových odp. (2), vydelený R</a:t>
            </a: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Špeciálne indexy</a:t>
            </a:r>
            <a:endParaRPr lang="cs-CZ" smtClean="0"/>
          </a:p>
        </p:txBody>
      </p:sp>
      <p:pic>
        <p:nvPicPr>
          <p:cNvPr id="2867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8" y="1447800"/>
            <a:ext cx="5878512" cy="5037138"/>
          </a:xfrm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1349375"/>
            <a:ext cx="44291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575" y="3749675"/>
            <a:ext cx="41576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Interpretačná stratégia založená na kľúčových premenných</a:t>
            </a:r>
            <a:endParaRPr lang="cs-CZ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 smtClean="0"/>
              <a:t>Pozitívna premenná: PTI&gt;3 – sled: Spracovanie&gt;Mediácia&gt;Ideácia&gt;Kontrola&gt;Afekt&gt;Sebapercepcia&gt;IP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 smtClean="0"/>
              <a:t>Pozitívna premenná: DEPI&gt;5 a CDI&gt;3 – sled: IP&gt;Sebapercepcia&gt;Kontrola&gt;Afekt&gt;Spracovanie&gt;Mediácia&gt;Ideácia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 smtClean="0"/>
              <a:t>Pozitívna premenná: Depi&gt;5 – sled: Afekt&gt;Kontrola&gt;Sebapercepcia&gt;IP&gt;Spracovanie&gt;Mediácia&gt;Ideácia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 smtClean="0"/>
              <a:t>Pozitívna premenná: D&lt;AdjD – sled: Kontrola&gt;Situačný stres&gt;ďalej podľa nasledujúcej kľúčovej premennej alebo terciárnej premennej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 smtClean="0"/>
              <a:t>Pozitívna premenná: CDI&gt;3 – sled: Kontrola&gt;IP&gt;Sebapercepcia&gt;Afekt&gt;Spracovanie&gt;Mediácia&gt;Ideácia</a:t>
            </a:r>
            <a:endParaRPr 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Interpretačná stratégia založená na kľúčových premenných</a:t>
            </a:r>
            <a:endParaRPr lang="cs-CZ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sk-SK" sz="2400" smtClean="0"/>
              <a:t>6. Pozitívna premenná: AdjD&lt;0 – sled: Kontrola&gt;ďalej podľa nasledujúcej kľúčovej premennej alebo terciárnej premennej</a:t>
            </a:r>
          </a:p>
          <a:p>
            <a:pPr marL="533400" indent="-533400">
              <a:buFont typeface="Arial" charset="0"/>
              <a:buNone/>
            </a:pPr>
            <a:r>
              <a:rPr lang="sk-SK" sz="2400" smtClean="0"/>
              <a:t>7. Pozitívna premenná: Lambda&gt;0,99 – sled: Spracovanie&gt;Mediácia&gt;Ideácia&gt;Kontrola&gt;Afekt&gt;Sebapercepcia&gt;IP</a:t>
            </a:r>
          </a:p>
          <a:p>
            <a:pPr marL="533400" indent="-533400">
              <a:buFont typeface="Arial" charset="0"/>
              <a:buNone/>
            </a:pPr>
            <a:r>
              <a:rPr lang="sk-SK" sz="2400" smtClean="0"/>
              <a:t>8. Pozitívna premenná: Fr+rF&gt;2 – sled: Sebapercepcia&gt;IP&gt;Kontrola&gt;ďalej podľa nasledujúcej kľúčovej premennej alebo terciárnej premennej</a:t>
            </a:r>
          </a:p>
          <a:p>
            <a:pPr marL="533400" indent="-533400">
              <a:buFont typeface="Arial" charset="0"/>
              <a:buNone/>
            </a:pPr>
            <a:r>
              <a:rPr lang="sk-SK" sz="2400" smtClean="0"/>
              <a:t>9. Pozitívna premenná: EB je introverzivné – sled: Ideácia&gt;Spracovanie&gt;Mediácia&gt;Kontrola&gt;Afekt&gt;Sebapercepcia&gt;IP</a:t>
            </a:r>
          </a:p>
          <a:p>
            <a:pPr marL="533400" indent="-533400">
              <a:buFont typeface="Arial" charset="0"/>
              <a:buNone/>
            </a:pPr>
            <a:r>
              <a:rPr lang="sk-SK" sz="2400" smtClean="0"/>
              <a:t>10. Pozitívna premenná: EB je extratenzivné – sled: Afekt&gt;Sebapercepcia&gt;IP&gt;Kontrola&gt;Spracovanie&gt;Mediácia&gt;Ideácia</a:t>
            </a:r>
            <a:endParaRPr lang="cs-CZ" sz="2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Interpretačná stratégia založená na kľúčových premenných</a:t>
            </a:r>
            <a:endParaRPr lang="cs-CZ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k-SK" smtClean="0"/>
              <a:t>11. Pozitívna premenná: p&gt;a+1 – sled:    Ideácia&gt;Spracovanie&gt;Mediácia&gt;Kontrola&gt;Sebapercepcia&gt;IP&gt;Afekt</a:t>
            </a:r>
          </a:p>
          <a:p>
            <a:pPr>
              <a:buFont typeface="Arial" charset="0"/>
              <a:buNone/>
            </a:pPr>
            <a:r>
              <a:rPr lang="sk-SK" smtClean="0"/>
              <a:t>12. Pozitívna premenná: HVI je pozitívne – sled: Ideácia&gt;Spracovanie&gt;Mediácia&gt;Kontrola&gt;Sebapercepcia&gt;IP&gt;Afekt</a:t>
            </a:r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Štrukturálny súhrn</a:t>
            </a:r>
          </a:p>
        </p:txBody>
      </p:sp>
      <p:sp>
        <p:nvSpPr>
          <p:cNvPr id="1433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cs-CZ" smtClean="0"/>
              <a:t>Predstavuje základ pre následnú interpretáciu</a:t>
            </a:r>
          </a:p>
          <a:p>
            <a:pPr marL="533400" indent="-533400" eaLnBrk="1" hangingPunct="1"/>
            <a:r>
              <a:rPr lang="cs-CZ" smtClean="0"/>
              <a:t>Tvorí ho kombinácia početnosti skórov, pomerov, percent a odvodených výpočtov</a:t>
            </a:r>
          </a:p>
          <a:p>
            <a:pPr marL="533400" indent="-533400" eaLnBrk="1" hangingPunct="1"/>
            <a:r>
              <a:rPr lang="cs-CZ" smtClean="0"/>
              <a:t>Postup: 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cs-CZ" smtClean="0"/>
              <a:t>Súpis sekvencie skórov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cs-CZ" smtClean="0"/>
              <a:t>Záznam početnosti každej premennej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cs-CZ" smtClean="0"/>
              <a:t>Prevedenie výpočtov potrebných k získaniu pomerov, percent a odvodených skórov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Terciárne premenné</a:t>
            </a:r>
            <a:endParaRPr lang="cs-CZ" smtClean="0"/>
          </a:p>
        </p:txBody>
      </p:sp>
      <p:pic>
        <p:nvPicPr>
          <p:cNvPr id="3277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68463"/>
            <a:ext cx="6192838" cy="4351337"/>
          </a:xfrm>
        </p:spPr>
      </p:pic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138" y="1749425"/>
            <a:ext cx="626586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Horná časť štrukturálneho súhrnu</a:t>
            </a:r>
          </a:p>
        </p:txBody>
      </p:sp>
      <p:sp>
        <p:nvSpPr>
          <p:cNvPr id="1536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Zf – frekvencia, početnosť Z skórov</a:t>
            </a:r>
          </a:p>
          <a:p>
            <a:pPr eaLnBrk="1" hangingPunct="1"/>
            <a:r>
              <a:rPr lang="cs-CZ" smtClean="0"/>
              <a:t>ZSum – súčet jednotlivých Z skórov</a:t>
            </a:r>
          </a:p>
          <a:p>
            <a:pPr eaLnBrk="1" hangingPunct="1"/>
            <a:r>
              <a:rPr lang="cs-CZ" smtClean="0"/>
              <a:t>Zest – odhlad ZSum podľa početnosti Zf, odvodzujeme z tabuľky</a:t>
            </a:r>
          </a:p>
          <a:p>
            <a:pPr eaLnBrk="1" hangingPunct="1"/>
            <a:endParaRPr lang="cs-CZ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3379788"/>
            <a:ext cx="66071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Horná časť štrukturálneho súhrnu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Následne ide o vypísanie početnosti jednotlivých DQ, FQ, Blends, Determinánt, Obsahov a Špeciálnych skórov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Pri kognitívnych špeciálnych skóre zapisujeme aj ich vážené skóre, čo je potrebné pre výpočet WSum6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WSum6= DV1 x 1 + DV2 x 2 + INCOM1 x 2 + INCOM2 x 4 + DR1 x 3 + DR2 x 6 + FABCOM1 x 4 + FABCOM2 x 7 + ALOG x 5 + CONTAM x 7</a:t>
            </a:r>
            <a:endParaRPr lang="en-US" smtClean="0">
              <a:cs typeface="Calibri" pitchFamily="34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Dolná časť štruktúralneho súhrnu – centrálna sekcia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 – celkový počet odpovedí</a:t>
            </a:r>
          </a:p>
          <a:p>
            <a:pPr eaLnBrk="1" hangingPunct="1"/>
            <a:r>
              <a:rPr lang="cs-CZ" smtClean="0"/>
              <a:t>Lambda (L)</a:t>
            </a:r>
            <a:r>
              <a:rPr lang="sk-SK" smtClean="0"/>
              <a:t> – zrovnaváme pomer Pure F so všetkými ďalšími odp. v protokole </a:t>
            </a:r>
            <a:r>
              <a:rPr lang="sk-SK" smtClean="0">
                <a:latin typeface="Arial" charset="0"/>
              </a:rPr>
              <a:t> </a:t>
            </a:r>
            <a:r>
              <a:rPr lang="sk-SK" b="1" smtClean="0"/>
              <a:t>L=F/R-F</a:t>
            </a:r>
          </a:p>
          <a:p>
            <a:pPr eaLnBrk="1" hangingPunct="1"/>
            <a:r>
              <a:rPr lang="sk-SK" smtClean="0"/>
              <a:t>Erlebnistypus (EB) – typ prežívania, tvorí ho pomer medzi sumou M (ľudských pohybov) a váženou sumou chromatických farbových odp. (WSumC)</a:t>
            </a:r>
            <a:r>
              <a:rPr lang="sk-SK" smtClean="0">
                <a:latin typeface="Arial" charset="0"/>
              </a:rPr>
              <a:t> </a:t>
            </a:r>
            <a:r>
              <a:rPr lang="sk-SK" smtClean="0"/>
              <a:t> </a:t>
            </a:r>
            <a:r>
              <a:rPr lang="sk-SK" b="1" smtClean="0"/>
              <a:t>EB=M:WSumC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</a:rPr>
              <a:t>   </a:t>
            </a:r>
            <a:r>
              <a:rPr lang="sk-SK" b="1" smtClean="0"/>
              <a:t>WSumC= 0,5 x FC + 1,0 x CF + 1,5 x C</a:t>
            </a:r>
          </a:p>
          <a:p>
            <a:pPr eaLnBrk="1" hangingPunct="1"/>
            <a:r>
              <a:rPr lang="sk-SK" smtClean="0"/>
              <a:t>Aktuálne prežívanie (EA) – hovorí nám o dostupných zdrojoch osobnosti, vypočítame ho sčítaním oboch strán EB </a:t>
            </a:r>
            <a:r>
              <a:rPr lang="sk-SK" smtClean="0">
                <a:latin typeface="Arial" charset="0"/>
              </a:rPr>
              <a:t> </a:t>
            </a:r>
            <a:r>
              <a:rPr lang="sk-SK" b="1" smtClean="0"/>
              <a:t>EA=M+WSumC</a:t>
            </a:r>
            <a:endParaRPr lang="cs-CZ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Centrálna sekcia</a:t>
            </a:r>
            <a:endParaRPr lang="cs-CZ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EB pervazivný (EBPer) – týka sa dominancie EB štýlu pri rozhodovaní. Počítame ho iba pri splnení 3 kritérií: 1. EA&gt;4, 2.L&lt;1, 3.Ak EB=4-10, rozdiel medzi jednou a druhou stranou EB musí byť viac ako 2, ak EA&gt;10, tak rozdiel medzi stranami EB musí byť aspoň 2,5. Výpočet EBPer – väčšie číslo v EB vydelíme menším.</a:t>
            </a:r>
          </a:p>
          <a:p>
            <a:r>
              <a:rPr lang="sk-SK" smtClean="0"/>
              <a:t>Prežitková báza (eb) – pomer neľudských pohybov (</a:t>
            </a:r>
            <a:r>
              <a:rPr lang="sk-SK" b="1" smtClean="0"/>
              <a:t>FM a m</a:t>
            </a:r>
            <a:r>
              <a:rPr lang="sk-SK" smtClean="0"/>
              <a:t>) s achromatickými farbami a šerosvitovými odp. (</a:t>
            </a:r>
            <a:r>
              <a:rPr lang="sk-SK" b="1" smtClean="0"/>
              <a:t>SumC´+SumT+SumV+SumY</a:t>
            </a:r>
            <a:r>
              <a:rPr lang="sk-SK" smtClean="0"/>
              <a:t>)</a:t>
            </a:r>
          </a:p>
          <a:p>
            <a:r>
              <a:rPr lang="sk-SK" smtClean="0"/>
              <a:t>Prežívaná stimulácia (es) – súčet pravej a ľavej strany eb</a:t>
            </a:r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Centrálna sekcia</a:t>
            </a:r>
            <a:endParaRPr lang="cs-CZ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D skór (D) – vypočítame ako rozdiel medzi EB a es, tj. </a:t>
            </a:r>
            <a:r>
              <a:rPr lang="sk-SK" b="1" smtClean="0"/>
              <a:t>EA - es</a:t>
            </a:r>
            <a:r>
              <a:rPr lang="sk-SK" smtClean="0"/>
              <a:t> a podľa tabuľky vyberieme príslušný D skór</a:t>
            </a:r>
          </a:p>
          <a:p>
            <a:endParaRPr lang="cs-CZ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733675"/>
            <a:ext cx="7024687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Centrálna sekcia</a:t>
            </a:r>
            <a:endParaRPr lang="cs-CZ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Adjustované es (Adj es) – z pôvodného </a:t>
            </a:r>
            <a:r>
              <a:rPr lang="sk-SK" i="1" smtClean="0"/>
              <a:t>es</a:t>
            </a:r>
            <a:r>
              <a:rPr lang="sk-SK" smtClean="0"/>
              <a:t> odstránime situačne determinované premenné (m a SumY) a ponecháme iba jednu z každej, teda v </a:t>
            </a:r>
            <a:r>
              <a:rPr lang="sk-SK" i="1" smtClean="0"/>
              <a:t>es</a:t>
            </a:r>
            <a:r>
              <a:rPr lang="sk-SK" smtClean="0"/>
              <a:t> nám ostane max. 1 m a max. 1 Y</a:t>
            </a:r>
          </a:p>
          <a:p>
            <a:endParaRPr lang="sk-SK" smtClean="0"/>
          </a:p>
          <a:p>
            <a:r>
              <a:rPr lang="sk-SK" smtClean="0"/>
              <a:t>Adjustovaný D skór (Adj D) – </a:t>
            </a:r>
            <a:r>
              <a:rPr lang="sk-SK" b="1" smtClean="0"/>
              <a:t>AdjD=EA – Adj es</a:t>
            </a:r>
            <a:r>
              <a:rPr lang="sk-SK" smtClean="0"/>
              <a:t>, podľa výsledného rozdielu následne z tabuľky vyberieme patričné D</a:t>
            </a:r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Ideačná sekcia</a:t>
            </a:r>
            <a:endParaRPr lang="cs-CZ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V sekcii sa nachádza 9 údajov, 5 sú početnosti, ktoré opíšeme z hornej časti štrukturálneho súhrnu</a:t>
            </a:r>
          </a:p>
          <a:p>
            <a:r>
              <a:rPr lang="sk-SK" smtClean="0"/>
              <a:t>Pomer aktívnych a pasívnych pohybov (</a:t>
            </a:r>
            <a:r>
              <a:rPr lang="sk-SK" b="1" smtClean="0"/>
              <a:t>a:p</a:t>
            </a:r>
            <a:r>
              <a:rPr lang="sk-SK" smtClean="0"/>
              <a:t>) – zapisujeme ako pomer všetkých aktívnych pohybov (Ma+FMa+ma) k všetkým pasívnym pohybom (Mp+FMp+mp)</a:t>
            </a:r>
          </a:p>
          <a:p>
            <a:r>
              <a:rPr lang="sk-SK" smtClean="0"/>
              <a:t>Pomer aktívnych a pasívnych ľudských pohybov (</a:t>
            </a:r>
            <a:r>
              <a:rPr lang="sk-SK" b="1" smtClean="0"/>
              <a:t>Ma:Mp</a:t>
            </a:r>
            <a:r>
              <a:rPr lang="sk-SK" smtClean="0"/>
              <a:t>) – ide o pomer aktívnych a pasívnych odpovedí iba pri determinante M</a:t>
            </a:r>
          </a:p>
          <a:p>
            <a:r>
              <a:rPr lang="sk-SK" smtClean="0"/>
              <a:t>Index intelektualizácie – obsahuje špeciálny skór AB a obsahy Art (umenie) a Ay (antropológia), vypočítame ho tak, že AB vynásobíme 2 a pripočítame všetky Art a Ay; </a:t>
            </a:r>
            <a:r>
              <a:rPr lang="sk-SK" b="1" smtClean="0"/>
              <a:t>2AB+(Art+Ay)</a:t>
            </a:r>
            <a:endParaRPr lang="cs-CZ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906</Words>
  <Application>Microsoft Office PowerPoint</Application>
  <PresentationFormat>Vlastní</PresentationFormat>
  <Paragraphs>95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Wingdings</vt:lpstr>
      <vt:lpstr>Motív Office</vt:lpstr>
      <vt:lpstr>Štrukturálny súhrn</vt:lpstr>
      <vt:lpstr>Štrukturálny súhrn</vt:lpstr>
      <vt:lpstr>Horná časť štrukturálneho súhrnu</vt:lpstr>
      <vt:lpstr>Horná časť štrukturálneho súhrnu</vt:lpstr>
      <vt:lpstr>Dolná časť štruktúralneho súhrnu – centrálna sekcia</vt:lpstr>
      <vt:lpstr>Centrálna sekcia</vt:lpstr>
      <vt:lpstr>Centrálna sekcia</vt:lpstr>
      <vt:lpstr>Centrálna sekcia</vt:lpstr>
      <vt:lpstr>Ideačná sekcia</vt:lpstr>
      <vt:lpstr>Afektívna sekcia</vt:lpstr>
      <vt:lpstr>Mediačná sekcia</vt:lpstr>
      <vt:lpstr>Mediačná sekcia</vt:lpstr>
      <vt:lpstr>Sekcia spracovania informácii</vt:lpstr>
      <vt:lpstr>Interpersonálna sekcia</vt:lpstr>
      <vt:lpstr>Sekcia sebapercepcie</vt:lpstr>
      <vt:lpstr>Špeciálne indexy</vt:lpstr>
      <vt:lpstr>Interpretačná stratégia založená na kľúčových premenných</vt:lpstr>
      <vt:lpstr>Interpretačná stratégia založená na kľúčových premenných</vt:lpstr>
      <vt:lpstr>Interpretačná stratégia založená na kľúčových premenných</vt:lpstr>
      <vt:lpstr>Terciárne premenné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Štrukturálny súhrn</dc:title>
  <dc:creator>Marek Orenčák</dc:creator>
  <cp:lastModifiedBy>Marek Orenčák</cp:lastModifiedBy>
  <cp:revision>17</cp:revision>
  <dcterms:created xsi:type="dcterms:W3CDTF">2023-10-02T17:13:01Z</dcterms:created>
  <dcterms:modified xsi:type="dcterms:W3CDTF">2024-04-04T11:29:33Z</dcterms:modified>
</cp:coreProperties>
</file>