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3fe65c12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3fe65c12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68ad0991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68ad0991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68ad0991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68ad0991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a1370ca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a1370ca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68ad0991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68ad0991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68ad0991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068ad0991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68ad099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68ad099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68ad099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68ad0991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68ad0991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68ad0991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68ad0991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68ad0991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8b2a5912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8b2a5912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3fe65c12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3fe65c12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68ad0991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68ad0991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highlight>
                <a:schemeClr val="accent4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b2a5912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8b2a5912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vmon.cz/chyyb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.wikipedia.org/wiki/Thieme-Beck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manuscriptorium.com/" TargetMode="External"/><Relationship Id="rId7" Type="http://schemas.openxmlformats.org/officeDocument/2006/relationships/hyperlink" Target="https://kvk.bibliothek.kit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allica.fr" TargetMode="External"/><Relationship Id="rId5" Type="http://schemas.openxmlformats.org/officeDocument/2006/relationships/hyperlink" Target="http://polona.pl" TargetMode="External"/><Relationship Id="rId4" Type="http://schemas.openxmlformats.org/officeDocument/2006/relationships/hyperlink" Target="https://www.dhi.ac.uk/manuscriptsonlin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bian.sub.uni-goettingen.de/fabian?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enio.cz/#!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erl.org/resources/provenance/mai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holnici.hiu.cas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tc.ac.uk/" TargetMode="External"/><Relationship Id="rId3" Type="http://schemas.openxmlformats.org/officeDocument/2006/relationships/hyperlink" Target="http://aleph.nkp.cz" TargetMode="External"/><Relationship Id="rId7" Type="http://schemas.openxmlformats.org/officeDocument/2006/relationships/hyperlink" Target="http://vd18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vd17.de" TargetMode="External"/><Relationship Id="rId11" Type="http://schemas.openxmlformats.org/officeDocument/2006/relationships/hyperlink" Target="https://www.gesamtkatalogderwiegendrucke.de/" TargetMode="External"/><Relationship Id="rId5" Type="http://schemas.openxmlformats.org/officeDocument/2006/relationships/hyperlink" Target="http://vd16.de" TargetMode="External"/><Relationship Id="rId10" Type="http://schemas.openxmlformats.org/officeDocument/2006/relationships/hyperlink" Target="https://data.cerl.org/istc/_search" TargetMode="External"/><Relationship Id="rId4" Type="http://schemas.openxmlformats.org/officeDocument/2006/relationships/hyperlink" Target="https://bcbt.lib.cas.cz/" TargetMode="External"/><Relationship Id="rId9" Type="http://schemas.openxmlformats.org/officeDocument/2006/relationships/hyperlink" Target="http://www.clavmon.cz/clavis/sttisky/repertorium/index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ragmentarium.ms/" TargetMode="External"/><Relationship Id="rId13" Type="http://schemas.openxmlformats.org/officeDocument/2006/relationships/hyperlink" Target="https://manuscripta.at/" TargetMode="External"/><Relationship Id="rId3" Type="http://schemas.openxmlformats.org/officeDocument/2006/relationships/hyperlink" Target="https://www.mua.cas.cz/cs/oddeleni-pro-soupis-a-studium-rukopisu" TargetMode="External"/><Relationship Id="rId7" Type="http://schemas.openxmlformats.org/officeDocument/2006/relationships/hyperlink" Target="https://www.palaeographia.org/cipl/cmd.htm" TargetMode="External"/><Relationship Id="rId12" Type="http://schemas.openxmlformats.org/officeDocument/2006/relationships/hyperlink" Target="https://www.handschriftencensus.d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alaeographia.org/cipl/cipl.htm" TargetMode="External"/><Relationship Id="rId11" Type="http://schemas.openxmlformats.org/officeDocument/2006/relationships/hyperlink" Target="https://handschriftenportal.de/info/content" TargetMode="External"/><Relationship Id="rId5" Type="http://schemas.openxmlformats.org/officeDocument/2006/relationships/hyperlink" Target="https://www.mua.cas.cz/cs/zasady-popisu-rukopisu" TargetMode="External"/><Relationship Id="rId10" Type="http://schemas.openxmlformats.org/officeDocument/2006/relationships/hyperlink" Target="https://www.handschriftencensus.de/forschungsliteratur/kataloge" TargetMode="External"/><Relationship Id="rId4" Type="http://schemas.openxmlformats.org/officeDocument/2006/relationships/hyperlink" Target="https://tritius.mua.cas.cz/" TargetMode="External"/><Relationship Id="rId9" Type="http://schemas.openxmlformats.org/officeDocument/2006/relationships/hyperlink" Target="https://sources.cms.flu.cas.cz/src/index.php?s=v&amp;cat=36" TargetMode="External"/><Relationship Id="rId14" Type="http://schemas.openxmlformats.org/officeDocument/2006/relationships/hyperlink" Target="https://www.geschichtsquellen.de/sta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Historické knižní fondy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výzkumná infrastruktura, vyhledávání a studium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užitečné příručky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 b="1"/>
              <a:t>Seznamy tiskařů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Reske (Benzing): Die Buchdrucker des 16. und 17. Jahrhunderts im deutschen Sprachraum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Paisey: Deutsche Buchdrucker und Buchhändler und Verleger 1701-1750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 i="1"/>
              <a:t>Česko</a:t>
            </a: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Chyba: </a:t>
            </a:r>
            <a:r>
              <a:rPr lang="cs" u="sng">
                <a:solidFill>
                  <a:schemeClr val="hlink"/>
                </a:solidFill>
                <a:hlinkClick r:id="rId3"/>
              </a:rPr>
              <a:t>slovník českých a slovenských knihtiskařů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Voit: Encyklopedie knihy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Wögerbauer: Buchwesen in Böhmen 1749-1848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 b="1"/>
              <a:t>Identifikace anonymních děl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Barbier: Dictionaire des ouvrages anonymes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 b="1"/>
              <a:t>Identifikace pseudonymů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Eymer: Pseudonymen Lexikon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Holtzmann-Bohatta: Deutsche Anonymen Lexikon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 b="1"/>
              <a:t>Kartografové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Tooleys Dictionary of Mapmakers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 b="1"/>
              <a:t>Rytci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Thieme-Becker (online: </a:t>
            </a:r>
            <a:r>
              <a:rPr lang="cs" u="sng">
                <a:solidFill>
                  <a:schemeClr val="hlink"/>
                </a:solidFill>
                <a:hlinkClick r:id="rId4"/>
              </a:rPr>
              <a:t>https://de.wikipedia.org/wiki/Thieme-Becker</a:t>
            </a:r>
            <a:r>
              <a:rPr lang="cs"/>
              <a:t>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Hledání exempláře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Fondové soupisy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rukopisy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prvotisky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16. století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staré tisky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specializované soupisy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katalogy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Digitální knihovny</a:t>
            </a:r>
            <a:endParaRPr b="1"/>
          </a:p>
          <a:p>
            <a:pPr marL="457200" lvl="0" indent="-311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</a:pPr>
            <a:r>
              <a:rPr lang="c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Institucí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</a:pPr>
            <a:r>
              <a:rPr lang="c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Souborné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c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Manuscriptorium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c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Manuscripts Online</a:t>
            </a:r>
            <a:endParaRPr sz="11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c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Polona.pl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c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Gallica.fr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Karlsruhe Virtueller Katalog</a:t>
            </a:r>
            <a:r>
              <a:rPr lang="c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(označit všechna políčka)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Popis rukopisů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569925" y="1170125"/>
            <a:ext cx="417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374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 sz="6857"/>
              <a:t>záhlaví:</a:t>
            </a:r>
            <a:endParaRPr sz="6857"/>
          </a:p>
          <a:p>
            <a:pPr marL="4500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cs" sz="6857"/>
              <a:t>	evidenční údaje, datace, lokalizace, počet svazků, psací látka, rozsah, rozměry, výzdoba, notace, vazba</a:t>
            </a:r>
            <a:endParaRPr sz="6857"/>
          </a:p>
          <a:p>
            <a:pPr marL="457200" lvl="0" indent="-33746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cs" sz="6857"/>
              <a:t>kodikologický (vnější) popis:</a:t>
            </a:r>
            <a:endParaRPr sz="6857"/>
          </a:p>
          <a:p>
            <a:pPr marL="4500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6857"/>
              <a:t>	knižní blok (skladba, foliace, psací plocha apod.); výprava kodexu (písmo, výzdoba, notace, vazba); čtenářské, vlastnické a knihovní záznamy; shrnutí rozboru</a:t>
            </a:r>
            <a:endParaRPr sz="6857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4746525" y="1170125"/>
            <a:ext cx="417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textový (vnitřní) popis:</a:t>
            </a:r>
            <a:endParaRPr/>
          </a:p>
          <a:p>
            <a:pPr marL="4500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text a jeho části, pořadí textů, titul, incipit, explicit, kolofon, poznámky k textu (dochování, mezery, korektury, přípisky apod.)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literatura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46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04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Ukázka ze soupisu rukopisných bohemik vatikánské knihovny Palatina (S. Petr, 2016)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695" y="0"/>
            <a:ext cx="678730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Popis tisků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pevná struktura zápisu (na lístku i v elektronickém katalogu)</a:t>
            </a:r>
            <a:endParaRPr/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autoritní záznamy (závazná forma s odkazovými variantami)</a:t>
            </a:r>
            <a:endParaRPr/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údaje v hranatých závorkách jsou obykle doplněny katalogizátorem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/>
              <a:t>Názvy</a:t>
            </a:r>
            <a:endParaRPr b="1"/>
          </a:p>
          <a:p>
            <a:pPr marL="457200" lvl="0" indent="-297497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tak jak jsou na titulu (někdy zachovávání typografie - např. v = u)</a:t>
            </a:r>
            <a:endParaRPr/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někdy začínají jménem autora (např. Taciti Annales)</a:t>
            </a:r>
            <a:endParaRPr/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lístkových názvových katalozích řazení podle prvního substantiva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/>
              <a:t>Autorské údaje</a:t>
            </a:r>
            <a:endParaRPr b="1"/>
          </a:p>
          <a:p>
            <a:pPr marL="457200" lvl="0" indent="-297497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autorizované formy</a:t>
            </a:r>
            <a:endParaRPr/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často uveden jen první autor, resp. první tři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Nakladatelské údaje</a:t>
            </a:r>
            <a:endParaRPr b="1"/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mohou být uvedené jako na tisku, nebo ve zkrácené a upravené podobě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odhadované datace (hranaté závorky) nebývají vždy přesné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/>
              <a:t>Fyzický popis</a:t>
            </a:r>
            <a:endParaRPr b="1"/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počet stran, listů, příloh + formát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někdy uvedena kolace (rozpis složek)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/>
              <a:t>Poznámky</a:t>
            </a:r>
            <a:endParaRPr b="1"/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často v elektronických katalozích skryté, resp. viditelné po rozkliknutí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to chodí ve studovně</a:t>
            </a: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Objednávání</a:t>
            </a:r>
            <a:endParaRPr/>
          </a:p>
          <a:p>
            <a:pPr marL="457200" lvl="0" indent="-30416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elektronické, tištěné, lístkové katalogy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delší lhůty pro předkládání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možná omezení předkládání kvůli fyzickému stavu, dostuponosti digitalizátu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nejasnostech, popř. zvláštních požadavcích  kontaktujte správce fondu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signatura jako identifikátor exempláře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ptejte se na související dokumenty (ne všechno je evidované / snadno nalezitelné)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Studium</a:t>
            </a:r>
            <a:endParaRPr/>
          </a:p>
          <a:p>
            <a:pPr marL="457200" lvl="0" indent="-304165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možnost odlišné otevírací doby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rukavice, podložky, těžítka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možnost zákazu propisek</a:t>
            </a:r>
            <a:endParaRPr/>
          </a:p>
          <a:p>
            <a:pPr marL="457200" lvl="0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obvykle nemožnost kopírování</a:t>
            </a: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 třeba se vždy zeptat na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fotografování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prosvěcování filigránů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obtahy vazeb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průzkum složek, fragmentů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výraznější rozevírání knihy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Obvykle lze objednat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profesionální fotografii v tiskovém rozlišení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digitalizát celého díla, nebo jeho části (EOD)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Historické knižní fondy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knihovny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hledání obsahu a hledání exempláře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databáze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popis knih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 studovně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Institucionální knihovny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Národní Knihovna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c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knihovna pražské univerzity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Moravská zemská knihovna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c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knihovna Františkova muzea, později univerzitní a státní vědecká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Knihovna Národního muzea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/>
              <a:t>– </a:t>
            </a:r>
            <a:r>
              <a:rPr lang="c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vlastní sbírka + knihovní fondy hradů a zámků mimo prohlídkové trasy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Vědecká knihovna v Olomouci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knihovna univerzity, později státní vědecká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800" u="sng">
                <a:solidFill>
                  <a:schemeClr val="hlink"/>
                </a:solidFill>
                <a:hlinkClick r:id="rId3"/>
              </a:rPr>
              <a:t>Fabiani-Handbuch</a:t>
            </a:r>
            <a:r>
              <a:rPr lang="cs" sz="1800"/>
              <a:t> </a:t>
            </a:r>
            <a:r>
              <a:rPr lang="cs" sz="1200"/>
              <a:t>(rukovět historických knižních fondů)</a:t>
            </a:r>
            <a:endParaRPr sz="120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Státní vědecké knihovny </a:t>
            </a:r>
            <a:r>
              <a:rPr lang="cs" sz="1200"/>
              <a:t>(Olomouc, Plzeň, České Budějovice - Zlatá Koruna) 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/>
              <a:t>Knihovna Akademie věd ČR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/>
              <a:t>Knihovny muzeí a galerií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/>
              <a:t>Archivní knihovny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/>
              <a:t>ostatní (Mapová sbírka UK, Knihovna UK, NPÚ)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Soukromé knihovny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církevní knihovny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klášterní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/>
              <a:t>velké - benediktini, cisterciáci, premonstráti, augustiniáni;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/>
              <a:t>střední a menší - františkáni, minorité, kapucíni, dominikáni, křížovníci aj.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kapitulní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diecézní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farní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Bývalé šlechtické knihovny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roudničtí Lobkovicové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ostatní spíše méně rozsáhlé, s těžištěm v 19. století (studium obvykle prostřednictvím odd. zámeckých knihoven KNM, NPÚ)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Zaniklé a zahraniční knihovny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200" b="1"/>
              <a:t>Zaniklé knihovny</a:t>
            </a:r>
            <a:endParaRPr sz="1200" b="1"/>
          </a:p>
          <a:p>
            <a:pPr marL="269999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/>
          </a:p>
          <a:p>
            <a:pPr marL="269999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200"/>
              <a:t>Hlaváček, Úvod do lat. kodikologie, 1994, s. 75-81</a:t>
            </a:r>
            <a:endParaRPr sz="1200"/>
          </a:p>
          <a:p>
            <a:pPr marL="269999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200"/>
              <a:t>Bar, Církevní knihovny na střed. Moravě, in: Moc inkoustu, 2024, s. 117-147</a:t>
            </a:r>
            <a:endParaRPr sz="1200"/>
          </a:p>
          <a:p>
            <a:pPr marL="269999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3"/>
              </a:rPr>
              <a:t>Provenio</a:t>
            </a: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200"/>
              <a:t>Databáze vlastníků  historických a moderních knižních sbírek a provenienčních záznamů v knihách KNM</a:t>
            </a: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200"/>
              <a:t>Nadnárodní databáze</a:t>
            </a:r>
            <a:endParaRPr sz="1200"/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4"/>
              </a:rPr>
              <a:t>CERL Provenance Digital Archive</a:t>
            </a:r>
            <a:endParaRPr sz="1200">
              <a:highlight>
                <a:schemeClr val="lt1"/>
              </a:highlight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793075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70"/>
              <a:buNone/>
            </a:pPr>
            <a:r>
              <a:rPr lang="cs" sz="1200" b="1"/>
              <a:t>Knihovny v zahraničí</a:t>
            </a:r>
            <a:endParaRPr sz="1200" b="1"/>
          </a:p>
          <a:p>
            <a:pPr marL="457200" lvl="0" indent="-3048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-"/>
            </a:pPr>
            <a:r>
              <a:rPr lang="cs" sz="1200"/>
              <a:t>obecně významné</a:t>
            </a:r>
            <a:endParaRPr sz="1200"/>
          </a:p>
          <a:p>
            <a:pPr marL="457200" lvl="0" indent="-3048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Char char="-"/>
            </a:pPr>
            <a:r>
              <a:rPr lang="cs" sz="1200"/>
              <a:t>s významnými sbírkami bohemik</a:t>
            </a:r>
            <a:endParaRPr sz="1200"/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70"/>
              <a:buNone/>
            </a:pPr>
            <a:r>
              <a:rPr lang="cs" sz="1200"/>
              <a:t>ÖNB</a:t>
            </a:r>
            <a:endParaRPr sz="1200"/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70"/>
              <a:buNone/>
            </a:pPr>
            <a:r>
              <a:rPr lang="cs" sz="1200"/>
              <a:t>rakouské a německé kláštery</a:t>
            </a:r>
            <a:endParaRPr sz="1200"/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70"/>
              <a:buNone/>
            </a:pPr>
            <a:r>
              <a:rPr lang="cs" sz="1200"/>
              <a:t>Staatsbibliothek Berlin</a:t>
            </a:r>
            <a:endParaRPr sz="1200"/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70"/>
              <a:buNone/>
            </a:pPr>
            <a:r>
              <a:rPr lang="cs" sz="1200"/>
              <a:t>Bayerische Staatsbibliothek</a:t>
            </a:r>
            <a:endParaRPr sz="1200"/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70"/>
              <a:buNone/>
            </a:pPr>
            <a:r>
              <a:rPr lang="cs" sz="1200"/>
              <a:t>Vatikánská knihovna</a:t>
            </a:r>
            <a:endParaRPr sz="1200"/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70"/>
              <a:buNone/>
            </a:pPr>
            <a:r>
              <a:rPr lang="cs" sz="1200"/>
              <a:t>francouzská Národní knihovna</a:t>
            </a:r>
            <a:endParaRPr sz="1200"/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70"/>
              <a:buNone/>
            </a:pPr>
            <a:r>
              <a:rPr lang="cs" sz="1200"/>
              <a:t>British Library</a:t>
            </a:r>
            <a:endParaRPr sz="1200"/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770"/>
              <a:buNone/>
            </a:pPr>
            <a:r>
              <a:rPr lang="cs" sz="1200"/>
              <a:t>Švédská královská knihovna</a:t>
            </a:r>
            <a:endParaRPr sz="1200"/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SzPts val="770"/>
              <a:buNone/>
            </a:pPr>
            <a:r>
              <a:rPr lang="cs" sz="1200"/>
              <a:t>Žitava, Vratislav, Slovenská národní knihovna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Hledání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Hledání obsahu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bibliografické databáze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tematické soupisy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soupisy děl významných autorů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i="1"/>
              <a:t>Bibliografie popisují vydání, dochované exempláře zmiňují výčtem.</a:t>
            </a:r>
            <a:endParaRPr i="1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Hledání exempláře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fondové soupisy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/>
              <a:t>chronologické soupisy (16. století, inkunábule, postinkunábule)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/>
              <a:t>speciální dokumenty (kramářské písně, letáky, mapy, periodika, veduty)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/>
              <a:t>vědní obory (lékařství, alchymie …)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/>
              <a:t>mohou být i souborné (Soupisy rukopisů muzejních sbírek)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knihovní katalogy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i="1"/>
              <a:t>Fondové soupisy a katalogy obvykle popisují i vazby, provenience, přípisky jednotlivých exemplářů.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Bio-bibliografické pomůcky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Kombinace biografických encyklopedií a personálních bibliografií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 b="1"/>
              <a:t>Většinou pro řeholníky</a:t>
            </a:r>
            <a:endParaRPr b="1"/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jezuité („Sommervogel“ Bibliotheque de la Compagnie Jesu)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piaristé (Index bio-bibliographicus  CC. RR. PP. Matris Dei Scholarum Piarum)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františkáni (Bibliotheca universa Franciscana)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benediktini (Scriptores Ordinis S. Benedicti)</a:t>
            </a:r>
            <a:endParaRPr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augustiniáni (Augustiniani scriptores)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Databáze řeholníků: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https://reholnici.hiu.cas.cz/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Verfasser Lexikon</a:t>
            </a:r>
            <a:endParaRPr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středověk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- 16. století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/>
              <a:t>Dünnhaupt</a:t>
            </a:r>
            <a:r>
              <a:rPr lang="cs"/>
              <a:t>: Personalbibliographien zu den Drucken des Barock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/>
              <a:t>Viaf.org</a:t>
            </a:r>
            <a:r>
              <a:rPr lang="cs"/>
              <a:t> – souborná databáze jmenných autorit světových knihoven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Hledání obsahu - bibliografické databáze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360" b="1"/>
              <a:t>Tisky</a:t>
            </a:r>
            <a:endParaRPr sz="236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/>
              <a:t>Knihopis</a:t>
            </a:r>
            <a:endParaRPr b="1"/>
          </a:p>
          <a:p>
            <a:pPr marL="457200" lvl="0" indent="-28416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bibliografie českojazyčných tisků do roku 1800</a:t>
            </a:r>
            <a:endParaRPr/>
          </a:p>
          <a:p>
            <a:pPr marL="457200" lvl="0" indent="-28416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>
                <a:solidFill>
                  <a:schemeClr val="hlink"/>
                </a:solidFill>
                <a:hlinkClick r:id="rId3"/>
              </a:rPr>
              <a:t>aleph.nkp.cz</a:t>
            </a:r>
            <a:r>
              <a:rPr lang="cs"/>
              <a:t> -&gt; báze KPS</a:t>
            </a:r>
            <a:endParaRPr/>
          </a:p>
          <a:p>
            <a:pPr marL="457200" lvl="0" indent="-28416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tištěná verze je rozsáhlejší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/>
              <a:t>BCBT </a:t>
            </a:r>
            <a:r>
              <a:rPr lang="cs"/>
              <a:t>(Bibliografie cizojazyčných bohemikálních tisků)</a:t>
            </a:r>
            <a:endParaRPr/>
          </a:p>
          <a:p>
            <a:pPr marL="457200" lvl="0" indent="-28416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https://bcbt.lib.cas.cz/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Společně na portálu </a:t>
            </a:r>
            <a:r>
              <a:rPr lang="cs" b="1"/>
              <a:t>knihoveda.cz.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 b="1"/>
              <a:t>VD (Verzeichnis der Drucke)</a:t>
            </a:r>
            <a:endParaRPr b="1"/>
          </a:p>
          <a:p>
            <a:pPr marL="457200" lvl="0" indent="-28416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německojazyčné a v Německu tištěné publikace</a:t>
            </a:r>
            <a:endParaRPr/>
          </a:p>
          <a:p>
            <a:pPr marL="457200" lvl="0" indent="-28416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>
                <a:solidFill>
                  <a:schemeClr val="hlink"/>
                </a:solidFill>
                <a:hlinkClick r:id="rId5"/>
              </a:rPr>
              <a:t>vd16.de</a:t>
            </a:r>
            <a:r>
              <a:rPr lang="cs"/>
              <a:t>, </a:t>
            </a:r>
            <a:r>
              <a:rPr lang="cs" u="sng">
                <a:solidFill>
                  <a:schemeClr val="hlink"/>
                </a:solidFill>
                <a:hlinkClick r:id="rId6"/>
              </a:rPr>
              <a:t>vd17.de</a:t>
            </a:r>
            <a:r>
              <a:rPr lang="cs"/>
              <a:t>, </a:t>
            </a:r>
            <a:r>
              <a:rPr lang="cs" u="sng">
                <a:solidFill>
                  <a:schemeClr val="hlink"/>
                </a:solidFill>
                <a:hlinkClick r:id="rId7"/>
              </a:rPr>
              <a:t>vd18.de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/>
              <a:t>USTC (Universal Short Title Catalogue)</a:t>
            </a:r>
            <a:endParaRPr b="1"/>
          </a:p>
          <a:p>
            <a:pPr marL="457200" lvl="0" indent="-28416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1450-1700</a:t>
            </a:r>
            <a:endParaRPr/>
          </a:p>
          <a:p>
            <a:pPr marL="457200" lvl="0" indent="-28416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u="sng">
                <a:solidFill>
                  <a:schemeClr val="hlink"/>
                </a:solidFill>
                <a:hlinkClick r:id="rId8"/>
              </a:rPr>
              <a:t>https://www.ustc.ac.uk/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Prvotisky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českojazyčné: </a:t>
            </a:r>
            <a:r>
              <a:rPr lang="cs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http://www.clavmon.cz/clavis/sttisky/repertorium/index.html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b="1"/>
              <a:t>ISCT </a:t>
            </a:r>
            <a:r>
              <a:rPr lang="cs"/>
              <a:t>(Incunabula Short Title Catalogue)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cs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https://data.cerl.org/istc/_search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b="1"/>
              <a:t>GW</a:t>
            </a:r>
            <a:r>
              <a:rPr lang="cs"/>
              <a:t> (Gesamtverzeichnis der Wiegendrucke)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 u="sng">
                <a:solidFill>
                  <a:schemeClr val="hlink"/>
                </a:solidFill>
                <a:hlinkClick r:id="rId11"/>
              </a:rPr>
              <a:t>https://www.gesamtkatalogderwiegendrucke.de/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3397550" y="3955925"/>
            <a:ext cx="55761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Identifikátor v bibliografii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2"/>
                </a:solidFill>
              </a:rPr>
              <a:t>alfanumerický kód spojený s konkrétním vydáním, nahrazuje plnou citaci díla (nikoliv konkrétního svazku)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121200" y="163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Soupisy rukopisů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04200" y="735800"/>
            <a:ext cx="426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s" sz="1000" b="1">
                <a:solidFill>
                  <a:schemeClr val="dk1"/>
                </a:solidFill>
              </a:rPr>
              <a:t>Koordinace soupisových prací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s" sz="1000">
                <a:solidFill>
                  <a:schemeClr val="dk1"/>
                </a:solidFill>
              </a:rPr>
              <a:t>• národní úroveň: </a:t>
            </a:r>
            <a:r>
              <a:rPr lang="cs" sz="1000" b="1" u="sng">
                <a:solidFill>
                  <a:schemeClr val="hlink"/>
                </a:solidFill>
                <a:hlinkClick r:id="rId3"/>
              </a:rPr>
              <a:t>Oddělení pro soupis a studium rukopisů MÚ AV ČR</a:t>
            </a:r>
            <a:r>
              <a:rPr lang="cs" sz="1000">
                <a:solidFill>
                  <a:schemeClr val="dk1"/>
                </a:solidFill>
              </a:rPr>
              <a:t>:</a:t>
            </a:r>
            <a:endParaRPr sz="1000">
              <a:solidFill>
                <a:schemeClr val="dk1"/>
              </a:solidFill>
            </a:endParaRPr>
          </a:p>
          <a:p>
            <a:pPr marL="360000" lvl="0" indent="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s" sz="1000" u="sng">
                <a:solidFill>
                  <a:schemeClr val="hlink"/>
                </a:solidFill>
                <a:hlinkClick r:id="rId4"/>
              </a:rPr>
              <a:t>Generální katalog rukopisů ČR a rukopisných bohemik v zahraničí</a:t>
            </a:r>
            <a:r>
              <a:rPr lang="cs" sz="1000">
                <a:solidFill>
                  <a:srgbClr val="101010"/>
                </a:solidFill>
              </a:rPr>
              <a:t> (od r. 1969), soupisy a katalogy rukopisů, </a:t>
            </a:r>
            <a:r>
              <a:rPr lang="cs" sz="1000" u="sng">
                <a:solidFill>
                  <a:schemeClr val="hlink"/>
                </a:solidFill>
                <a:hlinkClick r:id="rId5"/>
              </a:rPr>
              <a:t>Zásady popisu rukopisů</a:t>
            </a:r>
            <a:r>
              <a:rPr lang="cs" sz="1000">
                <a:solidFill>
                  <a:srgbClr val="101010"/>
                </a:solidFill>
              </a:rPr>
              <a:t> (1983), </a:t>
            </a:r>
            <a:r>
              <a:rPr lang="cs" sz="1000">
                <a:solidFill>
                  <a:schemeClr val="dk1"/>
                </a:solidFill>
              </a:rPr>
              <a:t>Studie o rukopisech (od r. 1962)</a:t>
            </a:r>
            <a:endParaRPr sz="1000">
              <a:solidFill>
                <a:schemeClr val="dk1"/>
              </a:solidFill>
            </a:endParaRPr>
          </a:p>
          <a:p>
            <a:pPr marL="360000" lvl="0" indent="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s" sz="1000">
                <a:solidFill>
                  <a:schemeClr val="dk1"/>
                </a:solidFill>
              </a:rPr>
              <a:t>Průvodce po rukopisných fondech v ČR, 4 sv. (1995-2008, angl. 2011): archivy, knihovny, zámky, muzea, galerie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s" sz="1000">
                <a:solidFill>
                  <a:schemeClr val="dk1"/>
                </a:solidFill>
              </a:rPr>
              <a:t>• mezinárodní úroveň: </a:t>
            </a:r>
            <a:r>
              <a:rPr lang="cs" sz="1000" b="1" u="sng">
                <a:solidFill>
                  <a:schemeClr val="hlink"/>
                </a:solidFill>
                <a:hlinkClick r:id="rId6"/>
              </a:rPr>
              <a:t>Comité international de paléographie latine</a:t>
            </a:r>
            <a:r>
              <a:rPr lang="cs" sz="1000" b="1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sz="10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s" sz="1000" b="1">
                <a:solidFill>
                  <a:schemeClr val="dk1"/>
                </a:solidFill>
              </a:rPr>
              <a:t>Specializované soupisové práce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s" sz="1000">
                <a:solidFill>
                  <a:schemeClr val="dk1"/>
                </a:solidFill>
              </a:rPr>
              <a:t>• </a:t>
            </a:r>
            <a:r>
              <a:rPr lang="cs" sz="1000" u="sng">
                <a:solidFill>
                  <a:schemeClr val="hlink"/>
                </a:solidFill>
                <a:hlinkClick r:id="rId7"/>
              </a:rPr>
              <a:t>Datované rukopisy</a:t>
            </a:r>
            <a:endParaRPr sz="10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s" sz="1000">
                <a:solidFill>
                  <a:schemeClr val="dk1"/>
                </a:solidFill>
              </a:rPr>
              <a:t>• Soupisy fragmentů</a:t>
            </a:r>
            <a:endParaRPr sz="1000">
              <a:solidFill>
                <a:schemeClr val="dk1"/>
              </a:solidFill>
            </a:endParaRPr>
          </a:p>
          <a:p>
            <a:pPr marL="4699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s" sz="1000">
                <a:solidFill>
                  <a:schemeClr val="dk1"/>
                </a:solidFill>
              </a:rPr>
              <a:t>• Tištěné (D. Havel, Počátky latinské písemné kultury v českých zemích, 2018; Soupisy fragmentů KNM atd.)</a:t>
            </a:r>
            <a:endParaRPr sz="1000">
              <a:solidFill>
                <a:schemeClr val="dk1"/>
              </a:solidFill>
            </a:endParaRPr>
          </a:p>
          <a:p>
            <a:pPr marL="4699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s" sz="1000">
                <a:solidFill>
                  <a:schemeClr val="dk1"/>
                </a:solidFill>
              </a:rPr>
              <a:t>• Digitální databáze </a:t>
            </a:r>
            <a:r>
              <a:rPr lang="cs" sz="1000" u="sng">
                <a:solidFill>
                  <a:schemeClr val="hlink"/>
                </a:solidFill>
                <a:hlinkClick r:id="rId8"/>
              </a:rPr>
              <a:t>Fragmentarium</a:t>
            </a:r>
            <a:r>
              <a:rPr lang="cs" sz="10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440"/>
              <a:buNone/>
            </a:pPr>
            <a:endParaRPr sz="1000"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4737075" y="735800"/>
            <a:ext cx="3987600" cy="39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 b="1">
                <a:solidFill>
                  <a:schemeClr val="dk1"/>
                </a:solidFill>
              </a:rPr>
              <a:t>Územní/jazykové soupisy: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 b="1">
                <a:solidFill>
                  <a:schemeClr val="dk1"/>
                </a:solidFill>
              </a:rPr>
              <a:t>ČR: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• </a:t>
            </a:r>
            <a:r>
              <a:rPr lang="cs" sz="1000" u="sng">
                <a:solidFill>
                  <a:schemeClr val="hlink"/>
                </a:solidFill>
                <a:hlinkClick r:id="rId4"/>
              </a:rPr>
              <a:t>Databáze rukopisů a kodikologické literatury a Digitální průvodce po rukopisných fondech</a:t>
            </a:r>
            <a:r>
              <a:rPr lang="cs" sz="1000">
                <a:solidFill>
                  <a:schemeClr val="dk1"/>
                </a:solidFill>
              </a:rPr>
              <a:t> (integrováno i do knihoveda.cz)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• Soupisy a katalogy rukopisů viz:</a:t>
            </a:r>
            <a:endParaRPr sz="1000">
              <a:solidFill>
                <a:schemeClr val="dk1"/>
              </a:solidFill>
            </a:endParaRPr>
          </a:p>
          <a:p>
            <a:pPr marL="269999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Hlaváček, Úvod do lat. kodikologie, 1994, s. 75-81</a:t>
            </a:r>
            <a:endParaRPr sz="1000">
              <a:solidFill>
                <a:schemeClr val="dk1"/>
              </a:solidFill>
            </a:endParaRPr>
          </a:p>
          <a:p>
            <a:pPr marL="269999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Průvodce, 1-4 sv.</a:t>
            </a:r>
            <a:endParaRPr sz="1000">
              <a:solidFill>
                <a:schemeClr val="dk1"/>
              </a:solidFill>
            </a:endParaRPr>
          </a:p>
          <a:p>
            <a:pPr marL="269999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 u="sng">
                <a:solidFill>
                  <a:schemeClr val="hlink"/>
                </a:solidFill>
                <a:hlinkClick r:id="rId9"/>
              </a:rPr>
              <a:t>Digitalizované soupisy na CMS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 b="1">
                <a:solidFill>
                  <a:schemeClr val="dk1"/>
                </a:solidFill>
              </a:rPr>
              <a:t>Zahraničí: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• Soupisy fondů: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	</a:t>
            </a:r>
            <a:r>
              <a:rPr lang="cs" sz="1000" u="sng">
                <a:solidFill>
                  <a:schemeClr val="hlink"/>
                </a:solidFill>
                <a:hlinkClick r:id="rId10"/>
              </a:rPr>
              <a:t>Handschriftencensus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	</a:t>
            </a:r>
            <a:r>
              <a:rPr lang="cs" sz="1000" u="sng">
                <a:solidFill>
                  <a:schemeClr val="hlink"/>
                </a:solidFill>
                <a:hlinkClick r:id="rId11"/>
              </a:rPr>
              <a:t>Handschriften Portal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• </a:t>
            </a:r>
            <a:r>
              <a:rPr lang="cs" sz="1000" u="sng">
                <a:solidFill>
                  <a:schemeClr val="hlink"/>
                </a:solidFill>
                <a:hlinkClick r:id="rId12"/>
              </a:rPr>
              <a:t>Handschriftencensus</a:t>
            </a:r>
            <a:r>
              <a:rPr lang="cs" sz="1000">
                <a:solidFill>
                  <a:schemeClr val="dk1"/>
                </a:solidFill>
              </a:rPr>
              <a:t> (němčina, středověk + evidence soupisových prací)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• </a:t>
            </a:r>
            <a:r>
              <a:rPr lang="cs" sz="1000" u="sng">
                <a:solidFill>
                  <a:schemeClr val="hlink"/>
                </a:solidFill>
                <a:hlinkClick r:id="rId13"/>
              </a:rPr>
              <a:t>Mittelalterliche Handschriften in Österreich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• </a:t>
            </a:r>
            <a:r>
              <a:rPr lang="cs" sz="1000" u="sng">
                <a:solidFill>
                  <a:schemeClr val="hlink"/>
                </a:solidFill>
                <a:hlinkClick r:id="rId14"/>
              </a:rPr>
              <a:t>Geschichts­quellen des deutschen Mittelalters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1135</Words>
  <Application>Microsoft Office PowerPoint</Application>
  <PresentationFormat>Předvádění na obrazovce (16:9)</PresentationFormat>
  <Paragraphs>225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Simple Light</vt:lpstr>
      <vt:lpstr>Historické knižní fondy</vt:lpstr>
      <vt:lpstr>Historické knižní fondy</vt:lpstr>
      <vt:lpstr>Institucionální knihovny</vt:lpstr>
      <vt:lpstr>Soukromé knihovny</vt:lpstr>
      <vt:lpstr>Zaniklé a zahraniční knihovny</vt:lpstr>
      <vt:lpstr>Hledání</vt:lpstr>
      <vt:lpstr>Bio-bibliografické pomůcky</vt:lpstr>
      <vt:lpstr>Hledání obsahu - bibliografické databáze</vt:lpstr>
      <vt:lpstr>Soupisy rukopisů</vt:lpstr>
      <vt:lpstr>Další užitečné příručky</vt:lpstr>
      <vt:lpstr>Hledání exempláře</vt:lpstr>
      <vt:lpstr>Popis rukopisů</vt:lpstr>
      <vt:lpstr>Prezentace aplikace PowerPoint</vt:lpstr>
      <vt:lpstr>Popis tisků</vt:lpstr>
      <vt:lpstr>Jak to chodí ve studovně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Historické knižní fondy</dc:title>
  <dc:creator>Jiří Dufka</dc:creator>
  <cp:lastModifiedBy>Jiří Dufka</cp:lastModifiedBy>
  <cp:revision>2</cp:revision>
  <dcterms:modified xsi:type="dcterms:W3CDTF">2024-10-20T18:22:17Z</dcterms:modified>
</cp:coreProperties>
</file>