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0" r:id="rId3"/>
    <p:sldId id="261" r:id="rId4"/>
    <p:sldId id="259" r:id="rId5"/>
    <p:sldId id="265" r:id="rId6"/>
    <p:sldId id="272" r:id="rId7"/>
    <p:sldId id="271" r:id="rId8"/>
    <p:sldId id="262" r:id="rId9"/>
    <p:sldId id="270" r:id="rId10"/>
    <p:sldId id="274" r:id="rId11"/>
    <p:sldId id="268" r:id="rId12"/>
    <p:sldId id="276" r:id="rId13"/>
    <p:sldId id="278" r:id="rId14"/>
    <p:sldId id="269" r:id="rId15"/>
    <p:sldId id="273" r:id="rId16"/>
    <p:sldId id="263" r:id="rId17"/>
    <p:sldId id="275" r:id="rId18"/>
    <p:sldId id="277" r:id="rId19"/>
    <p:sldId id="279" r:id="rId20"/>
    <p:sldId id="258" r:id="rId21"/>
    <p:sldId id="267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300" autoAdjust="0"/>
  </p:normalViewPr>
  <p:slideViewPr>
    <p:cSldViewPr snapToGrid="0">
      <p:cViewPr varScale="1">
        <p:scale>
          <a:sx n="99" d="100"/>
          <a:sy n="99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38ED3-A773-4CF8-894F-6D4A92CF623C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AC3FD-B32F-47F6-BCB5-4F17DAD872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89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616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Doporučit článek! Klasifikace tiskových písem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66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22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027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68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529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368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658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75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86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8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7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59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1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51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5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94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6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19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59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4BE9C4-AB36-430A-9967-D2C9F7A4D08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17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cyklopedieknihy.cz/index.php?title=Margin%C3%A1lie_(ti%C5%A1t%C4%9Bn%C3%A1_kniha)" TargetMode="External"/><Relationship Id="rId3" Type="http://schemas.openxmlformats.org/officeDocument/2006/relationships/hyperlink" Target="Reprezentanta" TargetMode="External"/><Relationship Id="rId7" Type="http://schemas.openxmlformats.org/officeDocument/2006/relationships/hyperlink" Target="https://www.encyklopedieknihy.cz/index.php?title=Z%C3%A1hlav%C3%AD_(ti%C5%A1t%C4%9Bn%C3%A1_kniha)" TargetMode="External"/><Relationship Id="rId12" Type="http://schemas.openxmlformats.org/officeDocument/2006/relationships/hyperlink" Target="https://www.encyklopedieknihy.cz/index.php?title=Kli%C5%A1%C3%A9&amp;oldid=17243" TargetMode="External"/><Relationship Id="rId2" Type="http://schemas.openxmlformats.org/officeDocument/2006/relationships/hyperlink" Target="Kustod%20(ti&#353;t&#283;n&#225;%20kniha)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ncyklopedieknihy.cz/index.php?title=Inici%C3%A1la" TargetMode="External"/><Relationship Id="rId11" Type="http://schemas.openxmlformats.org/officeDocument/2006/relationships/hyperlink" Target="https://www.encyklopedieknihy.cz/index.php?title=Vin%C4%9Bta&amp;oldid=17733" TargetMode="External"/><Relationship Id="rId5" Type="http://schemas.openxmlformats.org/officeDocument/2006/relationships/hyperlink" Target="https://www.encyklopedieknihy.cz/index.php?title=Bordura" TargetMode="External"/><Relationship Id="rId10" Type="http://schemas.openxmlformats.org/officeDocument/2006/relationships/hyperlink" Target="https://www.encyklopedieknihy.cz/index.php?title=Vlys" TargetMode="External"/><Relationship Id="rId4" Type="http://schemas.openxmlformats.org/officeDocument/2006/relationships/hyperlink" Target="https://www.encyklopedieknihy.cz/index.php?title=Archov%C3%A1_signatura" TargetMode="External"/><Relationship Id="rId9" Type="http://schemas.openxmlformats.org/officeDocument/2006/relationships/hyperlink" Target="https://www.encyklopedieknihy.cz/index.php?title=Figur%C3%A1ln%C3%AD_sazb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/Vly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ncyklopedieknihy.cz/index.php?title=Vin%C4%9Bta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M%C4%9Bdiryt&amp;oldid=1629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s://www.encyklopedieknihy.cz/index.php?title=Frontispis&amp;oldid=1743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kNm9ke7oB4&amp;ab_channel=UniMainz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niknihovna.cz/mzk/uuid/uuid:986f40c0-0755-11e4-83c7-005056827e5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digitalniknihovna.cz/mzk/uuid/uuid:3efb41d0-420b-11ec-a74c-005056827e52" TargetMode="External"/><Relationship Id="rId5" Type="http://schemas.openxmlformats.org/officeDocument/2006/relationships/hyperlink" Target="http://www.digitalniknihovna.cz/mzk/uuid/uuid:aea6dc20-5376-11ec-a74c-005056827e52" TargetMode="External"/><Relationship Id="rId4" Type="http://schemas.openxmlformats.org/officeDocument/2006/relationships/hyperlink" Target="http://www.digitalniknihovna.cz/mzk/uuid/uuid:4c294910-924b-11ed-be0f-005056827e5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digitalniknihovna.cz/mzk/uuid/uuid:044df9b5-354d-481e-8169-a6cd72ca058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-Pk_KMRaAA&amp;ab_channel=UniMain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CP_Q4NquVTE&amp;t=2s&amp;ab_channel=UniMainz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yklopedieknihy.cz/index.php?title=Folio_(ti%C5%A1t%C4%9Bn%C3%A1_kniha)&amp;oldid=17447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www.youtube.com/watch?v=L6ny9oyrJwo&amp;t=28s&amp;ab_channel=UniMainz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ncyklopedieknihy.cz/index.php?title=%C5%A0estn%C3%A1cterka&amp;oldid=15569" TargetMode="External"/><Relationship Id="rId5" Type="http://schemas.openxmlformats.org/officeDocument/2006/relationships/hyperlink" Target="https://www.encyklopedieknihy.cz/index.php?title=Osmerka&amp;oldid=14935" TargetMode="External"/><Relationship Id="rId4" Type="http://schemas.openxmlformats.org/officeDocument/2006/relationships/hyperlink" Target="https://www.encyklopedieknihy.cz/index.php?title=Kvart&amp;oldid=1714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Tisk a tiskárny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6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Skládání složky z archu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6" b="3914"/>
          <a:stretch/>
        </p:blipFill>
        <p:spPr>
          <a:xfrm rot="10800000">
            <a:off x="6626709" y="2530146"/>
            <a:ext cx="4528971" cy="3052482"/>
          </a:xfr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7"/>
          <a:stretch/>
        </p:blipFill>
        <p:spPr>
          <a:xfrm>
            <a:off x="1097280" y="2530146"/>
            <a:ext cx="4528971" cy="307786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864224" y="5822576"/>
            <a:ext cx="638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 otočení bude na lícové straně za A1 číslo 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460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Termíny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ST3-895.481</a:t>
            </a:r>
          </a:p>
          <a:p>
            <a:r>
              <a:rPr lang="cs-CZ" dirty="0" smtClean="0"/>
              <a:t>- </a:t>
            </a:r>
            <a:r>
              <a:rPr lang="cs-CZ" dirty="0" smtClean="0">
                <a:hlinkClick r:id="rId2" action="ppaction://hlinkfile"/>
              </a:rPr>
              <a:t>kustoda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 smtClean="0">
                <a:hlinkClick r:id="rId3" action="ppaction://hlinkfile"/>
              </a:rPr>
              <a:t>reprezentanta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 smtClean="0">
                <a:hlinkClick r:id="rId4"/>
              </a:rPr>
              <a:t>archová signatura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 smtClean="0">
                <a:hlinkClick r:id="rId5"/>
              </a:rPr>
              <a:t>bordura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 smtClean="0">
                <a:hlinkClick r:id="rId6"/>
              </a:rPr>
              <a:t>iniciála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- záhlaví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 smtClean="0">
                <a:hlinkClick r:id="rId8"/>
              </a:rPr>
              <a:t>marginální poznámka</a:t>
            </a:r>
            <a:endParaRPr lang="cs-CZ" dirty="0" smtClean="0"/>
          </a:p>
          <a:p>
            <a:r>
              <a:rPr lang="cs-CZ" dirty="0" smtClean="0"/>
              <a:t>- foliace - líc (r-</a:t>
            </a:r>
            <a:r>
              <a:rPr lang="cs-CZ" dirty="0" err="1" smtClean="0"/>
              <a:t>recto</a:t>
            </a:r>
            <a:r>
              <a:rPr lang="cs-CZ" dirty="0" smtClean="0"/>
              <a:t>) + rub (v-</a:t>
            </a:r>
            <a:r>
              <a:rPr lang="cs-CZ" dirty="0" err="1" smtClean="0"/>
              <a:t>verso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- sloupcová </a:t>
            </a:r>
            <a:r>
              <a:rPr lang="cs-CZ" dirty="0"/>
              <a:t>sazba (</a:t>
            </a:r>
            <a:r>
              <a:rPr lang="el-GR" dirty="0"/>
              <a:t>α</a:t>
            </a:r>
            <a:r>
              <a:rPr lang="cs-CZ" dirty="0"/>
              <a:t>/a, </a:t>
            </a:r>
            <a:r>
              <a:rPr lang="el-GR" dirty="0"/>
              <a:t>β</a:t>
            </a:r>
            <a:r>
              <a:rPr lang="cs-CZ" dirty="0"/>
              <a:t>/b)</a:t>
            </a:r>
          </a:p>
          <a:p>
            <a:r>
              <a:rPr lang="cs-CZ" dirty="0" smtClean="0"/>
              <a:t>- </a:t>
            </a:r>
            <a:r>
              <a:rPr lang="cs-CZ" dirty="0" smtClean="0">
                <a:hlinkClick r:id="rId9"/>
              </a:rPr>
              <a:t>figurální sazba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ST2-6.759</a:t>
            </a:r>
          </a:p>
          <a:p>
            <a:r>
              <a:rPr lang="cs-CZ" dirty="0"/>
              <a:t>- </a:t>
            </a:r>
            <a:r>
              <a:rPr lang="cs-CZ" dirty="0" smtClean="0">
                <a:hlinkClick r:id="rId10"/>
              </a:rPr>
              <a:t>vlys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 smtClean="0">
                <a:hlinkClick r:id="rId11"/>
              </a:rPr>
              <a:t>viněta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 smtClean="0">
                <a:hlinkClick r:id="rId12"/>
              </a:rPr>
              <a:t>klišé</a:t>
            </a:r>
            <a:endParaRPr lang="cs-CZ" dirty="0"/>
          </a:p>
          <a:p>
            <a:r>
              <a:rPr lang="cs-CZ" dirty="0"/>
              <a:t>- ozdobné linky, tyče</a:t>
            </a:r>
          </a:p>
          <a:p>
            <a:r>
              <a:rPr lang="cs-CZ" dirty="0"/>
              <a:t>- tiskařské ozdůbky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08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Dřevořez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- technika tisku z výšky (stejně jako knihtisk)</a:t>
            </a:r>
          </a:p>
          <a:p>
            <a:r>
              <a:rPr lang="cs-CZ" dirty="0" smtClean="0"/>
              <a:t>- využívané dřevěná razidla (štočky) stejné výšky jako písmo zasazované do společné sazby</a:t>
            </a:r>
          </a:p>
          <a:p>
            <a:r>
              <a:rPr lang="cs-CZ" dirty="0" smtClean="0"/>
              <a:t>- používaná pro ilustraci i knižní dekor (vlysy, viněty, bordury, lišty)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Vlys</a:t>
            </a:r>
            <a:endParaRPr lang="cs-CZ" dirty="0" smtClean="0"/>
          </a:p>
          <a:p>
            <a:pPr lvl="1"/>
            <a:r>
              <a:rPr lang="cs-CZ" dirty="0" smtClean="0"/>
              <a:t>podélný grafický prvek, zpravidla  uvozující zpravidla kapitolu. 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ůže být dekorativní, nebo nést konkrétní obraz</a:t>
            </a:r>
          </a:p>
          <a:p>
            <a:r>
              <a:rPr lang="cs-CZ" dirty="0" smtClean="0">
                <a:hlinkClick r:id="rId4"/>
              </a:rPr>
              <a:t>Viněta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grafický prvek používaný zpravidla na konci kapitol, nebo v prostoru mezi názvovými údaji a </a:t>
            </a:r>
            <a:r>
              <a:rPr lang="cs-CZ" dirty="0" err="1" smtClean="0"/>
              <a:t>impresem</a:t>
            </a:r>
            <a:r>
              <a:rPr lang="cs-CZ" dirty="0" smtClean="0"/>
              <a:t> na titulní straně. 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ůže mít ornamentální podobu, nebo může jít o jednoduchou ilustraci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0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Dřevořez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87" t="13579" r="10845" b="15785"/>
          <a:stretch/>
        </p:blipFill>
        <p:spPr>
          <a:xfrm>
            <a:off x="3246021" y="2106145"/>
            <a:ext cx="576091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Mědirytina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- tisk z výšky</a:t>
            </a:r>
          </a:p>
          <a:p>
            <a:r>
              <a:rPr lang="cs-CZ" dirty="0" smtClean="0"/>
              <a:t>- zrcadlově obrácený obraz vyryt do měděné desky -&gt; deska potřena barvou -&gt; setřený povrch, barva zůstává jen v drážkách -&gt; tisk pod velkým tlakem, papír se „natlačí do drážek“ – tzv. tisk z hloubky</a:t>
            </a:r>
          </a:p>
          <a:p>
            <a:r>
              <a:rPr lang="cs-CZ" dirty="0" smtClean="0"/>
              <a:t>- do knih zařazovány zvlášť (nebyly součástí složky)</a:t>
            </a:r>
          </a:p>
          <a:p>
            <a:r>
              <a:rPr lang="cs-CZ" dirty="0" smtClean="0"/>
              <a:t>- kombinace s knihtiskem (soutisk) možná, ale technologicky náročná</a:t>
            </a:r>
          </a:p>
          <a:p>
            <a:r>
              <a:rPr lang="cs-CZ" dirty="0" smtClean="0"/>
              <a:t>- obvykle vyráběná v samostatných dílnách</a:t>
            </a:r>
          </a:p>
          <a:p>
            <a:r>
              <a:rPr lang="cs-CZ" dirty="0" smtClean="0"/>
              <a:t>- </a:t>
            </a:r>
            <a:r>
              <a:rPr lang="cs-CZ" dirty="0" smtClean="0">
                <a:hlinkClick r:id="rId4"/>
              </a:rPr>
              <a:t>frontispis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1026" name="Picture 2" descr="https://api.kramerius.mzk.cz/search/iiif/uuid:554b8a22-9dff-11e0-a742-0050569d679d/full/max/0/default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50" y="1846263"/>
            <a:ext cx="285115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9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Mědirytina – autorské údaje</a:t>
            </a:r>
            <a:endParaRPr lang="cs-CZ" dirty="0"/>
          </a:p>
        </p:txBody>
      </p:sp>
      <p:pic>
        <p:nvPicPr>
          <p:cNvPr id="8" name="Picture 2" descr="https://api.kramerius.mzk.cz/search/iiif/uuid:554b8a22-9dff-11e0-a742-0050569d679d/full/max/0/defaul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62"/>
          <a:stretch/>
        </p:blipFill>
        <p:spPr bwMode="auto">
          <a:xfrm>
            <a:off x="1097280" y="4514006"/>
            <a:ext cx="10058400" cy="18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97280" y="2043953"/>
            <a:ext cx="9942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Sculpsit</a:t>
            </a:r>
            <a:r>
              <a:rPr lang="cs-CZ" dirty="0" smtClean="0"/>
              <a:t>, </a:t>
            </a:r>
            <a:r>
              <a:rPr lang="cs-CZ" dirty="0" err="1" smtClean="0"/>
              <a:t>sc</a:t>
            </a:r>
            <a:r>
              <a:rPr lang="cs-CZ" dirty="0" smtClean="0"/>
              <a:t>., </a:t>
            </a:r>
            <a:r>
              <a:rPr lang="cs-CZ" dirty="0" err="1" smtClean="0"/>
              <a:t>scul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Delineavit</a:t>
            </a:r>
            <a:r>
              <a:rPr lang="cs-CZ" dirty="0" smtClean="0"/>
              <a:t>, </a:t>
            </a:r>
            <a:r>
              <a:rPr lang="cs-CZ" dirty="0" err="1" smtClean="0"/>
              <a:t>del</a:t>
            </a:r>
            <a:r>
              <a:rPr lang="cs-CZ" dirty="0" smtClean="0"/>
              <a:t>., </a:t>
            </a:r>
            <a:r>
              <a:rPr lang="cs-CZ" dirty="0" err="1" smtClean="0"/>
              <a:t>delin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Excudit</a:t>
            </a:r>
            <a:r>
              <a:rPr lang="cs-CZ" dirty="0" smtClean="0"/>
              <a:t>, </a:t>
            </a:r>
            <a:r>
              <a:rPr lang="cs-CZ" dirty="0" err="1" smtClean="0"/>
              <a:t>exc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Pinxit</a:t>
            </a:r>
            <a:r>
              <a:rPr lang="cs-CZ" dirty="0" smtClean="0"/>
              <a:t>, </a:t>
            </a:r>
            <a:r>
              <a:rPr lang="cs-CZ" dirty="0" err="1" smtClean="0"/>
              <a:t>pinx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46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jako řemeslo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Tiskař </a:t>
            </a:r>
          </a:p>
          <a:p>
            <a:pPr lvl="1"/>
            <a:r>
              <a:rPr lang="cs-CZ" dirty="0" smtClean="0"/>
              <a:t>majitel, nebo jen ten, kdo obsluhuje lis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usel být vyučený v oboru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usel držet tiskařské privilegium</a:t>
            </a:r>
          </a:p>
          <a:p>
            <a:r>
              <a:rPr lang="cs-CZ" dirty="0" smtClean="0"/>
              <a:t>Sazeč </a:t>
            </a:r>
          </a:p>
          <a:p>
            <a:pPr lvl="1"/>
            <a:r>
              <a:rPr lang="cs-CZ" dirty="0" smtClean="0"/>
              <a:t>nejdůležitější osoba, často s univerzitním vzděláním</a:t>
            </a:r>
          </a:p>
          <a:p>
            <a:r>
              <a:rPr lang="cs-CZ" dirty="0" smtClean="0"/>
              <a:t>Faktor </a:t>
            </a:r>
          </a:p>
          <a:p>
            <a:pPr marL="578358" lvl="1" indent="-285750"/>
            <a:r>
              <a:rPr lang="cs-CZ" dirty="0" smtClean="0"/>
              <a:t>provozní, vyučený tiskař (v institucionálních dílnách, u dílen vedených vdovami)</a:t>
            </a:r>
          </a:p>
          <a:p>
            <a:pPr marL="0" indent="0">
              <a:buNone/>
            </a:pPr>
            <a:r>
              <a:rPr lang="cs-CZ" dirty="0" smtClean="0"/>
              <a:t>  Tovaryši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omocný personál</a:t>
            </a:r>
          </a:p>
          <a:p>
            <a:pPr marL="0" indent="0">
              <a:buNone/>
            </a:pPr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Nakladatel</a:t>
            </a:r>
          </a:p>
          <a:p>
            <a:pPr lvl="1"/>
            <a:r>
              <a:rPr lang="cs-CZ" dirty="0"/>
              <a:t>t</a:t>
            </a:r>
            <a:r>
              <a:rPr lang="cs-CZ" dirty="0" smtClean="0"/>
              <a:t>en kdo financuje náklad, platí tiskaře</a:t>
            </a:r>
          </a:p>
          <a:p>
            <a:pPr lvl="1"/>
            <a:r>
              <a:rPr lang="cs-CZ" dirty="0" smtClean="0"/>
              <a:t>Nakladatelem může být i tiskař</a:t>
            </a:r>
            <a:endParaRPr lang="cs-CZ" dirty="0"/>
          </a:p>
          <a:p>
            <a:r>
              <a:rPr lang="cs-CZ" dirty="0" smtClean="0"/>
              <a:t>Knihkupec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pecializovaný prodejce knih</a:t>
            </a:r>
          </a:p>
          <a:p>
            <a:pPr lvl="1"/>
            <a:r>
              <a:rPr lang="cs-CZ" dirty="0" smtClean="0"/>
              <a:t>Knihy běžně prodávali i tiskaři</a:t>
            </a:r>
          </a:p>
          <a:p>
            <a:r>
              <a:rPr lang="cs-CZ" dirty="0" smtClean="0"/>
              <a:t>Knihvazač, knihař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pojuje potištěné listy do svazků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amostatné řemeslo mimo tiskařskou dílnu</a:t>
            </a:r>
          </a:p>
          <a:p>
            <a:r>
              <a:rPr lang="cs-CZ" dirty="0" smtClean="0"/>
              <a:t>Měditiskař</a:t>
            </a:r>
          </a:p>
          <a:p>
            <a:pPr lvl="1"/>
            <a:r>
              <a:rPr lang="cs-CZ" dirty="0"/>
              <a:t>č</a:t>
            </a:r>
            <a:r>
              <a:rPr lang="cs-CZ" dirty="0" smtClean="0"/>
              <a:t>asto oddělený provoz od tiskařské dílny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5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Tiskárny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Údaje o tisku</a:t>
            </a:r>
          </a:p>
          <a:p>
            <a:pPr lvl="1"/>
            <a:r>
              <a:rPr lang="cs-CZ" dirty="0" err="1"/>
              <a:t>Impresum</a:t>
            </a:r>
            <a:r>
              <a:rPr lang="cs-CZ" dirty="0"/>
              <a:t> (obvykle dole na titulní straně)</a:t>
            </a:r>
          </a:p>
          <a:p>
            <a:pPr lvl="1"/>
            <a:r>
              <a:rPr lang="cs-CZ" dirty="0" err="1"/>
              <a:t>Kolofon</a:t>
            </a:r>
            <a:r>
              <a:rPr lang="cs-CZ" dirty="0"/>
              <a:t> (jen u nejstarších tisků)</a:t>
            </a:r>
          </a:p>
          <a:p>
            <a:pPr lvl="1"/>
            <a:r>
              <a:rPr lang="cs-CZ" dirty="0"/>
              <a:t>Signet (grafická značka tiskaře – nad </a:t>
            </a:r>
            <a:r>
              <a:rPr lang="cs-CZ" dirty="0" err="1"/>
              <a:t>impresem</a:t>
            </a:r>
            <a:r>
              <a:rPr lang="cs-CZ" dirty="0"/>
              <a:t> nebo v </a:t>
            </a:r>
            <a:r>
              <a:rPr lang="cs-CZ" dirty="0" err="1"/>
              <a:t>kolofonu</a:t>
            </a:r>
            <a:r>
              <a:rPr lang="cs-CZ" dirty="0"/>
              <a:t>)</a:t>
            </a:r>
          </a:p>
          <a:p>
            <a:r>
              <a:rPr lang="cs-CZ" dirty="0"/>
              <a:t>Privilegium</a:t>
            </a:r>
          </a:p>
          <a:p>
            <a:pPr lvl="1"/>
            <a:r>
              <a:rPr lang="cs-CZ" dirty="0"/>
              <a:t>výsada povolující tisk publikace konkrétní </a:t>
            </a:r>
            <a:r>
              <a:rPr lang="cs-CZ" dirty="0" smtClean="0"/>
              <a:t>dílnou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bvykle nad </a:t>
            </a:r>
            <a:r>
              <a:rPr lang="cs-CZ" dirty="0" err="1" smtClean="0"/>
              <a:t>impresem</a:t>
            </a:r>
            <a:endParaRPr lang="cs-CZ" dirty="0"/>
          </a:p>
          <a:p>
            <a:r>
              <a:rPr lang="cs-CZ" dirty="0"/>
              <a:t>Údaje o cenzuře</a:t>
            </a:r>
          </a:p>
          <a:p>
            <a:pPr lvl="1"/>
            <a:r>
              <a:rPr lang="cs-CZ" dirty="0"/>
              <a:t>Imprimatur (</a:t>
            </a:r>
            <a:r>
              <a:rPr lang="cs-CZ" dirty="0" err="1"/>
              <a:t>facultas</a:t>
            </a:r>
            <a:r>
              <a:rPr lang="cs-CZ" dirty="0"/>
              <a:t>, </a:t>
            </a:r>
            <a:r>
              <a:rPr lang="cs-CZ" dirty="0" err="1"/>
              <a:t>approbatio</a:t>
            </a:r>
            <a:r>
              <a:rPr lang="cs-CZ" dirty="0"/>
              <a:t>) – </a:t>
            </a:r>
            <a:r>
              <a:rPr lang="cs-CZ" dirty="0" smtClean="0"/>
              <a:t>potvrzení o schválení </a:t>
            </a:r>
            <a:r>
              <a:rPr lang="cs-CZ" dirty="0"/>
              <a:t>textu </a:t>
            </a:r>
            <a:r>
              <a:rPr lang="cs-CZ" dirty="0" smtClean="0"/>
              <a:t>příslušnou autoritou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bvykle následuje za titulní stranou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840" y="2021305"/>
            <a:ext cx="2516823" cy="384715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43" y="2019120"/>
            <a:ext cx="2564297" cy="38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v českých zemích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b="1" dirty="0" smtClean="0"/>
              <a:t>Počátky knihtisku</a:t>
            </a:r>
          </a:p>
          <a:p>
            <a:r>
              <a:rPr lang="cs-CZ" dirty="0"/>
              <a:t>- </a:t>
            </a:r>
            <a:r>
              <a:rPr lang="cs-CZ" dirty="0" smtClean="0"/>
              <a:t>1475, Vratislav, Vratislavská statuta</a:t>
            </a:r>
          </a:p>
          <a:p>
            <a:r>
              <a:rPr lang="cs-CZ" dirty="0" smtClean="0"/>
              <a:t>- 1476, Plzeň, Arnoštova statuta</a:t>
            </a:r>
          </a:p>
          <a:p>
            <a:r>
              <a:rPr lang="cs-CZ" dirty="0" smtClean="0"/>
              <a:t>- 1486, Brno, Olomoucká agenda</a:t>
            </a:r>
          </a:p>
          <a:p>
            <a:r>
              <a:rPr lang="cs-CZ" dirty="0" smtClean="0"/>
              <a:t>- 1487, Praha, Žaltář</a:t>
            </a:r>
          </a:p>
          <a:p>
            <a:endParaRPr lang="cs-CZ" b="1" dirty="0" smtClean="0"/>
          </a:p>
          <a:p>
            <a:r>
              <a:rPr lang="cs-CZ" b="1" dirty="0" smtClean="0"/>
              <a:t>Druhy tiskáren</a:t>
            </a:r>
            <a:endParaRPr lang="cs-CZ" b="1" dirty="0"/>
          </a:p>
          <a:p>
            <a:r>
              <a:rPr lang="cs-CZ" dirty="0" smtClean="0"/>
              <a:t>- institucionální </a:t>
            </a:r>
            <a:r>
              <a:rPr lang="cs-CZ" dirty="0"/>
              <a:t>(kláštery, biskupství, města, náboženská </a:t>
            </a:r>
            <a:r>
              <a:rPr lang="cs-CZ" dirty="0" smtClean="0"/>
              <a:t>společenství)</a:t>
            </a:r>
          </a:p>
          <a:p>
            <a:r>
              <a:rPr lang="cs-CZ" dirty="0" smtClean="0"/>
              <a:t>- rodinné </a:t>
            </a:r>
            <a:r>
              <a:rPr lang="cs-CZ" dirty="0"/>
              <a:t>(dědičná privilegia pro </a:t>
            </a:r>
            <a:r>
              <a:rPr lang="cs-CZ" dirty="0" smtClean="0"/>
              <a:t>tisk)</a:t>
            </a:r>
          </a:p>
          <a:p>
            <a:r>
              <a:rPr lang="cs-CZ" dirty="0" smtClean="0"/>
              <a:t>- soukromé </a:t>
            </a:r>
            <a:r>
              <a:rPr lang="cs-CZ" dirty="0"/>
              <a:t>(</a:t>
            </a:r>
            <a:r>
              <a:rPr lang="cs-CZ" dirty="0" smtClean="0"/>
              <a:t>šlechtické, v českém prostředí málo))</a:t>
            </a:r>
          </a:p>
          <a:p>
            <a:r>
              <a:rPr lang="cs-CZ" dirty="0" smtClean="0"/>
              <a:t>- kočovné (v českém prostředí ojediněle)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Největší objem produkce: </a:t>
            </a:r>
            <a:r>
              <a:rPr lang="cs-CZ" dirty="0"/>
              <a:t>Tiskárna jezuitská (klementinská, normální školy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Nejstarší nakladatelství: Dědictví svatého Václava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Geografie </a:t>
            </a:r>
            <a:r>
              <a:rPr lang="cs-CZ" b="1" dirty="0"/>
              <a:t>knihtisku</a:t>
            </a:r>
          </a:p>
          <a:p>
            <a:pPr marL="0" indent="0">
              <a:buNone/>
            </a:pPr>
            <a:r>
              <a:rPr lang="cs-CZ" dirty="0"/>
              <a:t>Praha: </a:t>
            </a:r>
            <a:r>
              <a:rPr lang="cs-CZ" dirty="0" smtClean="0"/>
              <a:t>téměř vždy několik </a:t>
            </a:r>
            <a:r>
              <a:rPr lang="cs-CZ" dirty="0"/>
              <a:t>souběžně působících tiskáren</a:t>
            </a:r>
          </a:p>
          <a:p>
            <a:pPr marL="0" indent="0">
              <a:buNone/>
            </a:pPr>
            <a:r>
              <a:rPr lang="cs-CZ" dirty="0"/>
              <a:t>Mimo Prahu </a:t>
            </a:r>
            <a:r>
              <a:rPr lang="cs-CZ" dirty="0" smtClean="0"/>
              <a:t> - trvale </a:t>
            </a:r>
            <a:r>
              <a:rPr lang="cs-CZ" dirty="0"/>
              <a:t>jen Olomouc, Litomyšl</a:t>
            </a:r>
          </a:p>
          <a:p>
            <a:pPr marL="0" indent="0">
              <a:buNone/>
            </a:pPr>
            <a:r>
              <a:rPr lang="cs-CZ" dirty="0" smtClean="0"/>
              <a:t>Delší </a:t>
            </a:r>
            <a:r>
              <a:rPr lang="cs-CZ" dirty="0"/>
              <a:t>tradice – Brno, Hradec Králové, Znojmo, Jindřichův Hradec</a:t>
            </a:r>
          </a:p>
          <a:p>
            <a:pPr marL="0" indent="0">
              <a:buNone/>
            </a:pPr>
            <a:r>
              <a:rPr lang="cs-CZ" dirty="0" smtClean="0"/>
              <a:t>Konec 18. st.: nárůst počtu tiskáren (krajská města)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Dovoz </a:t>
            </a:r>
            <a:r>
              <a:rPr lang="cs-CZ" dirty="0"/>
              <a:t>knih</a:t>
            </a:r>
          </a:p>
          <a:p>
            <a:pPr marL="0" indent="0">
              <a:buNone/>
            </a:pPr>
            <a:r>
              <a:rPr lang="cs-CZ" dirty="0"/>
              <a:t>Hebrejský </a:t>
            </a:r>
            <a:r>
              <a:rPr lang="cs-CZ" dirty="0" smtClean="0"/>
              <a:t>a cyrilský knihtisk </a:t>
            </a:r>
            <a:endParaRPr lang="cs-CZ" dirty="0"/>
          </a:p>
          <a:p>
            <a:pPr lvl="1"/>
            <a:endParaRPr lang="cs-CZ" dirty="0"/>
          </a:p>
          <a:p>
            <a:r>
              <a:rPr lang="cs-CZ" b="1" dirty="0"/>
              <a:t>Knihtisk v Evropě</a:t>
            </a:r>
            <a:endParaRPr lang="cs-CZ" dirty="0"/>
          </a:p>
          <a:p>
            <a:r>
              <a:rPr lang="cs-CZ" dirty="0">
                <a:hlinkClick r:id="rId2"/>
              </a:rPr>
              <a:t>https://www.youtube.com/watch?v=o2fX9gIGGKo&amp;t=5s&amp;ab_channel=UniMainz</a:t>
            </a:r>
          </a:p>
          <a:p>
            <a:r>
              <a:rPr lang="cs-CZ" dirty="0">
                <a:hlinkClick r:id="rId2"/>
              </a:rPr>
              <a:t>https://www.youtube.com/watch?v=ukNm9ke7oB4&amp;ab_channel=UniMainz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45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Slovníček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1" dirty="0" smtClean="0"/>
              <a:t>Tiskaři</a:t>
            </a:r>
          </a:p>
          <a:p>
            <a:r>
              <a:rPr lang="cs-CZ" dirty="0" smtClean="0"/>
              <a:t>Tiskem, Vytištěno</a:t>
            </a:r>
          </a:p>
          <a:p>
            <a:r>
              <a:rPr lang="cs-CZ" dirty="0" err="1" smtClean="0"/>
              <a:t>Typis</a:t>
            </a:r>
            <a:r>
              <a:rPr lang="cs-CZ" dirty="0" smtClean="0"/>
              <a:t>, </a:t>
            </a:r>
            <a:r>
              <a:rPr lang="cs-CZ" dirty="0" err="1" smtClean="0"/>
              <a:t>Litteris</a:t>
            </a:r>
            <a:r>
              <a:rPr lang="cs-CZ" dirty="0" smtClean="0"/>
              <a:t>, </a:t>
            </a:r>
            <a:r>
              <a:rPr lang="cs-CZ" dirty="0" err="1" smtClean="0"/>
              <a:t>Typographia</a:t>
            </a:r>
            <a:endParaRPr lang="cs-CZ" dirty="0"/>
          </a:p>
          <a:p>
            <a:pPr marL="0" indent="0">
              <a:buNone/>
            </a:pPr>
            <a:r>
              <a:rPr lang="cs-CZ" dirty="0" err="1" smtClean="0"/>
              <a:t>Gedruckt</a:t>
            </a:r>
            <a:endParaRPr lang="cs-CZ" dirty="0"/>
          </a:p>
          <a:p>
            <a:r>
              <a:rPr lang="cs-CZ" b="1" dirty="0" smtClean="0"/>
              <a:t>Nakladatelé</a:t>
            </a:r>
          </a:p>
          <a:p>
            <a:r>
              <a:rPr lang="cs-CZ" dirty="0" smtClean="0"/>
              <a:t>Nákladem</a:t>
            </a:r>
          </a:p>
          <a:p>
            <a:r>
              <a:rPr lang="cs-CZ" dirty="0" err="1" smtClean="0"/>
              <a:t>Excudebat</a:t>
            </a:r>
            <a:r>
              <a:rPr lang="cs-CZ" dirty="0" smtClean="0"/>
              <a:t>, </a:t>
            </a:r>
            <a:r>
              <a:rPr lang="cs-CZ" dirty="0" err="1" smtClean="0"/>
              <a:t>Impensis</a:t>
            </a:r>
            <a:endParaRPr lang="cs-CZ" dirty="0" smtClean="0"/>
          </a:p>
          <a:p>
            <a:r>
              <a:rPr lang="cs-CZ" dirty="0" err="1" smtClean="0"/>
              <a:t>Herausgegeben</a:t>
            </a:r>
            <a:r>
              <a:rPr lang="cs-CZ" dirty="0" smtClean="0"/>
              <a:t>, </a:t>
            </a:r>
            <a:r>
              <a:rPr lang="cs-CZ" dirty="0" err="1" smtClean="0"/>
              <a:t>Verlegt</a:t>
            </a:r>
            <a:r>
              <a:rPr lang="cs-CZ" dirty="0" smtClean="0"/>
              <a:t>, In </a:t>
            </a:r>
            <a:r>
              <a:rPr lang="cs-CZ" dirty="0" err="1" smtClean="0"/>
              <a:t>Verlegung</a:t>
            </a:r>
            <a:endParaRPr lang="cs-CZ" dirty="0" smtClean="0"/>
          </a:p>
          <a:p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b="1" dirty="0" smtClean="0"/>
              <a:t>Prodejci/knihkupci</a:t>
            </a:r>
            <a:endParaRPr lang="cs-CZ" b="1" dirty="0"/>
          </a:p>
          <a:p>
            <a:r>
              <a:rPr lang="cs-CZ" dirty="0" smtClean="0"/>
              <a:t>K dostání</a:t>
            </a:r>
          </a:p>
          <a:p>
            <a:r>
              <a:rPr lang="cs-CZ" dirty="0" err="1" smtClean="0"/>
              <a:t>Bibliopola</a:t>
            </a:r>
            <a:endParaRPr lang="cs-CZ" dirty="0" smtClean="0"/>
          </a:p>
          <a:p>
            <a:r>
              <a:rPr lang="cs-CZ" dirty="0" err="1" smtClean="0"/>
              <a:t>Zu</a:t>
            </a:r>
            <a:r>
              <a:rPr lang="cs-CZ" dirty="0" smtClean="0"/>
              <a:t> </a:t>
            </a:r>
            <a:r>
              <a:rPr lang="cs-CZ" dirty="0" err="1" smtClean="0"/>
              <a:t>finden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3257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Témata spojená s tiskem a tiskárnami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Vybavení tiskárny písmem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bchodní vazby, </a:t>
            </a:r>
          </a:p>
          <a:p>
            <a:pPr lvl="1"/>
            <a:r>
              <a:rPr lang="cs-CZ" dirty="0"/>
              <a:t>k</a:t>
            </a:r>
            <a:r>
              <a:rPr lang="cs-CZ" dirty="0" smtClean="0"/>
              <a:t>ulturní vazby,</a:t>
            </a:r>
          </a:p>
          <a:p>
            <a:pPr lvl="1"/>
            <a:r>
              <a:rPr lang="cs-CZ" dirty="0" smtClean="0"/>
              <a:t>identifikace </a:t>
            </a:r>
            <a:r>
              <a:rPr lang="cs-CZ" dirty="0" err="1" smtClean="0"/>
              <a:t>neatribuovaných</a:t>
            </a:r>
            <a:r>
              <a:rPr lang="cs-CZ" dirty="0" smtClean="0"/>
              <a:t> tisků</a:t>
            </a:r>
          </a:p>
          <a:p>
            <a:pPr marL="0">
              <a:buNone/>
            </a:pPr>
            <a:r>
              <a:rPr lang="cs-CZ" dirty="0" smtClean="0"/>
              <a:t>Tisk ilustrací</a:t>
            </a:r>
          </a:p>
          <a:p>
            <a:pPr marL="544068" lvl="1" indent="-342900"/>
            <a:r>
              <a:rPr lang="cs-CZ" dirty="0"/>
              <a:t>v</a:t>
            </a:r>
            <a:r>
              <a:rPr lang="cs-CZ" dirty="0" smtClean="0"/>
              <a:t>azby na rytecké dílny,</a:t>
            </a:r>
          </a:p>
          <a:p>
            <a:pPr marL="544068" lvl="1" indent="-342900"/>
            <a:r>
              <a:rPr lang="cs-CZ" dirty="0"/>
              <a:t>i</a:t>
            </a:r>
            <a:r>
              <a:rPr lang="cs-CZ" dirty="0" smtClean="0"/>
              <a:t>dentifikace </a:t>
            </a:r>
            <a:r>
              <a:rPr lang="cs-CZ" dirty="0" err="1" smtClean="0"/>
              <a:t>neatribuovaných</a:t>
            </a:r>
            <a:r>
              <a:rPr lang="cs-CZ" dirty="0" smtClean="0"/>
              <a:t> tisků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Sazba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dentifikace </a:t>
            </a:r>
            <a:r>
              <a:rPr lang="cs-CZ" dirty="0" err="1" smtClean="0"/>
              <a:t>neatribuovaných</a:t>
            </a:r>
            <a:r>
              <a:rPr lang="cs-CZ" dirty="0" smtClean="0"/>
              <a:t> tisků</a:t>
            </a:r>
          </a:p>
          <a:p>
            <a:pPr lvl="1"/>
            <a:r>
              <a:rPr lang="cs-CZ" dirty="0" smtClean="0"/>
              <a:t>základní datace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ociální vazby tiskárny</a:t>
            </a:r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Fungování dílen</a:t>
            </a:r>
          </a:p>
          <a:p>
            <a:pPr lvl="1"/>
            <a:r>
              <a:rPr lang="cs-CZ" dirty="0"/>
              <a:t>materiálová a ekonomická motivace vydání jednotlivých tisků</a:t>
            </a:r>
          </a:p>
          <a:p>
            <a:pPr lvl="1"/>
            <a:r>
              <a:rPr lang="cs-CZ" dirty="0" err="1"/>
              <a:t>k</a:t>
            </a:r>
            <a:r>
              <a:rPr lang="cs-CZ" dirty="0" err="1" smtClean="0"/>
              <a:t>ontextualizace</a:t>
            </a:r>
            <a:r>
              <a:rPr lang="cs-CZ" dirty="0" smtClean="0"/>
              <a:t> </a:t>
            </a:r>
            <a:r>
              <a:rPr lang="cs-CZ" dirty="0"/>
              <a:t>jednotlivých exemplářů i nakladatelské činnosti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ůvody </a:t>
            </a:r>
            <a:r>
              <a:rPr lang="cs-CZ" dirty="0"/>
              <a:t>pro stanovení nakladatelského programu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rivilegia</a:t>
            </a:r>
            <a:endParaRPr lang="cs-CZ" dirty="0"/>
          </a:p>
          <a:p>
            <a:pPr lvl="1"/>
            <a:r>
              <a:rPr lang="cs-CZ" dirty="0"/>
              <a:t>p</a:t>
            </a:r>
            <a:r>
              <a:rPr lang="cs-CZ" dirty="0" smtClean="0"/>
              <a:t>řenos </a:t>
            </a:r>
            <a:r>
              <a:rPr lang="cs-CZ" dirty="0" err="1"/>
              <a:t>know</a:t>
            </a:r>
            <a:r>
              <a:rPr lang="cs-CZ" dirty="0"/>
              <a:t> </a:t>
            </a:r>
            <a:r>
              <a:rPr lang="cs-CZ" dirty="0" err="1"/>
              <a:t>how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95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- najděte nakladatelské/tiskařské údaje</a:t>
            </a:r>
          </a:p>
          <a:p>
            <a:r>
              <a:rPr lang="cs-CZ" dirty="0"/>
              <a:t>- spočítejte listy ve složce, určete </a:t>
            </a:r>
            <a:r>
              <a:rPr lang="cs-CZ" dirty="0" smtClean="0"/>
              <a:t>formát (formát nemusí odpovídat počtu listů)</a:t>
            </a:r>
          </a:p>
          <a:p>
            <a:r>
              <a:rPr lang="cs-CZ" dirty="0" smtClean="0"/>
              <a:t>- identifikujte typ dekoru a techniku ilustrací, </a:t>
            </a:r>
            <a:r>
              <a:rPr lang="cs-CZ" dirty="0" smtClean="0"/>
              <a:t>zda jsou </a:t>
            </a:r>
            <a:r>
              <a:rPr lang="cs-CZ" dirty="0" smtClean="0"/>
              <a:t>na příloze nebo součástí složky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1910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Terminologie:</a:t>
            </a:r>
          </a:p>
          <a:p>
            <a:pPr marL="0" indent="0">
              <a:buNone/>
            </a:pPr>
            <a:r>
              <a:rPr lang="cs-CZ" dirty="0"/>
              <a:t>e</a:t>
            </a:r>
            <a:r>
              <a:rPr lang="cs-CZ" dirty="0" smtClean="0"/>
              <a:t>ncyklopedieknihy.cz</a:t>
            </a:r>
          </a:p>
          <a:p>
            <a:pPr marL="0" indent="0">
              <a:buNone/>
            </a:pPr>
            <a:r>
              <a:rPr lang="cs-CZ" b="1" dirty="0" smtClean="0"/>
              <a:t>Rozšiřující literatura</a:t>
            </a:r>
          </a:p>
          <a:p>
            <a:pPr marL="0" indent="0">
              <a:buNone/>
            </a:pPr>
            <a:r>
              <a:rPr lang="cs-CZ" dirty="0"/>
              <a:t>BOHATCOVÁ, </a:t>
            </a:r>
            <a:r>
              <a:rPr lang="cs-CZ" dirty="0" err="1"/>
              <a:t>Mirjam</a:t>
            </a:r>
            <a:r>
              <a:rPr lang="cs-CZ" dirty="0"/>
              <a:t>. </a:t>
            </a:r>
            <a:r>
              <a:rPr lang="cs-CZ" i="1" dirty="0"/>
              <a:t>Česká kniha v proměnách staletí</a:t>
            </a:r>
            <a:r>
              <a:rPr lang="cs-CZ" dirty="0"/>
              <a:t>. Online. Praha: Panorama, 1990. Dostupné z: </a:t>
            </a:r>
            <a:r>
              <a:rPr lang="cs-CZ" dirty="0">
                <a:hlinkClick r:id="rId3"/>
              </a:rPr>
              <a:t>http://www.digitalniknihovna.cz/</a:t>
            </a:r>
            <a:r>
              <a:rPr lang="cs-CZ" dirty="0" err="1">
                <a:hlinkClick r:id="rId3"/>
              </a:rPr>
              <a:t>mzk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uuid</a:t>
            </a:r>
            <a:r>
              <a:rPr lang="cs-CZ" dirty="0">
                <a:hlinkClick r:id="rId3"/>
              </a:rPr>
              <a:t>/uuid:986f40c0-0755-11e4-83c7-005056827e51</a:t>
            </a:r>
            <a:r>
              <a:rPr lang="cs-CZ" dirty="0"/>
              <a:t>. [cit. 2024-10-20</a:t>
            </a:r>
            <a:r>
              <a:rPr lang="cs-CZ" dirty="0" smtClean="0"/>
              <a:t>].</a:t>
            </a:r>
            <a:endParaRPr lang="cs-CZ" dirty="0" smtClean="0"/>
          </a:p>
          <a:p>
            <a:r>
              <a:rPr lang="cs-CZ" dirty="0"/>
              <a:t>BOLDAN, Kamil. </a:t>
            </a:r>
            <a:r>
              <a:rPr lang="cs-CZ" i="1" dirty="0"/>
              <a:t>Počátek českého knihtisku</a:t>
            </a:r>
            <a:r>
              <a:rPr lang="cs-CZ" dirty="0"/>
              <a:t>. Online. Praha: </a:t>
            </a:r>
            <a:r>
              <a:rPr lang="cs-CZ" dirty="0" err="1"/>
              <a:t>Scriptorium</a:t>
            </a:r>
            <a:r>
              <a:rPr lang="cs-CZ" dirty="0"/>
              <a:t>, 2018. ISBN 978-80-88013-69-3. Dostupné z: </a:t>
            </a:r>
            <a:r>
              <a:rPr lang="cs-CZ" dirty="0">
                <a:hlinkClick r:id="rId4"/>
              </a:rPr>
              <a:t>http://www.digitalniknihovna.cz/</a:t>
            </a:r>
            <a:r>
              <a:rPr lang="cs-CZ" dirty="0" err="1">
                <a:hlinkClick r:id="rId4"/>
              </a:rPr>
              <a:t>mzk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uuid</a:t>
            </a:r>
            <a:r>
              <a:rPr lang="cs-CZ" dirty="0">
                <a:hlinkClick r:id="rId4"/>
              </a:rPr>
              <a:t>/uuid:4c294910-924b-11ed-be0f-005056827e52</a:t>
            </a:r>
            <a:r>
              <a:rPr lang="cs-CZ" dirty="0"/>
              <a:t>. [cit. 2024-10-20].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VOIT, Petr. </a:t>
            </a:r>
            <a:r>
              <a:rPr lang="cs-CZ" i="1" dirty="0"/>
              <a:t>Český knihtisk mezi pozdní gotikou a renesancí</a:t>
            </a:r>
            <a:r>
              <a:rPr lang="cs-CZ" dirty="0"/>
              <a:t>. Online. </a:t>
            </a:r>
            <a:r>
              <a:rPr lang="cs-CZ" i="1" dirty="0"/>
              <a:t>I, </a:t>
            </a:r>
            <a:r>
              <a:rPr lang="cs-CZ" i="1" dirty="0" err="1"/>
              <a:t>Severinsko</a:t>
            </a:r>
            <a:r>
              <a:rPr lang="cs-CZ" i="1" dirty="0"/>
              <a:t>-kosořská dynastie 1488-1557</a:t>
            </a:r>
            <a:r>
              <a:rPr lang="cs-CZ" dirty="0"/>
              <a:t>. Praha: KLP, 2013. ISBN 978-80-86791-98-2. Dostupné z: </a:t>
            </a:r>
            <a:r>
              <a:rPr lang="cs-CZ" dirty="0">
                <a:hlinkClick r:id="rId5"/>
              </a:rPr>
              <a:t>http://www.digitalniknihovna.cz/</a:t>
            </a:r>
            <a:r>
              <a:rPr lang="cs-CZ" dirty="0" err="1">
                <a:hlinkClick r:id="rId5"/>
              </a:rPr>
              <a:t>mzk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uuid</a:t>
            </a:r>
            <a:r>
              <a:rPr lang="cs-CZ" dirty="0">
                <a:hlinkClick r:id="rId5"/>
              </a:rPr>
              <a:t>/uuid:aea6dc20-5376-11ec-a74c-005056827e52</a:t>
            </a:r>
            <a:r>
              <a:rPr lang="cs-CZ" dirty="0"/>
              <a:t>. [cit. 2024-10-20</a:t>
            </a:r>
            <a:r>
              <a:rPr lang="cs-CZ" dirty="0" smtClean="0"/>
              <a:t>].</a:t>
            </a:r>
          </a:p>
          <a:p>
            <a:r>
              <a:rPr lang="cs-CZ" dirty="0"/>
              <a:t>VOIT, Petr. </a:t>
            </a:r>
            <a:r>
              <a:rPr lang="cs-CZ" i="1" dirty="0"/>
              <a:t>Český knihtisk mezi pozdní gotikou a renesancí</a:t>
            </a:r>
            <a:r>
              <a:rPr lang="cs-CZ" dirty="0"/>
              <a:t>. Online. </a:t>
            </a:r>
            <a:r>
              <a:rPr lang="cs-CZ" i="1" dirty="0"/>
              <a:t>II, Tiskaři pro víru i tiskaři pro obrození národa 1498-1547</a:t>
            </a:r>
            <a:r>
              <a:rPr lang="cs-CZ" dirty="0"/>
              <a:t>. Praha: Academia, 2017. ISBN 978-80-200-2752-8. Dostupné z: </a:t>
            </a:r>
            <a:r>
              <a:rPr lang="cs-CZ" dirty="0">
                <a:hlinkClick r:id="rId6"/>
              </a:rPr>
              <a:t>http://www.digitalniknihovna.cz/</a:t>
            </a:r>
            <a:r>
              <a:rPr lang="cs-CZ" dirty="0" err="1">
                <a:hlinkClick r:id="rId6"/>
              </a:rPr>
              <a:t>mzk</a:t>
            </a:r>
            <a:r>
              <a:rPr lang="cs-CZ" dirty="0">
                <a:hlinkClick r:id="rId6"/>
              </a:rPr>
              <a:t>/</a:t>
            </a:r>
            <a:r>
              <a:rPr lang="cs-CZ" dirty="0" err="1">
                <a:hlinkClick r:id="rId6"/>
              </a:rPr>
              <a:t>uuid</a:t>
            </a:r>
            <a:r>
              <a:rPr lang="cs-CZ" dirty="0">
                <a:hlinkClick r:id="rId6"/>
              </a:rPr>
              <a:t>/uuid:3efb41d0-420b-11ec-a74c-005056827e52</a:t>
            </a:r>
            <a:r>
              <a:rPr lang="cs-CZ" dirty="0"/>
              <a:t>. [cit. 2024-10-20].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6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31739"/>
            <a:ext cx="10058400" cy="1450757"/>
          </a:xfrm>
        </p:spPr>
        <p:txBody>
          <a:bodyPr/>
          <a:lstStyle/>
          <a:p>
            <a:r>
              <a:rPr lang="cs-CZ" dirty="0" smtClean="0"/>
              <a:t>Deskotisk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Jednolisty</a:t>
            </a:r>
            <a:r>
              <a:rPr lang="cs-CZ" dirty="0" smtClean="0"/>
              <a:t> (</a:t>
            </a:r>
            <a:r>
              <a:rPr lang="cs-CZ" dirty="0" err="1" smtClean="0"/>
              <a:t>devoční</a:t>
            </a:r>
            <a:r>
              <a:rPr lang="cs-CZ" dirty="0" smtClean="0"/>
              <a:t> grafika, hrací karty)</a:t>
            </a:r>
          </a:p>
          <a:p>
            <a:r>
              <a:rPr lang="cs-CZ" dirty="0" smtClean="0"/>
              <a:t>Blokové knihy (soubory deskotisků)</a:t>
            </a:r>
          </a:p>
          <a:p>
            <a:pPr lvl="1"/>
            <a:r>
              <a:rPr lang="cs-CZ" dirty="0"/>
              <a:t>š</a:t>
            </a:r>
            <a:r>
              <a:rPr lang="cs-CZ" dirty="0" smtClean="0"/>
              <a:t>točky </a:t>
            </a:r>
            <a:r>
              <a:rPr lang="cs-CZ" dirty="0"/>
              <a:t>pro tisk obsahují text i </a:t>
            </a:r>
            <a:r>
              <a:rPr lang="cs-CZ" dirty="0" smtClean="0"/>
              <a:t>obraz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marL="201168" lvl="1" indent="0">
              <a:buNone/>
            </a:pPr>
            <a:r>
              <a:rPr lang="cs-CZ" dirty="0" smtClean="0">
                <a:hlinkClick r:id="rId2"/>
              </a:rPr>
              <a:t>Jediný exemplář v ČR (</a:t>
            </a:r>
            <a:r>
              <a:rPr lang="cs-CZ" dirty="0" err="1" smtClean="0">
                <a:hlinkClick r:id="rId2"/>
              </a:rPr>
              <a:t>digitalizát</a:t>
            </a:r>
            <a:r>
              <a:rPr lang="cs-CZ" dirty="0" smtClean="0">
                <a:hlinkClick r:id="rId2"/>
              </a:rPr>
              <a:t>)</a:t>
            </a:r>
          </a:p>
          <a:p>
            <a:pPr marL="201168" lvl="1" indent="0">
              <a:buNone/>
            </a:pPr>
            <a:endParaRPr lang="cs-CZ" dirty="0"/>
          </a:p>
          <a:p>
            <a:endParaRPr lang="cs-CZ" dirty="0" smtClean="0"/>
          </a:p>
        </p:txBody>
      </p:sp>
      <p:pic>
        <p:nvPicPr>
          <p:cNvPr id="5" name="Obrázek 3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17460" t="-11365" b="11365"/>
          <a:stretch/>
        </p:blipFill>
        <p:spPr>
          <a:xfrm>
            <a:off x="8558783" y="1388534"/>
            <a:ext cx="2505021" cy="4022725"/>
          </a:xfrm>
          <a:prstGeom prst="rect">
            <a:avLst/>
          </a:prstGeom>
          <a:ln w="12600">
            <a:noFill/>
          </a:ln>
        </p:spPr>
      </p:pic>
      <p:pic>
        <p:nvPicPr>
          <p:cNvPr id="6" name="Obrázek 5"/>
          <p:cNvPicPr/>
          <p:nvPr/>
        </p:nvPicPr>
        <p:blipFill>
          <a:blip r:embed="rId4"/>
          <a:stretch/>
        </p:blipFill>
        <p:spPr>
          <a:xfrm>
            <a:off x="5841804" y="1845734"/>
            <a:ext cx="2474640" cy="3466080"/>
          </a:xfrm>
          <a:prstGeom prst="rect">
            <a:avLst/>
          </a:prstGeom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39757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Písmolijectví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- specializované řemeslo</a:t>
            </a:r>
          </a:p>
          <a:p>
            <a:r>
              <a:rPr lang="cs-CZ" dirty="0" smtClean="0"/>
              <a:t>- odlévání shodných písmen</a:t>
            </a:r>
          </a:p>
          <a:p>
            <a:r>
              <a:rPr lang="cs-CZ" dirty="0" smtClean="0"/>
              <a:t>- postup od výroby vlastního písma dílně, přes odlévání z matric k průmyslové výrobě</a:t>
            </a:r>
          </a:p>
          <a:p>
            <a:r>
              <a:rPr lang="cs-CZ" dirty="0" smtClean="0"/>
              <a:t>- potřeba několika písmových stupňů z téže rodiny, písmena v několika podobách</a:t>
            </a:r>
          </a:p>
          <a:p>
            <a:r>
              <a:rPr lang="cs-CZ" dirty="0" smtClean="0"/>
              <a:t>- snaha využít i opotřebená písma, přelévání písma</a:t>
            </a:r>
          </a:p>
          <a:p>
            <a:r>
              <a:rPr lang="cs-CZ" dirty="0" smtClean="0"/>
              <a:t>- zvláštní sady pro tisk notace</a:t>
            </a:r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www.youtube.com/watch?v=Q-Pk_KMRaAA&amp;ab_channel=UniMainz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  <p:pic>
        <p:nvPicPr>
          <p:cNvPr id="4" name="Obrázek 3"/>
          <p:cNvPicPr/>
          <p:nvPr/>
        </p:nvPicPr>
        <p:blipFill>
          <a:blip r:embed="rId4"/>
          <a:stretch/>
        </p:blipFill>
        <p:spPr>
          <a:xfrm>
            <a:off x="6217920" y="2453054"/>
            <a:ext cx="2776715" cy="3416040"/>
          </a:xfrm>
          <a:prstGeom prst="rect">
            <a:avLst/>
          </a:prstGeom>
          <a:ln w="12600">
            <a:noFill/>
          </a:ln>
        </p:spPr>
      </p:pic>
      <p:pic>
        <p:nvPicPr>
          <p:cNvPr id="5" name="Obrázek 4"/>
          <p:cNvPicPr/>
          <p:nvPr/>
        </p:nvPicPr>
        <p:blipFill>
          <a:blip r:embed="rId5"/>
          <a:stretch/>
        </p:blipFill>
        <p:spPr>
          <a:xfrm>
            <a:off x="8994635" y="2453054"/>
            <a:ext cx="2580840" cy="34160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445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5839" y="351206"/>
            <a:ext cx="10058400" cy="1450757"/>
          </a:xfrm>
        </p:spPr>
        <p:txBody>
          <a:bodyPr/>
          <a:lstStyle/>
          <a:p>
            <a:r>
              <a:rPr lang="cs-CZ" dirty="0" smtClean="0"/>
              <a:t>Tisková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Tisková textura</a:t>
            </a:r>
            <a:endParaRPr lang="cs-CZ" dirty="0"/>
          </a:p>
        </p:txBody>
      </p:sp>
      <p:pic>
        <p:nvPicPr>
          <p:cNvPr id="8" name="Obrázek 7"/>
          <p:cNvPicPr/>
          <p:nvPr/>
        </p:nvPicPr>
        <p:blipFill rotWithShape="1">
          <a:blip r:embed="rId3"/>
          <a:srcRect l="12077" t="50859" r="19089" b="23779"/>
          <a:stretch/>
        </p:blipFill>
        <p:spPr>
          <a:xfrm>
            <a:off x="6263641" y="2689412"/>
            <a:ext cx="4800598" cy="3113266"/>
          </a:xfrm>
          <a:prstGeom prst="rect">
            <a:avLst/>
          </a:prstGeom>
          <a:ln w="0">
            <a:noFill/>
          </a:ln>
        </p:spPr>
      </p:pic>
      <p:pic>
        <p:nvPicPr>
          <p:cNvPr id="9" name="Obrázek 8"/>
          <p:cNvPicPr/>
          <p:nvPr/>
        </p:nvPicPr>
        <p:blipFill rotWithShape="1">
          <a:blip r:embed="rId4"/>
          <a:srcRect l="47380" t="8719" r="17473" b="69007"/>
          <a:stretch/>
        </p:blipFill>
        <p:spPr>
          <a:xfrm>
            <a:off x="1694329" y="2218765"/>
            <a:ext cx="4386431" cy="3650329"/>
          </a:xfrm>
          <a:prstGeom prst="rect">
            <a:avLst/>
          </a:prstGeom>
          <a:ln w="0">
            <a:noFill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Tisková bastarda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0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5839" y="324312"/>
            <a:ext cx="10058400" cy="1450757"/>
          </a:xfrm>
        </p:spPr>
        <p:txBody>
          <a:bodyPr/>
          <a:lstStyle/>
          <a:p>
            <a:r>
              <a:rPr lang="cs-CZ" dirty="0" smtClean="0"/>
              <a:t>Tisková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Humanistické tiskové písmo (antikva)</a:t>
            </a:r>
            <a:endParaRPr lang="cs-CZ" dirty="0"/>
          </a:p>
        </p:txBody>
      </p:sp>
      <p:pic>
        <p:nvPicPr>
          <p:cNvPr id="5" name="Picture 4" descr="https://kramerius.mzk.cz/search/iiif/uuid:0d01a0d5-8be3-4eae-92c2-ea8110603925/full/max/0/default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68381" r="11661" b="6997"/>
          <a:stretch/>
        </p:blipFill>
        <p:spPr bwMode="auto">
          <a:xfrm>
            <a:off x="6278862" y="3146612"/>
            <a:ext cx="5575634" cy="27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kramerius.mzk.cz/search/iiif/uuid:44ca45f9-e718-4162-bb92-61cf69aa9cdd/full/max/0/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16709" r="8196" b="47393"/>
          <a:stretch/>
        </p:blipFill>
        <p:spPr bwMode="auto">
          <a:xfrm>
            <a:off x="1358154" y="2745351"/>
            <a:ext cx="4676886" cy="31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278862" y="1881570"/>
            <a:ext cx="503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Novogotická tisková písma (švabach + fraktura)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7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5839" y="351206"/>
            <a:ext cx="10058400" cy="1450757"/>
          </a:xfrm>
        </p:spPr>
        <p:txBody>
          <a:bodyPr/>
          <a:lstStyle/>
          <a:p>
            <a:r>
              <a:rPr lang="cs-CZ" dirty="0" smtClean="0"/>
              <a:t>Tisková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různé typy písem pro různé texty </a:t>
            </a:r>
            <a:endParaRPr lang="cs-CZ" dirty="0" smtClean="0"/>
          </a:p>
          <a:p>
            <a:pPr lvl="1"/>
            <a:r>
              <a:rPr lang="cs-CZ" dirty="0" smtClean="0"/>
              <a:t>románské jazyky </a:t>
            </a:r>
            <a:r>
              <a:rPr lang="cs-CZ" dirty="0"/>
              <a:t>= </a:t>
            </a:r>
            <a:r>
              <a:rPr lang="cs-CZ" dirty="0" smtClean="0"/>
              <a:t>antikva</a:t>
            </a:r>
          </a:p>
          <a:p>
            <a:pPr lvl="1"/>
            <a:r>
              <a:rPr lang="cs-CZ" dirty="0" smtClean="0"/>
              <a:t>němčina</a:t>
            </a:r>
            <a:r>
              <a:rPr lang="cs-CZ" dirty="0"/>
              <a:t>, čeština = novogotická </a:t>
            </a:r>
            <a:r>
              <a:rPr lang="cs-CZ" dirty="0" smtClean="0"/>
              <a:t>písma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 rotWithShape="1">
          <a:blip r:embed="rId2"/>
          <a:srcRect l="50978" t="54663" r="7952" b="6346"/>
          <a:stretch/>
        </p:blipFill>
        <p:spPr>
          <a:xfrm>
            <a:off x="6217921" y="2353235"/>
            <a:ext cx="4937760" cy="3515859"/>
          </a:xfrm>
          <a:prstGeom prst="rect">
            <a:avLst/>
          </a:prstGeom>
          <a:ln w="12600">
            <a:noFill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Obrázek 2"/>
          <p:cNvPicPr>
            <a:picLocks/>
          </p:cNvPicPr>
          <p:nvPr/>
        </p:nvPicPr>
        <p:blipFill>
          <a:blip r:embed="rId3"/>
          <a:stretch/>
        </p:blipFill>
        <p:spPr>
          <a:xfrm>
            <a:off x="1314271" y="2741846"/>
            <a:ext cx="3465575" cy="3127248"/>
          </a:xfrm>
          <a:prstGeom prst="rect">
            <a:avLst/>
          </a:prstGeom>
          <a:ln w="12600"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125128" y="5869094"/>
            <a:ext cx="1206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KAISER, </a:t>
            </a:r>
            <a:r>
              <a:rPr lang="cs-CZ" dirty="0" err="1"/>
              <a:t>Vl</a:t>
            </a:r>
            <a:r>
              <a:rPr lang="cs-CZ" dirty="0"/>
              <a:t>.: Klasifikace tiskového písma z hlediska pomocných věd historických. Sborník archivních prací 32, 2, 1982, s. </a:t>
            </a:r>
            <a:r>
              <a:rPr lang="cs-CZ" dirty="0" smtClean="0"/>
              <a:t>446-479.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27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Sazba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Skládání obrazu tiskové strany</a:t>
            </a:r>
          </a:p>
          <a:p>
            <a:r>
              <a:rPr lang="cs-CZ" dirty="0" err="1" smtClean="0"/>
              <a:t>Zahrunuje</a:t>
            </a:r>
            <a:r>
              <a:rPr lang="cs-CZ" dirty="0" smtClean="0"/>
              <a:t>:</a:t>
            </a:r>
          </a:p>
          <a:p>
            <a:pPr lvl="1"/>
            <a:r>
              <a:rPr lang="cs-CZ" dirty="0"/>
              <a:t>l</a:t>
            </a:r>
            <a:r>
              <a:rPr lang="cs-CZ" dirty="0" smtClean="0"/>
              <a:t>itery (jedno písmeno v různých šířkách)</a:t>
            </a:r>
          </a:p>
          <a:p>
            <a:pPr lvl="1"/>
            <a:r>
              <a:rPr lang="cs-CZ" dirty="0"/>
              <a:t>l</a:t>
            </a:r>
            <a:r>
              <a:rPr lang="cs-CZ" dirty="0" smtClean="0"/>
              <a:t>igatury liter</a:t>
            </a:r>
          </a:p>
          <a:p>
            <a:pPr lvl="1"/>
            <a:r>
              <a:rPr lang="cs-CZ" dirty="0" smtClean="0"/>
              <a:t>interpunkci, </a:t>
            </a:r>
          </a:p>
          <a:p>
            <a:pPr lvl="1"/>
            <a:r>
              <a:rPr lang="cs-CZ" dirty="0" smtClean="0"/>
              <a:t>tiskařské ozdůbky, </a:t>
            </a:r>
          </a:p>
          <a:p>
            <a:pPr lvl="1"/>
            <a:r>
              <a:rPr lang="cs-CZ" dirty="0" smtClean="0"/>
              <a:t>výplňové prvky, </a:t>
            </a:r>
          </a:p>
          <a:p>
            <a:pPr lvl="1"/>
            <a:r>
              <a:rPr lang="cs-CZ" dirty="0" smtClean="0"/>
              <a:t>dřevořezové štočky,  </a:t>
            </a:r>
          </a:p>
          <a:p>
            <a:pPr lvl="1"/>
            <a:r>
              <a:rPr lang="cs-CZ" dirty="0" smtClean="0"/>
              <a:t>zkracovací znaménka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www.youtube.com/watch?v=CP_Q4NquVTE&amp;t=2s&amp;ab_channel=UniMainz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4" name="Obrázek 3"/>
          <p:cNvPicPr/>
          <p:nvPr/>
        </p:nvPicPr>
        <p:blipFill>
          <a:blip r:embed="rId3"/>
          <a:stretch/>
        </p:blipFill>
        <p:spPr>
          <a:xfrm>
            <a:off x="6217920" y="1845734"/>
            <a:ext cx="4793040" cy="3184200"/>
          </a:xfrm>
          <a:prstGeom prst="rect">
            <a:avLst/>
          </a:prstGeom>
          <a:ln w="0">
            <a:noFill/>
          </a:ln>
        </p:spPr>
      </p:pic>
      <p:pic>
        <p:nvPicPr>
          <p:cNvPr id="5" name="Obrázek 5"/>
          <p:cNvPicPr/>
          <p:nvPr/>
        </p:nvPicPr>
        <p:blipFill>
          <a:blip r:embed="rId4"/>
          <a:stretch/>
        </p:blipFill>
        <p:spPr>
          <a:xfrm>
            <a:off x="9383544" y="3121228"/>
            <a:ext cx="2140560" cy="2856240"/>
          </a:xfrm>
          <a:prstGeom prst="rect">
            <a:avLst/>
          </a:prstGeom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32142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- tisk z výšky</a:t>
            </a:r>
          </a:p>
          <a:p>
            <a:r>
              <a:rPr lang="cs-CZ" dirty="0" smtClean="0"/>
              <a:t>- jeden tiskový arch = zpravidla více oboustranně potištěných listů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www.youtube.com/watch?v=L6ny9oyrJwo&amp;t=28s&amp;ab_channel=UniMainz</a:t>
            </a:r>
            <a:endParaRPr lang="cs-CZ" dirty="0" smtClean="0"/>
          </a:p>
          <a:p>
            <a:r>
              <a:rPr lang="cs-CZ" dirty="0" smtClean="0"/>
              <a:t>- ze skládání se odvozují tiskové formáty</a:t>
            </a:r>
          </a:p>
          <a:p>
            <a:pPr lvl="1"/>
            <a:r>
              <a:rPr lang="cs-CZ" dirty="0" smtClean="0">
                <a:hlinkClick r:id="rId3"/>
              </a:rPr>
              <a:t>Folio</a:t>
            </a:r>
            <a:endParaRPr lang="cs-CZ" dirty="0" smtClean="0"/>
          </a:p>
          <a:p>
            <a:pPr lvl="1"/>
            <a:r>
              <a:rPr lang="cs-CZ" dirty="0" smtClean="0">
                <a:hlinkClick r:id="rId4"/>
              </a:rPr>
              <a:t>Kvart</a:t>
            </a:r>
            <a:endParaRPr lang="cs-CZ" dirty="0" smtClean="0"/>
          </a:p>
          <a:p>
            <a:pPr lvl="1"/>
            <a:r>
              <a:rPr lang="cs-CZ" dirty="0" smtClean="0">
                <a:hlinkClick r:id="rId5"/>
              </a:rPr>
              <a:t>Osmerka</a:t>
            </a:r>
            <a:endParaRPr lang="cs-CZ" dirty="0" smtClean="0"/>
          </a:p>
          <a:p>
            <a:pPr lvl="1"/>
            <a:r>
              <a:rPr lang="cs-CZ" dirty="0" smtClean="0">
                <a:hlinkClick r:id="rId6"/>
              </a:rPr>
              <a:t>Šestnácterka</a:t>
            </a:r>
            <a:endParaRPr lang="cs-CZ" dirty="0" smtClean="0"/>
          </a:p>
          <a:p>
            <a:pPr lvl="1"/>
            <a:r>
              <a:rPr lang="cs-CZ" dirty="0"/>
              <a:t>p</a:t>
            </a:r>
            <a:r>
              <a:rPr lang="cs-CZ" dirty="0" smtClean="0"/>
              <a:t>očet listů ve složce většinou, ovšem ne nutně odpovídá formátu: pozor na kombinace (tři dvoulisty folia apod.)</a:t>
            </a:r>
          </a:p>
          <a:p>
            <a:pPr marL="201168" lvl="1" indent="0">
              <a:buNone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46" y="1846263"/>
            <a:ext cx="3120508" cy="4022725"/>
          </a:xfrm>
        </p:spPr>
      </p:pic>
    </p:spTree>
    <p:extLst>
      <p:ext uri="{BB962C8B-B14F-4D97-AF65-F5344CB8AC3E}">
        <p14:creationId xmlns:p14="http://schemas.microsoft.com/office/powerpoint/2010/main" val="19593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11098</TotalTime>
  <Words>937</Words>
  <Application>Microsoft Office PowerPoint</Application>
  <PresentationFormat>Širokoúhlá obrazovka</PresentationFormat>
  <Paragraphs>209</Paragraphs>
  <Slides>21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Calibri</vt:lpstr>
      <vt:lpstr>Calibri Light</vt:lpstr>
      <vt:lpstr>Retrospektiva</vt:lpstr>
      <vt:lpstr>Tisk a tiskárny</vt:lpstr>
      <vt:lpstr>Témata spojená s tiskem a tiskárnami</vt:lpstr>
      <vt:lpstr>Deskotisk</vt:lpstr>
      <vt:lpstr>Písmolijectví</vt:lpstr>
      <vt:lpstr>Tisková písma</vt:lpstr>
      <vt:lpstr>Tisková písma</vt:lpstr>
      <vt:lpstr>Tisková písma</vt:lpstr>
      <vt:lpstr>Sazba</vt:lpstr>
      <vt:lpstr>Knihtisk</vt:lpstr>
      <vt:lpstr>Skládání složky z archu</vt:lpstr>
      <vt:lpstr>Termíny</vt:lpstr>
      <vt:lpstr>Dřevořez</vt:lpstr>
      <vt:lpstr>Dřevořez</vt:lpstr>
      <vt:lpstr>Mědirytina</vt:lpstr>
      <vt:lpstr>Mědirytina – autorské údaje</vt:lpstr>
      <vt:lpstr>Knihtisk jako řemeslo</vt:lpstr>
      <vt:lpstr>Tiskárny</vt:lpstr>
      <vt:lpstr>Knihtisk v českých zemích</vt:lpstr>
      <vt:lpstr>Slovníček</vt:lpstr>
      <vt:lpstr>Úkoly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Dufka</dc:creator>
  <cp:lastModifiedBy>Jiří Dufka</cp:lastModifiedBy>
  <cp:revision>84</cp:revision>
  <dcterms:created xsi:type="dcterms:W3CDTF">2023-10-13T18:39:04Z</dcterms:created>
  <dcterms:modified xsi:type="dcterms:W3CDTF">2024-10-20T18:37:26Z</dcterms:modified>
</cp:coreProperties>
</file>