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64" r:id="rId4"/>
    <p:sldId id="271" r:id="rId5"/>
    <p:sldId id="270" r:id="rId6"/>
    <p:sldId id="257" r:id="rId7"/>
    <p:sldId id="269" r:id="rId8"/>
    <p:sldId id="272" r:id="rId9"/>
    <p:sldId id="273" r:id="rId10"/>
    <p:sldId id="259" r:id="rId11"/>
    <p:sldId id="260" r:id="rId12"/>
    <p:sldId id="266" r:id="rId13"/>
    <p:sldId id="268" r:id="rId14"/>
    <p:sldId id="265" r:id="rId15"/>
    <p:sldId id="267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526" autoAdjust="0"/>
  </p:normalViewPr>
  <p:slideViewPr>
    <p:cSldViewPr snapToGrid="0">
      <p:cViewPr varScale="1">
        <p:scale>
          <a:sx n="83" d="100"/>
          <a:sy n="83" d="100"/>
        </p:scale>
        <p:origin x="10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C6B090-41F9-4E7A-B7CF-AE3F0DAB7666}" type="datetimeFigureOut">
              <a:rPr lang="cs-CZ" smtClean="0"/>
              <a:t>19.12.2024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BF200-D41A-494C-944D-27739E73E8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4878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BF200-D41A-494C-944D-27739E73E843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4853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BF200-D41A-494C-944D-27739E73E843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986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BF200-D41A-494C-944D-27739E73E843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9481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BF200-D41A-494C-944D-27739E73E843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1370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F743-1328-47F8-89F8-286B12DCC98F}" type="datetimeFigureOut">
              <a:rPr lang="cs-CZ" smtClean="0"/>
              <a:t>19.12.2024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EB183-4E64-41E9-B990-3185E1444E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0306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F743-1328-47F8-89F8-286B12DCC98F}" type="datetimeFigureOut">
              <a:rPr lang="cs-CZ" smtClean="0"/>
              <a:t>19.12.2024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EB183-4E64-41E9-B990-3185E1444E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3424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F743-1328-47F8-89F8-286B12DCC98F}" type="datetimeFigureOut">
              <a:rPr lang="cs-CZ" smtClean="0"/>
              <a:t>19.12.2024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EB183-4E64-41E9-B990-3185E1444E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8842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F743-1328-47F8-89F8-286B12DCC98F}" type="datetimeFigureOut">
              <a:rPr lang="cs-CZ" smtClean="0"/>
              <a:t>19.12.2024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EB183-4E64-41E9-B990-3185E1444E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0111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F743-1328-47F8-89F8-286B12DCC98F}" type="datetimeFigureOut">
              <a:rPr lang="cs-CZ" smtClean="0"/>
              <a:t>19.12.2024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EB183-4E64-41E9-B990-3185E1444E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9670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F743-1328-47F8-89F8-286B12DCC98F}" type="datetimeFigureOut">
              <a:rPr lang="cs-CZ" smtClean="0"/>
              <a:t>19.12.2024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EB183-4E64-41E9-B990-3185E1444E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3939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F743-1328-47F8-89F8-286B12DCC98F}" type="datetimeFigureOut">
              <a:rPr lang="cs-CZ" smtClean="0"/>
              <a:t>19.12.2024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EB183-4E64-41E9-B990-3185E1444E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7543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F743-1328-47F8-89F8-286B12DCC98F}" type="datetimeFigureOut">
              <a:rPr lang="cs-CZ" smtClean="0"/>
              <a:t>19.12.2024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EB183-4E64-41E9-B990-3185E1444E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9610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F743-1328-47F8-89F8-286B12DCC98F}" type="datetimeFigureOut">
              <a:rPr lang="cs-CZ" smtClean="0"/>
              <a:t>19.12.2024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EB183-4E64-41E9-B990-3185E1444E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3054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F743-1328-47F8-89F8-286B12DCC98F}" type="datetimeFigureOut">
              <a:rPr lang="cs-CZ" smtClean="0"/>
              <a:t>19.12.2024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EB183-4E64-41E9-B990-3185E1444E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8271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F743-1328-47F8-89F8-286B12DCC98F}" type="datetimeFigureOut">
              <a:rPr lang="cs-CZ" smtClean="0"/>
              <a:t>19.12.2024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EB183-4E64-41E9-B990-3185E1444E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9456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8F743-1328-47F8-89F8-286B12DCC98F}" type="datetimeFigureOut">
              <a:rPr lang="cs-CZ" smtClean="0"/>
              <a:t>19.12.2024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EB183-4E64-41E9-B990-3185E1444E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3032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gitalniknihovna.cz/mzk/uuid/uuid:e8f36770-086f-11eb-a435-005056827e52" TargetMode="External"/><Relationship Id="rId2" Type="http://schemas.openxmlformats.org/officeDocument/2006/relationships/hyperlink" Target="http://www.digitalniknihovna.cz/mzk/uuid/uuid:50f52540-a07e-11ed-b51a-005056827e5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igitalniknihovna.cz/mzk/uuid/uuid:dfd08700-80a0-11eb-964e-5ef3fc9bb22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rovenienz.gbv.de/Hauptseite" TargetMode="External"/><Relationship Id="rId2" Type="http://schemas.openxmlformats.org/officeDocument/2006/relationships/hyperlink" Target="https://www.bibliotheksverband.de/kommission-provenienzforschung-und-provenienzerschliessu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jewishmuseum.cz/sbirky-a-vyzkum/proveniencni-vyzkum-a-bezuplatne-prevody/identifikace-puvodnich-vlastniku/" TargetMode="External"/><Relationship Id="rId5" Type="http://schemas.openxmlformats.org/officeDocument/2006/relationships/hyperlink" Target="https://provenienzforschung.gv.at/recherche/literatur/" TargetMode="External"/><Relationship Id="rId4" Type="http://schemas.openxmlformats.org/officeDocument/2006/relationships/hyperlink" Target="https://d-nb.info/1244537365/0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Provenience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Stopy knižního obchodu, označování vlastnictví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664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Knihovní katalogy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dirty="0" smtClean="0"/>
              <a:t>Signatura</a:t>
            </a:r>
          </a:p>
          <a:p>
            <a:r>
              <a:rPr lang="cs-CZ" dirty="0"/>
              <a:t>i</a:t>
            </a:r>
            <a:r>
              <a:rPr lang="cs-CZ" dirty="0" smtClean="0"/>
              <a:t>dentifikátor knihy v knihovně, </a:t>
            </a:r>
          </a:p>
          <a:p>
            <a:r>
              <a:rPr lang="cs-CZ" dirty="0" smtClean="0"/>
              <a:t>často odráží lokaci (místnost, regál, polici, pozici na polici/v řadě)</a:t>
            </a:r>
          </a:p>
          <a:p>
            <a:pPr marL="0" indent="0">
              <a:buNone/>
            </a:pPr>
            <a:r>
              <a:rPr lang="cs-CZ" dirty="0" smtClean="0"/>
              <a:t>Řazení</a:t>
            </a:r>
          </a:p>
          <a:p>
            <a:r>
              <a:rPr lang="cs-CZ" dirty="0" smtClean="0"/>
              <a:t>Knižní</a:t>
            </a:r>
          </a:p>
          <a:p>
            <a:pPr lvl="1"/>
            <a:r>
              <a:rPr lang="cs-CZ" dirty="0" smtClean="0"/>
              <a:t>podle oborů - často kopírovaly rozložení v interiéru, podle názvů, autorů</a:t>
            </a:r>
          </a:p>
          <a:p>
            <a:pPr lvl="1"/>
            <a:r>
              <a:rPr lang="cs-CZ" dirty="0"/>
              <a:t>r</a:t>
            </a:r>
            <a:r>
              <a:rPr lang="cs-CZ" dirty="0" smtClean="0"/>
              <a:t>ukopisné i podle předtištěných formulářů</a:t>
            </a:r>
          </a:p>
          <a:p>
            <a:pPr lvl="1"/>
            <a:r>
              <a:rPr lang="cs-CZ" dirty="0" smtClean="0"/>
              <a:t>Obsahují autora, název, místo a rok vydání, formát, signaturu</a:t>
            </a:r>
          </a:p>
          <a:p>
            <a:pPr lvl="1"/>
            <a:r>
              <a:rPr lang="cs-CZ" dirty="0"/>
              <a:t>po zaplnění vyhrazeného místa nutné zapisovat do nového </a:t>
            </a:r>
            <a:r>
              <a:rPr lang="cs-CZ" dirty="0" smtClean="0"/>
              <a:t>svazku</a:t>
            </a:r>
          </a:p>
          <a:p>
            <a:r>
              <a:rPr lang="cs-CZ" dirty="0" smtClean="0"/>
              <a:t>Lístkové katalogy</a:t>
            </a:r>
          </a:p>
          <a:p>
            <a:pPr lvl="1"/>
            <a:r>
              <a:rPr lang="cs-CZ" dirty="0"/>
              <a:t>s</a:t>
            </a:r>
            <a:r>
              <a:rPr lang="cs-CZ" dirty="0" smtClean="0"/>
              <a:t>trukturovaná informace, možnost nekonečného doplňování, pruská instrukce</a:t>
            </a:r>
          </a:p>
          <a:p>
            <a:pPr lvl="1"/>
            <a:r>
              <a:rPr lang="cs-CZ" dirty="0"/>
              <a:t>z</a:t>
            </a:r>
            <a:r>
              <a:rPr lang="cs-CZ" dirty="0" smtClean="0"/>
              <a:t>áklad pro elektronické katalogy (stejné strukturování údajů)</a:t>
            </a:r>
          </a:p>
          <a:p>
            <a:pPr marL="0" indent="0">
              <a:buNone/>
            </a:pPr>
            <a:r>
              <a:rPr lang="cs-CZ" dirty="0"/>
              <a:t>Přírůstkové seznamy</a:t>
            </a:r>
          </a:p>
          <a:p>
            <a:r>
              <a:rPr lang="cs-CZ" dirty="0"/>
              <a:t>ř</a:t>
            </a:r>
            <a:r>
              <a:rPr lang="cs-CZ" dirty="0" smtClean="0"/>
              <a:t>azeny </a:t>
            </a:r>
            <a:r>
              <a:rPr lang="cs-CZ" dirty="0"/>
              <a:t>podle data nabytí</a:t>
            </a:r>
          </a:p>
          <a:p>
            <a:r>
              <a:rPr lang="cs-CZ" dirty="0"/>
              <a:t>m</a:t>
            </a:r>
            <a:r>
              <a:rPr lang="cs-CZ" dirty="0" smtClean="0"/>
              <a:t>ohou </a:t>
            </a:r>
            <a:r>
              <a:rPr lang="cs-CZ" dirty="0"/>
              <a:t>obsahovat údaj o koupi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4" name="TextovéPole 3"/>
          <p:cNvSpPr txBox="1"/>
          <p:nvPr/>
        </p:nvSpPr>
        <p:spPr>
          <a:xfrm>
            <a:off x="8726750" y="1825625"/>
            <a:ext cx="28941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Archivní prameny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pozůstalostní katalogy</a:t>
            </a:r>
          </a:p>
          <a:p>
            <a:pPr marL="285750" indent="-285750">
              <a:buFontTx/>
              <a:buChar char="-"/>
            </a:pPr>
            <a:r>
              <a:rPr lang="cs-CZ" dirty="0"/>
              <a:t>d</a:t>
            </a:r>
            <a:r>
              <a:rPr lang="cs-CZ" dirty="0" smtClean="0"/>
              <a:t>ražební seznamy</a:t>
            </a:r>
          </a:p>
          <a:p>
            <a:pPr marL="285750" indent="-285750">
              <a:buFontTx/>
              <a:buChar char="-"/>
            </a:pPr>
            <a:r>
              <a:rPr lang="cs-CZ" dirty="0"/>
              <a:t>s</a:t>
            </a:r>
            <a:r>
              <a:rPr lang="cs-CZ" dirty="0" smtClean="0"/>
              <a:t>oupisy knih rušených klášterů</a:t>
            </a:r>
          </a:p>
          <a:p>
            <a:pPr marL="285750" indent="-285750">
              <a:buFontTx/>
              <a:buChar char="-"/>
            </a:pPr>
            <a:r>
              <a:rPr lang="cs-CZ" dirty="0"/>
              <a:t>k</a:t>
            </a:r>
            <a:r>
              <a:rPr lang="cs-CZ" dirty="0" smtClean="0"/>
              <a:t>orespondence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…</a:t>
            </a:r>
          </a:p>
          <a:p>
            <a:pPr marL="285750" indent="-28575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788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Srovnání katalogových záznamů téže knihy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66" y="1896646"/>
            <a:ext cx="3026157" cy="4351338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278" y="1874995"/>
            <a:ext cx="2938755" cy="437298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806" y="1896646"/>
            <a:ext cx="4048125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67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/>
          <a:srcRect l="17752" t="7687" r="16552" b="7634"/>
          <a:stretch/>
        </p:blipFill>
        <p:spPr>
          <a:xfrm>
            <a:off x="2251969" y="365125"/>
            <a:ext cx="7688062" cy="5574036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5513033" y="6488668"/>
            <a:ext cx="146481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cs-CZ" dirty="0" smtClean="0"/>
              <a:t>Provenio.cz</a:t>
            </a:r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150920" y="2530136"/>
            <a:ext cx="19086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Provenio</a:t>
            </a:r>
            <a:r>
              <a:rPr lang="cs-CZ" dirty="0" smtClean="0"/>
              <a:t> – databáze historických i současných vlastníků (razítka, exlibris, podpisy, signatury) – často s fotografiemi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423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Které majitele jste schopní identifikovat?</a:t>
            </a:r>
          </a:p>
          <a:p>
            <a:r>
              <a:rPr lang="cs-CZ" dirty="0" smtClean="0"/>
              <a:t>Byla kniha součástí institucionální knihovny?</a:t>
            </a:r>
          </a:p>
          <a:p>
            <a:r>
              <a:rPr lang="cs-CZ" dirty="0" smtClean="0"/>
              <a:t>Je možné majitele chronologicky seřadit?</a:t>
            </a:r>
          </a:p>
          <a:p>
            <a:r>
              <a:rPr lang="cs-CZ" dirty="0" smtClean="0"/>
              <a:t>Jaké další stopy po sobě uživatelé v knize zanechali?</a:t>
            </a:r>
          </a:p>
          <a:p>
            <a:r>
              <a:rPr lang="cs-CZ" dirty="0" smtClean="0"/>
              <a:t>Co vypovídá o historii svazku vazba?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437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Knižní obchod - literatura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ŠIMEČEK, Zdeněk. </a:t>
            </a:r>
            <a:r>
              <a:rPr lang="cs-CZ" i="1" dirty="0"/>
              <a:t>Knižní obchod v Brně od sklonku 15. do konce 18. století</a:t>
            </a:r>
            <a:r>
              <a:rPr lang="cs-CZ" dirty="0"/>
              <a:t>. Brno v minulosti a dnes. Brno: Statutární město Brno, 2011. ISBN 978-80-86736-23-5. Dostupné také z: </a:t>
            </a:r>
            <a:r>
              <a:rPr lang="cs-CZ" dirty="0">
                <a:hlinkClick r:id="rId2"/>
              </a:rPr>
              <a:t>http://www.digitalniknihovna.cz/</a:t>
            </a:r>
            <a:r>
              <a:rPr lang="cs-CZ" dirty="0" err="1">
                <a:hlinkClick r:id="rId2"/>
              </a:rPr>
              <a:t>mzk</a:t>
            </a:r>
            <a:r>
              <a:rPr lang="cs-CZ" dirty="0">
                <a:hlinkClick r:id="rId2"/>
              </a:rPr>
              <a:t>/</a:t>
            </a:r>
            <a:r>
              <a:rPr lang="cs-CZ" dirty="0" err="1">
                <a:hlinkClick r:id="rId2"/>
              </a:rPr>
              <a:t>uuid</a:t>
            </a:r>
            <a:r>
              <a:rPr lang="cs-CZ" dirty="0">
                <a:hlinkClick r:id="rId2"/>
              </a:rPr>
              <a:t>/uuid:50f52540-a07e-11ed-b51a-005056827e52</a:t>
            </a:r>
            <a:r>
              <a:rPr lang="cs-CZ" dirty="0" smtClean="0"/>
              <a:t>.</a:t>
            </a:r>
          </a:p>
          <a:p>
            <a:r>
              <a:rPr lang="cs-CZ" dirty="0"/>
              <a:t>ŠIMEČEK, Zdeněk a TRÁVNÍČEK, Jiří. </a:t>
            </a:r>
            <a:r>
              <a:rPr lang="cs-CZ" i="1" dirty="0"/>
              <a:t>Knihy kupovati--: dějiny knižního trhu v českých zemích</a:t>
            </a:r>
            <a:r>
              <a:rPr lang="cs-CZ" dirty="0"/>
              <a:t>. Historie. Praha: Academia, 2014. ISBN 978-80-200-2404-6. Dostupné také z: </a:t>
            </a:r>
            <a:r>
              <a:rPr lang="cs-CZ" dirty="0">
                <a:hlinkClick r:id="rId3"/>
              </a:rPr>
              <a:t>http://www.digitalniknihovna.cz/</a:t>
            </a:r>
            <a:r>
              <a:rPr lang="cs-CZ" dirty="0" err="1">
                <a:hlinkClick r:id="rId3"/>
              </a:rPr>
              <a:t>mzk</a:t>
            </a:r>
            <a:r>
              <a:rPr lang="cs-CZ" dirty="0">
                <a:hlinkClick r:id="rId3"/>
              </a:rPr>
              <a:t>/</a:t>
            </a:r>
            <a:r>
              <a:rPr lang="cs-CZ" dirty="0" err="1">
                <a:hlinkClick r:id="rId3"/>
              </a:rPr>
              <a:t>uuid</a:t>
            </a:r>
            <a:r>
              <a:rPr lang="cs-CZ" dirty="0">
                <a:hlinkClick r:id="rId3"/>
              </a:rPr>
              <a:t>/uuid:e8f36770-086f-11eb-a435-005056827e52</a:t>
            </a:r>
            <a:r>
              <a:rPr lang="cs-CZ" dirty="0"/>
              <a:t>.</a:t>
            </a:r>
            <a:endParaRPr lang="cs-CZ" dirty="0" smtClean="0"/>
          </a:p>
          <a:p>
            <a:r>
              <a:rPr lang="cs-CZ" dirty="0"/>
              <a:t>WÖGERBAUER, Michael; PÍŠA, Petr; ŠÁMAL, Petr a JANÁČEK, Pavel. </a:t>
            </a:r>
            <a:r>
              <a:rPr lang="cs-CZ" i="1" dirty="0"/>
              <a:t>V obecném zájmu: cenzura a sociální regulace literatury v moderní české kultuře 1749-2014</a:t>
            </a:r>
            <a:r>
              <a:rPr lang="cs-CZ" dirty="0"/>
              <a:t>. Praha: Academia, 2015. ISBN 978-80-200-2491-6. Dostupné také z: </a:t>
            </a:r>
            <a:r>
              <a:rPr lang="cs-CZ" dirty="0">
                <a:hlinkClick r:id="rId4"/>
              </a:rPr>
              <a:t>http://www.digitalniknihovna.cz/</a:t>
            </a:r>
            <a:r>
              <a:rPr lang="cs-CZ" dirty="0" err="1">
                <a:hlinkClick r:id="rId4"/>
              </a:rPr>
              <a:t>mzk</a:t>
            </a:r>
            <a:r>
              <a:rPr lang="cs-CZ" dirty="0">
                <a:hlinkClick r:id="rId4"/>
              </a:rPr>
              <a:t>/</a:t>
            </a:r>
            <a:r>
              <a:rPr lang="cs-CZ" dirty="0" err="1">
                <a:hlinkClick r:id="rId4"/>
              </a:rPr>
              <a:t>uuid</a:t>
            </a:r>
            <a:r>
              <a:rPr lang="cs-CZ" dirty="0">
                <a:hlinkClick r:id="rId4"/>
              </a:rPr>
              <a:t>/uuid:dfd08700-80a0-11eb-964e-5ef3fc9bb22f</a:t>
            </a:r>
            <a:r>
              <a:rPr lang="cs-CZ" dirty="0" smtClean="0"/>
              <a:t>.</a:t>
            </a:r>
          </a:p>
          <a:p>
            <a:r>
              <a:rPr lang="cs-CZ" dirty="0" smtClean="0"/>
              <a:t>MÁDL, </a:t>
            </a:r>
            <a:r>
              <a:rPr lang="cs-CZ" dirty="0"/>
              <a:t>Claire; WÖGERBAUER, Michael a PÍŠA, Petr. </a:t>
            </a:r>
            <a:r>
              <a:rPr lang="cs-CZ" i="1" dirty="0"/>
              <a:t>Na cestě k "výborně zřízenému knihkupectví": protagonisté, podniky a sítě knižního trhu v Čechách (1749-1848)</a:t>
            </a:r>
            <a:r>
              <a:rPr lang="cs-CZ" dirty="0"/>
              <a:t>. Knižní kultura. Praha: Academia, 2019. ISBN 978-80-200-3054-2.</a:t>
            </a:r>
          </a:p>
        </p:txBody>
      </p:sp>
    </p:spTree>
    <p:extLst>
      <p:ext uri="{BB962C8B-B14F-4D97-AF65-F5344CB8AC3E}">
        <p14:creationId xmlns:p14="http://schemas.microsoft.com/office/powerpoint/2010/main" val="115209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Provenience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Projekt </a:t>
            </a:r>
            <a:r>
              <a:rPr lang="cs-CZ" dirty="0" err="1" smtClean="0"/>
              <a:t>Provenio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Komise pro provenienční výzkum Německého svazu knihoven</a:t>
            </a:r>
          </a:p>
          <a:p>
            <a:pPr marL="0" indent="0">
              <a:buNone/>
            </a:pPr>
            <a:r>
              <a:rPr lang="cs-CZ" dirty="0" smtClean="0">
                <a:hlinkClick r:id="rId2"/>
              </a:rPr>
              <a:t>https</a:t>
            </a:r>
            <a:r>
              <a:rPr lang="cs-CZ" dirty="0">
                <a:hlinkClick r:id="rId2"/>
              </a:rPr>
              <a:t>://</a:t>
            </a:r>
            <a:r>
              <a:rPr lang="cs-CZ" dirty="0" smtClean="0">
                <a:hlinkClick r:id="rId2"/>
              </a:rPr>
              <a:t>www.bibliotheksverband.de/kommission-provenienzforschung-und-provenienzerschliessung</a:t>
            </a:r>
            <a:r>
              <a:rPr lang="cs-CZ" dirty="0" smtClean="0"/>
              <a:t> (+ </a:t>
            </a:r>
            <a:r>
              <a:rPr lang="cs-CZ" dirty="0"/>
              <a:t>jejich wiki </a:t>
            </a:r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provenienz.gbv.de/</a:t>
            </a:r>
            <a:r>
              <a:rPr lang="cs-CZ" dirty="0" err="1" smtClean="0">
                <a:hlinkClick r:id="rId3"/>
              </a:rPr>
              <a:t>Hauptseite</a:t>
            </a:r>
            <a:r>
              <a:rPr lang="cs-CZ" dirty="0" smtClean="0"/>
              <a:t>) </a:t>
            </a:r>
          </a:p>
          <a:p>
            <a:r>
              <a:rPr lang="de-DE" dirty="0"/>
              <a:t>Zuschlag, Christoph, und Verlag C.H. Beck Verlag. </a:t>
            </a:r>
            <a:r>
              <a:rPr lang="de-DE" i="1" dirty="0"/>
              <a:t>Einführung in die </a:t>
            </a:r>
            <a:r>
              <a:rPr lang="de-DE" i="1" dirty="0" err="1"/>
              <a:t>Provenienzforschung</a:t>
            </a:r>
            <a:r>
              <a:rPr lang="de-DE" i="1" dirty="0"/>
              <a:t> : wie die Herkunft von Kulturgut entschlüsselt </a:t>
            </a:r>
            <a:r>
              <a:rPr lang="de-DE" i="1" dirty="0" smtClean="0"/>
              <a:t>wird</a:t>
            </a:r>
            <a:r>
              <a:rPr lang="de-DE" dirty="0" smtClean="0"/>
              <a:t>. </a:t>
            </a:r>
            <a:r>
              <a:rPr lang="de-DE" dirty="0"/>
              <a:t>C.H. Beck, 2022, </a:t>
            </a:r>
            <a:r>
              <a:rPr lang="de-DE" dirty="0">
                <a:hlinkClick r:id="rId4"/>
              </a:rPr>
              <a:t>https://d-nb.info/1244537365/04</a:t>
            </a:r>
            <a:r>
              <a:rPr lang="de-DE" dirty="0" smtClean="0"/>
              <a:t>.</a:t>
            </a:r>
            <a:r>
              <a:rPr lang="cs-CZ" dirty="0" smtClean="0"/>
              <a:t> </a:t>
            </a:r>
          </a:p>
          <a:p>
            <a:r>
              <a:rPr lang="cs-CZ" dirty="0">
                <a:hlinkClick r:id="rId5"/>
              </a:rPr>
              <a:t>https://provenienzforschung.gv.at/recherche/literatur</a:t>
            </a:r>
            <a:r>
              <a:rPr lang="cs-CZ" dirty="0" smtClean="0">
                <a:hlinkClick r:id="rId5"/>
              </a:rPr>
              <a:t>/</a:t>
            </a:r>
            <a:endParaRPr lang="cs-CZ" dirty="0" smtClean="0"/>
          </a:p>
          <a:p>
            <a:r>
              <a:rPr lang="cs-CZ" dirty="0">
                <a:hlinkClick r:id="rId6"/>
              </a:rPr>
              <a:t>https://www.jewishmuseum.cz/sbirky-a-vyzkum/proveniencni-vyzkum-a-bezuplatne-prevody/identifikace-puvodnich-vlastniku</a:t>
            </a:r>
            <a:r>
              <a:rPr lang="cs-CZ" dirty="0" smtClean="0">
                <a:hlinkClick r:id="rId6"/>
              </a:rPr>
              <a:t>/</a:t>
            </a:r>
            <a:endParaRPr lang="cs-CZ" dirty="0" smtClean="0"/>
          </a:p>
          <a:p>
            <a:r>
              <a:rPr lang="cs-CZ" dirty="0"/>
              <a:t>https://libraryoflostbooks.com/cs/</a:t>
            </a:r>
          </a:p>
        </p:txBody>
      </p:sp>
    </p:spTree>
    <p:extLst>
      <p:ext uri="{BB962C8B-B14F-4D97-AF65-F5344CB8AC3E}">
        <p14:creationId xmlns:p14="http://schemas.microsoft.com/office/powerpoint/2010/main" val="229864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Nakladatelství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smtClean="0"/>
              <a:t>Nakladatelství </a:t>
            </a:r>
          </a:p>
          <a:p>
            <a:pPr lvl="1"/>
            <a:r>
              <a:rPr lang="cs-CZ" dirty="0" smtClean="0"/>
              <a:t>náklad nesli tiskaři, případně mecenáši, nebo kolektivní společenství</a:t>
            </a:r>
          </a:p>
          <a:p>
            <a:pPr lvl="1"/>
            <a:r>
              <a:rPr lang="cs-CZ" dirty="0" smtClean="0"/>
              <a:t>samostatně jen v nejrozvinutějších centrech (kde bylo více tiskáren)</a:t>
            </a:r>
          </a:p>
          <a:p>
            <a:pPr lvl="1"/>
            <a:r>
              <a:rPr lang="cs-CZ" dirty="0" smtClean="0"/>
              <a:t>nejstarší </a:t>
            </a:r>
            <a:r>
              <a:rPr lang="cs-CZ" dirty="0"/>
              <a:t>české nakladatelství – Dědictví sv. </a:t>
            </a:r>
            <a:r>
              <a:rPr lang="cs-CZ" dirty="0" smtClean="0"/>
              <a:t>Václava (1669)</a:t>
            </a:r>
          </a:p>
          <a:p>
            <a:pPr lvl="1"/>
            <a:r>
              <a:rPr lang="cs-CZ" dirty="0"/>
              <a:t>v</a:t>
            </a:r>
            <a:r>
              <a:rPr lang="cs-CZ" dirty="0" smtClean="0"/>
              <a:t> 18. </a:t>
            </a:r>
            <a:r>
              <a:rPr lang="cs-CZ" dirty="0"/>
              <a:t>století vznik nakladatelských koncernů, které vlastnily papírny, tiskárny i distribuční </a:t>
            </a:r>
            <a:r>
              <a:rPr lang="cs-CZ" dirty="0" smtClean="0"/>
              <a:t>sítě</a:t>
            </a:r>
          </a:p>
          <a:p>
            <a:pPr lvl="1"/>
            <a:r>
              <a:rPr lang="cs-CZ" dirty="0" smtClean="0"/>
              <a:t>nové formy prodeje</a:t>
            </a:r>
          </a:p>
          <a:p>
            <a:pPr lvl="2"/>
            <a:r>
              <a:rPr lang="cs-CZ" dirty="0" err="1" smtClean="0"/>
              <a:t>subskribce</a:t>
            </a:r>
            <a:r>
              <a:rPr lang="cs-CZ" dirty="0" smtClean="0"/>
              <a:t> – objednání předem, </a:t>
            </a:r>
          </a:p>
          <a:p>
            <a:pPr lvl="2"/>
            <a:r>
              <a:rPr lang="cs-CZ" dirty="0" err="1" smtClean="0"/>
              <a:t>prenumerace</a:t>
            </a:r>
            <a:r>
              <a:rPr lang="cs-CZ" dirty="0" smtClean="0"/>
              <a:t> </a:t>
            </a:r>
            <a:r>
              <a:rPr lang="cs-CZ" dirty="0"/>
              <a:t>– platba předem za nevydané dílo, </a:t>
            </a:r>
            <a:endParaRPr lang="cs-CZ" dirty="0" smtClean="0"/>
          </a:p>
          <a:p>
            <a:pPr lvl="1"/>
            <a:r>
              <a:rPr lang="cs-CZ" dirty="0"/>
              <a:t>n</a:t>
            </a:r>
            <a:r>
              <a:rPr lang="cs-CZ" dirty="0" smtClean="0"/>
              <a:t>akladatelé v </a:t>
            </a:r>
            <a:r>
              <a:rPr lang="cs-CZ" dirty="0" err="1" smtClean="0"/>
              <a:t>impresu</a:t>
            </a:r>
            <a:r>
              <a:rPr lang="cs-CZ" dirty="0" smtClean="0"/>
              <a:t>: </a:t>
            </a:r>
            <a:r>
              <a:rPr lang="cs-CZ" i="1" dirty="0" err="1" smtClean="0"/>
              <a:t>impensis</a:t>
            </a:r>
            <a:r>
              <a:rPr lang="cs-CZ" i="1" dirty="0" smtClean="0"/>
              <a:t>, </a:t>
            </a:r>
            <a:r>
              <a:rPr lang="cs-CZ" i="1" dirty="0" err="1" smtClean="0"/>
              <a:t>sumptibus</a:t>
            </a:r>
            <a:r>
              <a:rPr lang="cs-CZ" i="1" dirty="0" smtClean="0"/>
              <a:t>, </a:t>
            </a:r>
            <a:r>
              <a:rPr lang="cs-CZ" i="1" dirty="0" err="1" smtClean="0"/>
              <a:t>auf</a:t>
            </a:r>
            <a:r>
              <a:rPr lang="cs-CZ" i="1" dirty="0" smtClean="0"/>
              <a:t> </a:t>
            </a:r>
            <a:r>
              <a:rPr lang="cs-CZ" i="1" dirty="0" err="1" smtClean="0"/>
              <a:t>Kosten</a:t>
            </a:r>
            <a:r>
              <a:rPr lang="cs-CZ" i="1" dirty="0" smtClean="0"/>
              <a:t>, </a:t>
            </a:r>
            <a:r>
              <a:rPr lang="cs-CZ" i="1" dirty="0" err="1"/>
              <a:t>i</a:t>
            </a:r>
            <a:r>
              <a:rPr lang="cs-CZ" i="1" dirty="0" err="1" smtClean="0"/>
              <a:t>m</a:t>
            </a:r>
            <a:r>
              <a:rPr lang="cs-CZ" i="1" dirty="0" smtClean="0"/>
              <a:t> </a:t>
            </a:r>
            <a:r>
              <a:rPr lang="cs-CZ" i="1" dirty="0" err="1" smtClean="0"/>
              <a:t>Verlage</a:t>
            </a:r>
            <a:r>
              <a:rPr lang="cs-CZ" i="1" dirty="0" smtClean="0"/>
              <a:t>, nákladem </a:t>
            </a:r>
            <a:r>
              <a:rPr lang="cs-CZ" dirty="0" smtClean="0"/>
              <a:t>…</a:t>
            </a:r>
          </a:p>
          <a:p>
            <a:pPr marL="685800" lvl="2">
              <a:spcBef>
                <a:spcPts val="1000"/>
              </a:spcBef>
            </a:pPr>
            <a:r>
              <a:rPr lang="cs-CZ" dirty="0" smtClean="0"/>
              <a:t>zejm. v 18. stol. vydání nákladem knihkupce</a:t>
            </a:r>
          </a:p>
          <a:p>
            <a:pPr marL="685800" lvl="2">
              <a:spcBef>
                <a:spcPts val="1000"/>
              </a:spcBef>
            </a:pPr>
            <a:r>
              <a:rPr lang="cs-CZ" dirty="0"/>
              <a:t>p</a:t>
            </a:r>
            <a:r>
              <a:rPr lang="cs-CZ" dirty="0" smtClean="0"/>
              <a:t>ozději také </a:t>
            </a:r>
            <a:r>
              <a:rPr lang="cs-CZ" dirty="0"/>
              <a:t>vydání vlastním </a:t>
            </a:r>
            <a:r>
              <a:rPr lang="cs-CZ" dirty="0" smtClean="0"/>
              <a:t>nákladem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285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Distribuce a prodej knih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6947517" cy="227585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dirty="0" smtClean="0"/>
              <a:t>Knižní obchod</a:t>
            </a:r>
          </a:p>
          <a:p>
            <a:pPr lvl="1"/>
            <a:r>
              <a:rPr lang="cs-CZ" dirty="0"/>
              <a:t>rozvoj po vzniku knihtisku (výroba pro neznámého uživatele -&gt; nutnost vzniku prodejní </a:t>
            </a:r>
            <a:r>
              <a:rPr lang="cs-CZ" dirty="0" smtClean="0"/>
              <a:t>sítě)</a:t>
            </a:r>
            <a:endParaRPr lang="cs-CZ" dirty="0"/>
          </a:p>
          <a:p>
            <a:pPr lvl="1"/>
            <a:r>
              <a:rPr lang="cs-CZ" dirty="0"/>
              <a:t>b</a:t>
            </a:r>
            <a:r>
              <a:rPr lang="cs-CZ" dirty="0" smtClean="0"/>
              <a:t>ěžně </a:t>
            </a:r>
            <a:r>
              <a:rPr lang="cs-CZ" b="1" dirty="0" smtClean="0"/>
              <a:t>prodej v tiskárnách</a:t>
            </a:r>
            <a:r>
              <a:rPr lang="cs-CZ" dirty="0" smtClean="0"/>
              <a:t>, v </a:t>
            </a:r>
            <a:r>
              <a:rPr lang="cs-CZ" b="1" dirty="0" smtClean="0"/>
              <a:t>knihvazačských dílnách</a:t>
            </a:r>
            <a:r>
              <a:rPr lang="cs-CZ" dirty="0" smtClean="0"/>
              <a:t>, na </a:t>
            </a:r>
            <a:r>
              <a:rPr lang="cs-CZ" b="1" dirty="0" smtClean="0"/>
              <a:t>jarmarcích</a:t>
            </a:r>
            <a:r>
              <a:rPr lang="cs-CZ" dirty="0" smtClean="0"/>
              <a:t>, </a:t>
            </a:r>
            <a:r>
              <a:rPr lang="cs-CZ" b="1" dirty="0" smtClean="0"/>
              <a:t>kramářský prodej</a:t>
            </a:r>
          </a:p>
          <a:p>
            <a:pPr lvl="1"/>
            <a:r>
              <a:rPr lang="cs-CZ" b="1" dirty="0" smtClean="0"/>
              <a:t>výměnný </a:t>
            </a:r>
            <a:r>
              <a:rPr lang="cs-CZ" b="1" dirty="0"/>
              <a:t>obchod </a:t>
            </a:r>
            <a:r>
              <a:rPr lang="cs-CZ" dirty="0"/>
              <a:t>– kus za kus bez ohledu na </a:t>
            </a:r>
            <a:r>
              <a:rPr lang="cs-CZ" dirty="0" smtClean="0"/>
              <a:t>obsah (podle formátu a rozsahu)</a:t>
            </a:r>
          </a:p>
          <a:p>
            <a:pPr lvl="1"/>
            <a:r>
              <a:rPr lang="cs-CZ" b="1" dirty="0"/>
              <a:t>k</a:t>
            </a:r>
            <a:r>
              <a:rPr lang="cs-CZ" b="1" dirty="0" smtClean="0"/>
              <a:t>nižní trhy </a:t>
            </a:r>
            <a:r>
              <a:rPr lang="cs-CZ" dirty="0" smtClean="0"/>
              <a:t>(německé specifikum – Frankfurt, Lipsko) – pravidelnost, kontakty, výměny</a:t>
            </a:r>
          </a:p>
          <a:p>
            <a:pPr lvl="1"/>
            <a:r>
              <a:rPr lang="cs-CZ" b="1" dirty="0" smtClean="0"/>
              <a:t>aukční prodej </a:t>
            </a:r>
            <a:r>
              <a:rPr lang="cs-CZ" dirty="0" smtClean="0"/>
              <a:t>použitých knih ca od 17. stol. (vydávání </a:t>
            </a:r>
            <a:r>
              <a:rPr lang="cs-CZ" b="1" dirty="0" smtClean="0"/>
              <a:t>aukčních katalogů</a:t>
            </a:r>
            <a:r>
              <a:rPr lang="cs-CZ" dirty="0" smtClean="0"/>
              <a:t>)</a:t>
            </a:r>
          </a:p>
          <a:p>
            <a:pPr lvl="1"/>
            <a:r>
              <a:rPr lang="cs-CZ" b="1" dirty="0" smtClean="0"/>
              <a:t>antikvariát</a:t>
            </a:r>
            <a:r>
              <a:rPr lang="cs-CZ" dirty="0"/>
              <a:t>, </a:t>
            </a:r>
            <a:r>
              <a:rPr lang="cs-CZ" dirty="0" smtClean="0"/>
              <a:t>ca od 18. stol. – impulzem rušení klášterů </a:t>
            </a:r>
          </a:p>
          <a:p>
            <a:pPr lvl="1"/>
            <a:r>
              <a:rPr lang="cs-CZ" b="1" dirty="0"/>
              <a:t>t</a:t>
            </a:r>
            <a:r>
              <a:rPr lang="cs-CZ" b="1" dirty="0" smtClean="0"/>
              <a:t>ištěné knihkupecké nabídky</a:t>
            </a:r>
            <a:r>
              <a:rPr lang="cs-CZ" dirty="0" smtClean="0"/>
              <a:t>, </a:t>
            </a:r>
            <a:r>
              <a:rPr lang="cs-CZ" b="1" dirty="0" smtClean="0"/>
              <a:t>veletržní katalogy</a:t>
            </a:r>
          </a:p>
          <a:p>
            <a:pPr lvl="1"/>
            <a:r>
              <a:rPr lang="cs-CZ" dirty="0"/>
              <a:t>k</a:t>
            </a:r>
            <a:r>
              <a:rPr lang="cs-CZ" dirty="0" smtClean="0"/>
              <a:t>nihkupci v </a:t>
            </a:r>
            <a:r>
              <a:rPr lang="cs-CZ" dirty="0" err="1" smtClean="0"/>
              <a:t>impresu</a:t>
            </a:r>
            <a:r>
              <a:rPr lang="cs-CZ" dirty="0" smtClean="0"/>
              <a:t>: </a:t>
            </a:r>
            <a:r>
              <a:rPr lang="cs-CZ" i="1" dirty="0" err="1" smtClean="0"/>
              <a:t>bibliopolae</a:t>
            </a:r>
            <a:r>
              <a:rPr lang="cs-CZ" i="1" dirty="0" smtClean="0"/>
              <a:t>,</a:t>
            </a:r>
            <a:r>
              <a:rPr lang="cs-CZ" dirty="0" smtClean="0"/>
              <a:t> </a:t>
            </a:r>
            <a:r>
              <a:rPr lang="cs-CZ" i="1" dirty="0" err="1" smtClean="0"/>
              <a:t>zu</a:t>
            </a:r>
            <a:r>
              <a:rPr lang="cs-CZ" i="1" dirty="0" smtClean="0"/>
              <a:t> </a:t>
            </a:r>
            <a:r>
              <a:rPr lang="cs-CZ" i="1" dirty="0" err="1" smtClean="0"/>
              <a:t>haben</a:t>
            </a:r>
            <a:r>
              <a:rPr lang="cs-CZ" i="1" dirty="0" smtClean="0"/>
              <a:t>, in der </a:t>
            </a:r>
            <a:r>
              <a:rPr lang="cs-CZ" i="1" dirty="0" err="1" smtClean="0"/>
              <a:t>Buchhandlung</a:t>
            </a:r>
            <a:r>
              <a:rPr lang="cs-CZ" i="1" dirty="0" smtClean="0"/>
              <a:t>, in </a:t>
            </a:r>
            <a:r>
              <a:rPr lang="cs-CZ" i="1" dirty="0" err="1" smtClean="0"/>
              <a:t>Commission</a:t>
            </a:r>
            <a:r>
              <a:rPr lang="cs-CZ" i="1" dirty="0" smtClean="0"/>
              <a:t>, k dostání</a:t>
            </a:r>
            <a:r>
              <a:rPr lang="cs-CZ" dirty="0" smtClean="0"/>
              <a:t> + často ve spojení s adresou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6" t="11234" r="11980" b="20306"/>
          <a:stretch/>
        </p:blipFill>
        <p:spPr>
          <a:xfrm>
            <a:off x="7857910" y="53266"/>
            <a:ext cx="4268986" cy="680473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2" r="6804" b="11291"/>
          <a:stretch/>
        </p:blipFill>
        <p:spPr>
          <a:xfrm rot="5400000">
            <a:off x="5739414" y="4272365"/>
            <a:ext cx="2139518" cy="1953088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772358" y="4236421"/>
            <a:ext cx="437034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rozvoj v 18. století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400" dirty="0"/>
              <a:t>vznik německojazyčného publika odborných textů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400" dirty="0"/>
              <a:t>existence salonů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400" dirty="0"/>
              <a:t>šíření </a:t>
            </a:r>
            <a:r>
              <a:rPr lang="cs-CZ" sz="1400" b="1" dirty="0"/>
              <a:t>komisního prodeje </a:t>
            </a:r>
            <a:r>
              <a:rPr lang="cs-CZ" sz="1400" dirty="0"/>
              <a:t>– pokud se neprodá, vydavatel odebere zpět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400" dirty="0"/>
              <a:t>regulace knihkupectví </a:t>
            </a:r>
            <a:endParaRPr lang="cs-CZ" sz="1400" dirty="0" smtClean="0"/>
          </a:p>
          <a:p>
            <a:pPr lvl="1"/>
            <a:endParaRPr lang="cs-CZ" sz="1400" dirty="0"/>
          </a:p>
          <a:p>
            <a:r>
              <a:rPr lang="cs-CZ" sz="1400" dirty="0"/>
              <a:t>Encyklopedie knih: knihkupec, knihkupectví, kočovný knihkupec, komisní obchod, nakladatelská a knihkupecká nabídka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811698" y="6396335"/>
            <a:ext cx="1305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Antikvářská poznámka 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62368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7077" y="361605"/>
            <a:ext cx="10515600" cy="1325563"/>
          </a:xfrm>
        </p:spPr>
        <p:txBody>
          <a:bodyPr/>
          <a:lstStyle/>
          <a:p>
            <a:r>
              <a:rPr lang="cs-CZ" dirty="0" smtClean="0"/>
              <a:t>Knihkupecký seznam a jeho struktura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16" b="2712"/>
          <a:stretch/>
        </p:blipFill>
        <p:spPr>
          <a:xfrm rot="5400000">
            <a:off x="7775545" y="2441544"/>
            <a:ext cx="5454801" cy="337811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" t="18257" r="12756" b="11133"/>
          <a:stretch/>
        </p:blipFill>
        <p:spPr>
          <a:xfrm rot="5400000">
            <a:off x="4436740" y="2446730"/>
            <a:ext cx="5454801" cy="333257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37" r="2254" b="4625"/>
          <a:stretch/>
        </p:blipFill>
        <p:spPr>
          <a:xfrm rot="5400000">
            <a:off x="1163192" y="2523337"/>
            <a:ext cx="5472382" cy="3196941"/>
          </a:xfrm>
          <a:prstGeom prst="rect">
            <a:avLst/>
          </a:prstGeom>
        </p:spPr>
      </p:pic>
      <p:pic>
        <p:nvPicPr>
          <p:cNvPr id="9" name="Zástupný symbol pro obsah 8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48745" y="2121515"/>
            <a:ext cx="3028181" cy="2271135"/>
          </a:xfrm>
        </p:spPr>
      </p:pic>
    </p:spTree>
    <p:extLst>
      <p:ext uri="{BB962C8B-B14F-4D97-AF65-F5344CB8AC3E}">
        <p14:creationId xmlns:p14="http://schemas.microsoft.com/office/powerpoint/2010/main" val="157271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Veletržní, aukční a antikvární nabídky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" t="14228" b="11712"/>
          <a:stretch/>
        </p:blipFill>
        <p:spPr>
          <a:xfrm rot="5400000">
            <a:off x="3197431" y="2479332"/>
            <a:ext cx="5655381" cy="319033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" t="5190" b="14655"/>
          <a:stretch/>
        </p:blipFill>
        <p:spPr>
          <a:xfrm rot="5400000">
            <a:off x="6502221" y="2364870"/>
            <a:ext cx="5714482" cy="3478350"/>
          </a:xfrm>
          <a:prstGeom prst="rect">
            <a:avLst/>
          </a:prstGeom>
        </p:spPr>
      </p:pic>
      <p:pic>
        <p:nvPicPr>
          <p:cNvPr id="6" name="Zástupný symbol pro obsah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6" t="9249" r="306" b="11776"/>
          <a:stretch/>
        </p:blipFill>
        <p:spPr>
          <a:xfrm rot="5400000">
            <a:off x="-105748" y="2379785"/>
            <a:ext cx="5598187" cy="333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76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Provenience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dirty="0" smtClean="0"/>
              <a:t>Údaje o původu: majitelé, místo a způsob nabytí, cena, cena za vazbu 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Nejčastěji na přídeštích a předsádkách a titulních listech</a:t>
            </a:r>
          </a:p>
          <a:p>
            <a:r>
              <a:rPr lang="cs-CZ" dirty="0"/>
              <a:t>r</a:t>
            </a:r>
            <a:r>
              <a:rPr lang="cs-CZ" dirty="0" smtClean="0"/>
              <a:t>ukopisné</a:t>
            </a:r>
          </a:p>
          <a:p>
            <a:pPr lvl="1"/>
            <a:r>
              <a:rPr lang="cs-CZ" dirty="0" smtClean="0"/>
              <a:t>unifikovaná (</a:t>
            </a:r>
            <a:r>
              <a:rPr lang="cs-CZ" i="1" dirty="0" smtClean="0"/>
              <a:t>ex libris …, </a:t>
            </a:r>
            <a:r>
              <a:rPr lang="cs-CZ" i="1" dirty="0" err="1"/>
              <a:t>c</a:t>
            </a:r>
            <a:r>
              <a:rPr lang="cs-CZ" i="1" dirty="0" err="1" smtClean="0"/>
              <a:t>atalogo</a:t>
            </a:r>
            <a:r>
              <a:rPr lang="cs-CZ" i="1" dirty="0" smtClean="0"/>
              <a:t> </a:t>
            </a:r>
            <a:r>
              <a:rPr lang="cs-CZ" i="1" dirty="0" err="1" smtClean="0"/>
              <a:t>inscriptus</a:t>
            </a:r>
            <a:r>
              <a:rPr lang="cs-CZ" i="1" dirty="0" smtClean="0"/>
              <a:t>…</a:t>
            </a:r>
            <a:r>
              <a:rPr lang="cs-CZ" dirty="0" smtClean="0"/>
              <a:t>), nebo jen jméno</a:t>
            </a:r>
          </a:p>
          <a:p>
            <a:pPr lvl="1"/>
            <a:r>
              <a:rPr lang="cs-CZ" dirty="0" smtClean="0"/>
              <a:t>často spojena s údajem o ceně, místem a datem prodeje, jménem prodejce</a:t>
            </a:r>
          </a:p>
          <a:p>
            <a:pPr lvl="1"/>
            <a:r>
              <a:rPr lang="cs-CZ" dirty="0"/>
              <a:t>z</a:t>
            </a:r>
            <a:r>
              <a:rPr lang="cs-CZ" dirty="0" smtClean="0"/>
              <a:t>aklínáním proti krádeži (</a:t>
            </a:r>
            <a:r>
              <a:rPr lang="cs-CZ" i="1" dirty="0" smtClean="0"/>
              <a:t>kdo tu knihu ukradne, tomu ruka upadne</a:t>
            </a:r>
            <a:r>
              <a:rPr lang="cs-CZ" dirty="0" smtClean="0"/>
              <a:t>)</a:t>
            </a:r>
          </a:p>
          <a:p>
            <a:pPr lvl="1"/>
            <a:r>
              <a:rPr lang="cs-CZ" dirty="0"/>
              <a:t>v</a:t>
            </a:r>
            <a:r>
              <a:rPr lang="cs-CZ" dirty="0" smtClean="0"/>
              <a:t>ěnování</a:t>
            </a:r>
          </a:p>
          <a:p>
            <a:pPr lvl="1"/>
            <a:r>
              <a:rPr lang="cs-CZ" dirty="0"/>
              <a:t>r</a:t>
            </a:r>
            <a:r>
              <a:rPr lang="cs-CZ" dirty="0" smtClean="0"/>
              <a:t>ukopisné poznámky v textu </a:t>
            </a:r>
          </a:p>
          <a:p>
            <a:pPr lvl="1"/>
            <a:r>
              <a:rPr lang="cs-CZ" dirty="0"/>
              <a:t>a</a:t>
            </a:r>
            <a:r>
              <a:rPr lang="cs-CZ" dirty="0" smtClean="0"/>
              <a:t>ntikvářské poznámky</a:t>
            </a:r>
          </a:p>
          <a:p>
            <a:r>
              <a:rPr lang="cs-CZ" dirty="0" smtClean="0"/>
              <a:t>tištěné</a:t>
            </a:r>
          </a:p>
          <a:p>
            <a:pPr lvl="1"/>
            <a:r>
              <a:rPr lang="cs-CZ" dirty="0"/>
              <a:t>n</a:t>
            </a:r>
            <a:r>
              <a:rPr lang="cs-CZ" dirty="0" smtClean="0"/>
              <a:t>ejčastěji mědirytinové etikety lepené na přední přídeští (erbovní, emblematická, formou devizy, typografická)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 smtClean="0"/>
              <a:t>vlastnická </a:t>
            </a:r>
            <a:r>
              <a:rPr lang="cs-CZ" dirty="0"/>
              <a:t>razítka 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oužívaná až od konce 18. stol.</a:t>
            </a:r>
          </a:p>
          <a:p>
            <a:pPr lvl="1"/>
            <a:r>
              <a:rPr lang="cs-CZ" dirty="0" smtClean="0"/>
              <a:t>obvykle </a:t>
            </a:r>
            <a:r>
              <a:rPr lang="cs-CZ" dirty="0"/>
              <a:t>u rozsáhlejších knihoven: na titulu a na s. 17</a:t>
            </a:r>
          </a:p>
          <a:p>
            <a:pPr lvl="1"/>
            <a:r>
              <a:rPr lang="cs-CZ" dirty="0"/>
              <a:t>r</a:t>
            </a:r>
            <a:r>
              <a:rPr lang="cs-CZ" dirty="0" smtClean="0"/>
              <a:t>azítka </a:t>
            </a:r>
            <a:r>
              <a:rPr lang="cs-CZ" dirty="0"/>
              <a:t>signaturní, s monogramem, heraldická, </a:t>
            </a:r>
            <a:r>
              <a:rPr lang="cs-CZ" dirty="0" err="1"/>
              <a:t>slepotisková</a:t>
            </a:r>
            <a:endParaRPr lang="cs-CZ" dirty="0"/>
          </a:p>
          <a:p>
            <a:r>
              <a:rPr lang="cs-CZ" dirty="0"/>
              <a:t>staré signatury - přídeští, předsádky, formou razítek i rukopisná, na hřbetě</a:t>
            </a:r>
          </a:p>
          <a:p>
            <a:r>
              <a:rPr lang="cs-CZ" dirty="0" err="1"/>
              <a:t>supralibros</a:t>
            </a:r>
            <a:r>
              <a:rPr lang="cs-CZ" dirty="0"/>
              <a:t> – značky majitele na vazbě (nejčastěji heraldická, iniciály</a:t>
            </a:r>
            <a:r>
              <a:rPr lang="cs-CZ" dirty="0" smtClean="0"/>
              <a:t>)</a:t>
            </a:r>
          </a:p>
          <a:p>
            <a:r>
              <a:rPr lang="cs-CZ" dirty="0"/>
              <a:t>nálepky, </a:t>
            </a:r>
            <a:r>
              <a:rPr lang="cs-CZ" dirty="0" smtClean="0"/>
              <a:t>štítky</a:t>
            </a:r>
            <a:endParaRPr lang="cs-CZ" dirty="0"/>
          </a:p>
          <a:p>
            <a:r>
              <a:rPr lang="cs-CZ" dirty="0"/>
              <a:t>identifikace pomocí vazby (charakteristická výzdoba, nátěry hřbetu, podoba štítků, </a:t>
            </a:r>
            <a:r>
              <a:rPr lang="cs-CZ" dirty="0" smtClean="0"/>
              <a:t>ořízky)</a:t>
            </a:r>
            <a:endParaRPr lang="cs-CZ" dirty="0"/>
          </a:p>
          <a:p>
            <a:r>
              <a:rPr lang="cs-CZ" dirty="0" smtClean="0"/>
              <a:t>provenio.cz – databáze českých knižních proveniencí</a:t>
            </a:r>
            <a:endParaRPr lang="cs-CZ" dirty="0"/>
          </a:p>
        </p:txBody>
      </p:sp>
      <p:pic>
        <p:nvPicPr>
          <p:cNvPr id="1026" name="Picture 2" descr="stt20110044466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416" y="0"/>
            <a:ext cx="4114584" cy="174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90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8"/>
          <a:stretch/>
        </p:blipFill>
        <p:spPr>
          <a:xfrm rot="5400000">
            <a:off x="-465891" y="1786948"/>
            <a:ext cx="5299972" cy="3781886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9" b="3484"/>
          <a:stretch/>
        </p:blipFill>
        <p:spPr>
          <a:xfrm rot="5400000">
            <a:off x="3265320" y="1837623"/>
            <a:ext cx="5321424" cy="370198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9" t="9490" r="3318" b="9930"/>
          <a:stretch/>
        </p:blipFill>
        <p:spPr>
          <a:xfrm rot="5400000">
            <a:off x="7016868" y="1936143"/>
            <a:ext cx="5299972" cy="3426781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293152" y="6349330"/>
            <a:ext cx="3781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Staré signatury na předsádce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075036" y="6296045"/>
            <a:ext cx="3587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Provenienční poznámky a razítka na titulní straně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7953463" y="6349330"/>
            <a:ext cx="3426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S</a:t>
            </a:r>
            <a:r>
              <a:rPr lang="cs-CZ" dirty="0" err="1" smtClean="0"/>
              <a:t>upralibros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515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72" y="1451049"/>
            <a:ext cx="3750816" cy="281311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5" t="-691" r="6925" b="14675"/>
          <a:stretch/>
        </p:blipFill>
        <p:spPr>
          <a:xfrm rot="5400000">
            <a:off x="8715274" y="518371"/>
            <a:ext cx="3995097" cy="2958354"/>
          </a:xfrm>
          <a:prstGeom prst="rect">
            <a:avLst/>
          </a:prstGeom>
        </p:spPr>
      </p:pic>
      <p:pic>
        <p:nvPicPr>
          <p:cNvPr id="2050" name="Picture 2" descr="spojené ocelárny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24" y="4733013"/>
            <a:ext cx="4048125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XVIA86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367" y="365125"/>
            <a:ext cx="394602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e 267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759" y="3085284"/>
            <a:ext cx="3719795" cy="377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757195" y="5764192"/>
            <a:ext cx="2291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Provenienční razítka a exlibris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178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Zástupný symbol pro obsah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"/>
          <a:stretch/>
        </p:blipFill>
        <p:spPr>
          <a:xfrm rot="5400000">
            <a:off x="2933749" y="1250222"/>
            <a:ext cx="6243100" cy="4807975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8657863" y="6291695"/>
            <a:ext cx="2928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Zaklínací text proti zlodějům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27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4827</TotalTime>
  <Words>686</Words>
  <Application>Microsoft Office PowerPoint</Application>
  <PresentationFormat>Širokoúhlá obrazovka</PresentationFormat>
  <Paragraphs>112</Paragraphs>
  <Slides>15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Motiv Office</vt:lpstr>
      <vt:lpstr>Provenience</vt:lpstr>
      <vt:lpstr>Nakladatelství</vt:lpstr>
      <vt:lpstr>Distribuce a prodej knih</vt:lpstr>
      <vt:lpstr>Knihkupecký seznam a jeho struktura</vt:lpstr>
      <vt:lpstr>Veletržní, aukční a antikvární nabídky</vt:lpstr>
      <vt:lpstr>Provenience</vt:lpstr>
      <vt:lpstr>Prezentace aplikace PowerPoint</vt:lpstr>
      <vt:lpstr>Prezentace aplikace PowerPoint</vt:lpstr>
      <vt:lpstr>Prezentace aplikace PowerPoint</vt:lpstr>
      <vt:lpstr>Knihovní katalogy</vt:lpstr>
      <vt:lpstr>Srovnání katalogových záznamů téže knihy</vt:lpstr>
      <vt:lpstr>Prezentace aplikace PowerPoint</vt:lpstr>
      <vt:lpstr>Úkoly</vt:lpstr>
      <vt:lpstr>Knižní obchod - literatura</vt:lpstr>
      <vt:lpstr>Provenience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Provenience a knižní obchod</dc:title>
  <dc:creator>Jiří Dufka</dc:creator>
  <cp:lastModifiedBy>Jiří Dufka</cp:lastModifiedBy>
  <cp:revision>59</cp:revision>
  <dcterms:created xsi:type="dcterms:W3CDTF">2023-12-01T15:27:42Z</dcterms:created>
  <dcterms:modified xsi:type="dcterms:W3CDTF">2024-12-19T09:33:08Z</dcterms:modified>
</cp:coreProperties>
</file>