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79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0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39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74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08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57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70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57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65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47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98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AF4C0-848E-4E4C-8D7A-04006D4124C1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71B03-46C3-42AB-93DA-E44EAE3A38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7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cyklopedieknihy.cz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Rámcové části knihy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386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Titulní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Titulní list </a:t>
            </a:r>
            <a:endParaRPr lang="cs-CZ" dirty="0" smtClean="0"/>
          </a:p>
          <a:p>
            <a:pPr lvl="1"/>
            <a:r>
              <a:rPr lang="cs-CZ" dirty="0"/>
              <a:t>u</a:t>
            </a:r>
            <a:r>
              <a:rPr lang="cs-CZ" dirty="0" smtClean="0"/>
              <a:t>vozuje knižní blok, rub zůstává obvykle volný</a:t>
            </a:r>
          </a:p>
          <a:p>
            <a:pPr lvl="1"/>
            <a:r>
              <a:rPr lang="cs-CZ" dirty="0" smtClean="0"/>
              <a:t>výjimečně titulní listy pokračovaly i na rub nebo třetí stranu (dizertace)</a:t>
            </a:r>
          </a:p>
          <a:p>
            <a:pPr lvl="1"/>
            <a:r>
              <a:rPr lang="cs-CZ" dirty="0"/>
              <a:t>má ochrannou, reklamní, informační i estetickou </a:t>
            </a:r>
            <a:r>
              <a:rPr lang="cs-CZ" dirty="0" smtClean="0"/>
              <a:t>funkci</a:t>
            </a:r>
          </a:p>
          <a:p>
            <a:pPr lvl="1"/>
            <a:r>
              <a:rPr lang="cs-CZ" dirty="0" smtClean="0"/>
              <a:t>obvykle </a:t>
            </a:r>
            <a:r>
              <a:rPr lang="cs-CZ" dirty="0"/>
              <a:t>obsahuje názvové, autorské a nakladatelské </a:t>
            </a:r>
            <a:r>
              <a:rPr lang="cs-CZ" dirty="0" smtClean="0"/>
              <a:t>údaje</a:t>
            </a:r>
          </a:p>
          <a:p>
            <a:pPr lvl="1"/>
            <a:r>
              <a:rPr lang="cs-CZ" dirty="0" smtClean="0"/>
              <a:t>geneze </a:t>
            </a:r>
            <a:r>
              <a:rPr lang="cs-CZ" dirty="0"/>
              <a:t>z incipitu, ustálení podoby v první polovině 16. </a:t>
            </a:r>
            <a:r>
              <a:rPr lang="cs-CZ" dirty="0" smtClean="0"/>
              <a:t>století</a:t>
            </a:r>
          </a:p>
          <a:p>
            <a:pPr lvl="1"/>
            <a:r>
              <a:rPr lang="cs-CZ" dirty="0" smtClean="0"/>
              <a:t>16. století – ztrácející se sazba, dřevořezové bordury (rámy), červeno-černý soutisk</a:t>
            </a:r>
          </a:p>
          <a:p>
            <a:pPr lvl="1"/>
            <a:r>
              <a:rPr lang="cs-CZ" dirty="0" smtClean="0"/>
              <a:t>17. století - </a:t>
            </a:r>
            <a:r>
              <a:rPr lang="cs-CZ" dirty="0"/>
              <a:t>červeno-černý </a:t>
            </a:r>
            <a:r>
              <a:rPr lang="cs-CZ" dirty="0" smtClean="0"/>
              <a:t>soutisk, rámy z typografických ozdob, dlouhé názvy</a:t>
            </a:r>
          </a:p>
          <a:p>
            <a:pPr lvl="1"/>
            <a:r>
              <a:rPr lang="cs-CZ" dirty="0" smtClean="0"/>
              <a:t>2. polovina 18. století – stručné názvy, petitem charakteristiky autora, nad </a:t>
            </a:r>
            <a:r>
              <a:rPr lang="cs-CZ" dirty="0" err="1" smtClean="0"/>
              <a:t>impresem</a:t>
            </a:r>
            <a:r>
              <a:rPr lang="cs-CZ" dirty="0" smtClean="0"/>
              <a:t> jen viněty</a:t>
            </a:r>
          </a:p>
          <a:p>
            <a:pPr lvl="1"/>
            <a:r>
              <a:rPr lang="cs-CZ" i="1" dirty="0" err="1"/>
              <a:t>a</a:t>
            </a:r>
            <a:r>
              <a:rPr lang="cs-CZ" i="1" dirty="0" err="1" smtClean="0"/>
              <a:t>perturový</a:t>
            </a:r>
            <a:r>
              <a:rPr lang="cs-CZ" i="1" dirty="0" smtClean="0"/>
              <a:t> titulní list</a:t>
            </a:r>
            <a:r>
              <a:rPr lang="cs-CZ" dirty="0" smtClean="0"/>
              <a:t> - vevázaný na křidélko, zahrnuje levou i pravou polovinu rozevřené knihy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nvokace, citace klasiků – doplňující funkce, souvislost s titulem jen velmi volná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Privilegium</a:t>
            </a:r>
          </a:p>
          <a:p>
            <a:pPr lvl="1"/>
            <a:r>
              <a:rPr lang="cs-CZ" dirty="0"/>
              <a:t>fráze o výsadním právu pro tisk publikace (</a:t>
            </a:r>
            <a:r>
              <a:rPr lang="cs-CZ" dirty="0" err="1"/>
              <a:t>cum</a:t>
            </a:r>
            <a:r>
              <a:rPr lang="cs-CZ" dirty="0"/>
              <a:t> </a:t>
            </a:r>
            <a:r>
              <a:rPr lang="cs-CZ" dirty="0" err="1"/>
              <a:t>privilegio</a:t>
            </a:r>
            <a:r>
              <a:rPr lang="cs-CZ" dirty="0"/>
              <a:t> …)</a:t>
            </a:r>
          </a:p>
          <a:p>
            <a:pPr marL="0" indent="0">
              <a:buNone/>
            </a:pPr>
            <a:r>
              <a:rPr lang="cs-CZ" b="1" dirty="0" err="1"/>
              <a:t>Impresum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údaje o místu tisku, osobě tiskaře (nakladatele, prodejce) a datu vydání</a:t>
            </a:r>
          </a:p>
          <a:p>
            <a:pPr lvl="1"/>
            <a:r>
              <a:rPr lang="cs-CZ" dirty="0"/>
              <a:t>obvykle při spodním okraji titulní strany</a:t>
            </a:r>
          </a:p>
          <a:p>
            <a:pPr marL="0" indent="0">
              <a:buNone/>
            </a:pPr>
            <a:r>
              <a:rPr lang="cs-CZ" b="1" dirty="0"/>
              <a:t>Signet</a:t>
            </a:r>
          </a:p>
          <a:p>
            <a:pPr lvl="1"/>
            <a:r>
              <a:rPr lang="cs-CZ" dirty="0"/>
              <a:t>grafická značka tiskaře, obvykle umístěná na titulním listě nad </a:t>
            </a:r>
            <a:r>
              <a:rPr lang="cs-CZ" dirty="0" err="1"/>
              <a:t>impresem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Předtitul</a:t>
            </a:r>
            <a:endParaRPr lang="cs-CZ" b="1" dirty="0"/>
          </a:p>
          <a:p>
            <a:pPr lvl="1"/>
            <a:r>
              <a:rPr lang="cs-CZ" b="1" dirty="0"/>
              <a:t>typografický</a:t>
            </a:r>
            <a:r>
              <a:rPr lang="cs-CZ" dirty="0"/>
              <a:t> - zkrácené údaje z titulního listu (obvykle z názvu), jinak volný prostor -&gt; rychlá orientace</a:t>
            </a:r>
          </a:p>
          <a:p>
            <a:pPr lvl="1"/>
            <a:r>
              <a:rPr lang="cs-CZ" b="1" dirty="0"/>
              <a:t>mědirytinový</a:t>
            </a:r>
            <a:r>
              <a:rPr lang="cs-CZ" dirty="0"/>
              <a:t> - zejm. v 17. století vznikaly velmi zdobné mědirytinové předtituly (na příloze), opět se stručnější verzí textu z vlastní titulní strany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45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Začátek knihy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Dedikace </a:t>
            </a:r>
          </a:p>
          <a:p>
            <a:pPr lvl="1"/>
            <a:r>
              <a:rPr lang="cs-CZ" dirty="0" smtClean="0"/>
              <a:t>věnování významné osobě, často spojené s očekáváním finanční podpory vydání </a:t>
            </a:r>
          </a:p>
          <a:p>
            <a:pPr lvl="1"/>
            <a:r>
              <a:rPr lang="cs-CZ" dirty="0" smtClean="0"/>
              <a:t>věnoval nejčastěji autor nebo tiskař</a:t>
            </a:r>
          </a:p>
          <a:p>
            <a:pPr lvl="1"/>
            <a:r>
              <a:rPr lang="cs-CZ" dirty="0" smtClean="0"/>
              <a:t>může mít veršovanou podobu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ůže být doplněna rytinou (portrétem, erbem)</a:t>
            </a:r>
          </a:p>
          <a:p>
            <a:pPr marL="0" indent="0">
              <a:buNone/>
            </a:pPr>
            <a:r>
              <a:rPr lang="cs-CZ" b="1" dirty="0" smtClean="0"/>
              <a:t>Předmluva</a:t>
            </a:r>
          </a:p>
          <a:p>
            <a:pPr lvl="1"/>
            <a:r>
              <a:rPr lang="cs-CZ" dirty="0" smtClean="0"/>
              <a:t>uvedení čtenáře do četby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ohou mít i </a:t>
            </a:r>
            <a:r>
              <a:rPr lang="cs-CZ" i="1" dirty="0" smtClean="0"/>
              <a:t>metadatový</a:t>
            </a:r>
            <a:r>
              <a:rPr lang="cs-CZ" dirty="0" smtClean="0"/>
              <a:t> charakter (okolnosti vydání knihy, zmínky o zdrojích)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Aprobace </a:t>
            </a:r>
            <a:endParaRPr lang="cs-CZ" b="1" dirty="0" smtClean="0"/>
          </a:p>
          <a:p>
            <a:pPr lvl="1"/>
            <a:r>
              <a:rPr lang="cs-CZ" dirty="0" smtClean="0"/>
              <a:t>Předtiskové schválení textu církevní </a:t>
            </a:r>
            <a:r>
              <a:rPr lang="cs-CZ" dirty="0"/>
              <a:t>vrchností (</a:t>
            </a:r>
            <a:r>
              <a:rPr lang="cs-CZ" dirty="0" err="1"/>
              <a:t>bisk</a:t>
            </a:r>
            <a:r>
              <a:rPr lang="cs-CZ" dirty="0"/>
              <a:t>. konzistoří, řádovým </a:t>
            </a:r>
            <a:r>
              <a:rPr lang="cs-CZ" dirty="0" smtClean="0"/>
              <a:t>představným)</a:t>
            </a:r>
          </a:p>
          <a:p>
            <a:pPr lvl="1"/>
            <a:r>
              <a:rPr lang="cs-CZ" dirty="0" smtClean="0"/>
              <a:t>obvykle </a:t>
            </a:r>
            <a:r>
              <a:rPr lang="cs-CZ" dirty="0"/>
              <a:t>na samostatném listě za titulním </a:t>
            </a:r>
            <a:r>
              <a:rPr lang="cs-CZ" dirty="0" smtClean="0"/>
              <a:t>listem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značeno i pojmy </a:t>
            </a:r>
            <a:r>
              <a:rPr lang="cs-CZ" i="1" dirty="0" smtClean="0"/>
              <a:t>imprimatur</a:t>
            </a:r>
            <a:r>
              <a:rPr lang="cs-CZ" dirty="0" smtClean="0"/>
              <a:t>, </a:t>
            </a:r>
            <a:r>
              <a:rPr lang="cs-CZ" i="1" dirty="0" err="1" smtClean="0"/>
              <a:t>facultas</a:t>
            </a:r>
            <a:endParaRPr lang="cs-CZ" i="1" dirty="0" smtClean="0"/>
          </a:p>
          <a:p>
            <a:pPr marL="0" indent="0">
              <a:buNone/>
            </a:pPr>
            <a:r>
              <a:rPr lang="cs-CZ" b="1" dirty="0" smtClean="0"/>
              <a:t>Kalendář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pecifikum liturgik</a:t>
            </a:r>
          </a:p>
          <a:p>
            <a:pPr lvl="1"/>
            <a:r>
              <a:rPr lang="cs-CZ" dirty="0" smtClean="0"/>
              <a:t>souvisí s vazbou textu na církevní svátky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Frontispis</a:t>
            </a:r>
          </a:p>
          <a:p>
            <a:pPr lvl="1"/>
            <a:r>
              <a:rPr lang="cs-CZ" dirty="0"/>
              <a:t>alegoricky ztvárněný obsah knihy, popř. portrét autora</a:t>
            </a:r>
          </a:p>
          <a:p>
            <a:pPr lvl="1"/>
            <a:r>
              <a:rPr lang="cs-CZ" dirty="0"/>
              <a:t>obvykle umístěný proti titulnímu listu jako mědirytinová příloha (může být i složený)</a:t>
            </a:r>
          </a:p>
          <a:p>
            <a:pPr lvl="1"/>
            <a:r>
              <a:rPr lang="cs-CZ" dirty="0"/>
              <a:t>rozšíření od 17. století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1437" y="5377759"/>
            <a:ext cx="5576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Úvodní části mají často vlastní označení tiskových archů nejčastěji: *, )(, malé písmeno vs. velké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27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knihy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Explicit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předchůdce </a:t>
            </a:r>
            <a:r>
              <a:rPr lang="cs-CZ" dirty="0" err="1"/>
              <a:t>impresa</a:t>
            </a:r>
            <a:r>
              <a:rPr lang="cs-CZ" dirty="0"/>
              <a:t>, umisťovaný na závěr vlastního textu (před rejstříky)</a:t>
            </a:r>
          </a:p>
          <a:p>
            <a:pPr lvl="1"/>
            <a:r>
              <a:rPr lang="cs-CZ" dirty="0"/>
              <a:t>od počátku 16. století nahrazován údaji na titulní straně, kterou později občas dubloval</a:t>
            </a:r>
          </a:p>
          <a:p>
            <a:pPr marL="0" indent="0">
              <a:buNone/>
            </a:pPr>
            <a:r>
              <a:rPr lang="cs-CZ" b="1" dirty="0" smtClean="0"/>
              <a:t>Obsah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eznam </a:t>
            </a:r>
            <a:r>
              <a:rPr lang="cs-CZ" dirty="0"/>
              <a:t>n</a:t>
            </a:r>
            <a:r>
              <a:rPr lang="cs-CZ" dirty="0" smtClean="0"/>
              <a:t>ázvů kapitol s odkazy na signaturu/list/stranu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snadňuje orientaci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e řazen na konci, nebo začátku knihy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iskne se jako poslední část knihy (kvůli stránkování)</a:t>
            </a:r>
          </a:p>
          <a:p>
            <a:pPr marL="0" indent="0">
              <a:buNone/>
            </a:pPr>
            <a:r>
              <a:rPr lang="cs-CZ" b="1" dirty="0" smtClean="0"/>
              <a:t>Rejstřík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řehled užitých termínů s odkazy na stranu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bvykle sázen do sloupců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ištěn jako poslední (podobně jako obsah)</a:t>
            </a:r>
          </a:p>
          <a:p>
            <a:pPr lvl="1"/>
            <a:r>
              <a:rPr lang="cs-CZ" dirty="0" smtClean="0"/>
              <a:t>Rozrůznění podle předmětu zájmu (jmenný, věcný…)</a:t>
            </a:r>
          </a:p>
          <a:p>
            <a:pPr marL="0" indent="0">
              <a:buNone/>
            </a:pPr>
            <a:r>
              <a:rPr lang="cs-CZ" b="1" dirty="0" smtClean="0"/>
              <a:t>Addenda et </a:t>
            </a:r>
            <a:r>
              <a:rPr lang="cs-CZ" b="1" dirty="0" err="1" smtClean="0"/>
              <a:t>corrigenda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list s opravami z věcných korektur</a:t>
            </a:r>
          </a:p>
          <a:p>
            <a:pPr marL="0" indent="0">
              <a:buNone/>
            </a:pPr>
            <a:r>
              <a:rPr lang="cs-CZ" b="1" dirty="0" smtClean="0"/>
              <a:t>Errata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list s opravami sazby (tiskových chyb)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Soupis předplatitelů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orma reklamy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ramen pro sebeprezentaci textu a nakladatele/tiskaře a poznání pozice díla i vydavatele v uměleckém poli</a:t>
            </a:r>
          </a:p>
          <a:p>
            <a:pPr lvl="1"/>
            <a:r>
              <a:rPr lang="cs-CZ" dirty="0"/>
              <a:t>č</a:t>
            </a:r>
            <a:r>
              <a:rPr lang="cs-CZ" dirty="0" smtClean="0"/>
              <a:t>astější na konci 18. a v 19. století</a:t>
            </a:r>
          </a:p>
          <a:p>
            <a:pPr marL="0" indent="0">
              <a:buNone/>
            </a:pPr>
            <a:r>
              <a:rPr lang="cs-CZ" b="1" dirty="0" smtClean="0"/>
              <a:t>Soupis příloh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omůcka knihaře pro správné zařazení příloh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omůcka při analýze stavu dochování</a:t>
            </a:r>
          </a:p>
          <a:p>
            <a:pPr marL="0" indent="0">
              <a:buNone/>
            </a:pPr>
            <a:r>
              <a:rPr lang="cs-CZ" b="1" dirty="0" smtClean="0"/>
              <a:t>Nakladatelská nabídka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droj informací o publikacích na skladě</a:t>
            </a:r>
          </a:p>
          <a:p>
            <a:pPr lvl="1"/>
            <a:r>
              <a:rPr lang="cs-CZ" dirty="0" smtClean="0"/>
              <a:t>vytvářená jak tiskaři, nakladateli, i knihkupci (často s adresou)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 19. století často na obálkách, nebo posledních listech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ramen k nedochovaným dílům, k cenám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ůže obsahovat i ediční plán (co bude teprve vydáno)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3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Autonomní části knihy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Vnitřní titulní list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rostředek optického členění díla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růběžné archové složky, kustody</a:t>
            </a:r>
          </a:p>
          <a:p>
            <a:pPr marL="0" indent="0">
              <a:buNone/>
            </a:pPr>
            <a:r>
              <a:rPr lang="cs-CZ" b="1" dirty="0" smtClean="0"/>
              <a:t>Přítisk 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bsahově samostatná část neohlášená na titulním listě</a:t>
            </a:r>
          </a:p>
          <a:p>
            <a:pPr lvl="1"/>
            <a:r>
              <a:rPr lang="cs-CZ" dirty="0" smtClean="0"/>
              <a:t>Nemusí s dílem souviset, nemá zvláštní stránkování ani složky nebo kustody</a:t>
            </a:r>
          </a:p>
          <a:p>
            <a:pPr marL="0" indent="0">
              <a:buNone/>
            </a:pPr>
            <a:r>
              <a:rPr lang="cs-CZ" b="1" dirty="0" smtClean="0"/>
              <a:t>Přídavek</a:t>
            </a:r>
          </a:p>
          <a:p>
            <a:pPr lvl="1"/>
            <a:r>
              <a:rPr lang="cs-CZ" dirty="0" smtClean="0"/>
              <a:t>samostatná část díla ohlášená na titulním listě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á vlastní titulní list, vlastní číslování</a:t>
            </a:r>
          </a:p>
          <a:p>
            <a:pPr lvl="1"/>
            <a:r>
              <a:rPr lang="cs-CZ" dirty="0"/>
              <a:t>b</a:t>
            </a:r>
            <a:r>
              <a:rPr lang="cs-CZ" dirty="0" smtClean="0"/>
              <a:t>ez kustody na konci hlavního díla</a:t>
            </a:r>
          </a:p>
          <a:p>
            <a:pPr marL="0" indent="0">
              <a:buNone/>
            </a:pPr>
            <a:r>
              <a:rPr lang="cs-CZ" b="1" dirty="0" smtClean="0"/>
              <a:t>Doplněk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amostatně publikovaný doplněk k dílu </a:t>
            </a:r>
          </a:p>
          <a:p>
            <a:pPr lvl="1"/>
            <a:r>
              <a:rPr lang="cs-CZ" dirty="0" smtClean="0"/>
              <a:t> někdy má podobu posledního svazku vícesvazkového díla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x</a:t>
            </a:r>
            <a:r>
              <a:rPr lang="cs-CZ" b="1" dirty="0" smtClean="0"/>
              <a:t> Přívazek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amostatně vytištěné dílo připojené k hlavnímu dílu až v knihařské dílně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Důvody pro přitištění textů</a:t>
            </a:r>
            <a:endParaRPr lang="cs-CZ" b="1" dirty="0"/>
          </a:p>
          <a:p>
            <a:pPr lvl="1"/>
            <a:r>
              <a:rPr lang="cs-CZ" i="1" dirty="0" smtClean="0"/>
              <a:t>Horror </a:t>
            </a:r>
            <a:r>
              <a:rPr lang="cs-CZ" i="1" dirty="0" err="1" smtClean="0"/>
              <a:t>vacui</a:t>
            </a:r>
            <a:endParaRPr lang="cs-CZ" i="1" dirty="0" smtClean="0"/>
          </a:p>
          <a:p>
            <a:pPr lvl="2"/>
            <a:r>
              <a:rPr lang="cs-CZ" dirty="0"/>
              <a:t>o</a:t>
            </a:r>
            <a:r>
              <a:rPr lang="cs-CZ" dirty="0" smtClean="0"/>
              <a:t>bava z prázdného místa (z estetických pozic)</a:t>
            </a:r>
          </a:p>
          <a:p>
            <a:pPr lvl="1"/>
            <a:r>
              <a:rPr lang="cs-CZ" dirty="0" smtClean="0"/>
              <a:t>ekonomické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yužití zbývajících listů ve složce</a:t>
            </a:r>
          </a:p>
          <a:p>
            <a:pPr lvl="1"/>
            <a:r>
              <a:rPr lang="cs-CZ" dirty="0" smtClean="0"/>
              <a:t>věcné</a:t>
            </a:r>
          </a:p>
          <a:p>
            <a:pPr lvl="2"/>
            <a:r>
              <a:rPr lang="cs-CZ" dirty="0" smtClean="0"/>
              <a:t>autonomní charakter souvisejícího textu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71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Jaké části předcházejí a následují před vlastním textem knihy?</a:t>
            </a:r>
          </a:p>
          <a:p>
            <a:r>
              <a:rPr lang="cs-CZ" dirty="0" smtClean="0"/>
              <a:t>Dedikace</a:t>
            </a:r>
          </a:p>
          <a:p>
            <a:r>
              <a:rPr lang="cs-CZ" dirty="0" smtClean="0"/>
              <a:t>Předmluva (ke komu?)</a:t>
            </a:r>
          </a:p>
          <a:p>
            <a:r>
              <a:rPr lang="cs-CZ" dirty="0" smtClean="0"/>
              <a:t>Aprobace</a:t>
            </a:r>
          </a:p>
          <a:p>
            <a:r>
              <a:rPr lang="cs-CZ" dirty="0" smtClean="0"/>
              <a:t>Kalendář</a:t>
            </a:r>
          </a:p>
          <a:p>
            <a:r>
              <a:rPr lang="cs-CZ" dirty="0" smtClean="0"/>
              <a:t>Explicit</a:t>
            </a:r>
          </a:p>
          <a:p>
            <a:r>
              <a:rPr lang="cs-CZ" dirty="0" smtClean="0"/>
              <a:t>Obsah</a:t>
            </a:r>
          </a:p>
          <a:p>
            <a:r>
              <a:rPr lang="cs-CZ" dirty="0" smtClean="0"/>
              <a:t>Rejstřík</a:t>
            </a:r>
          </a:p>
          <a:p>
            <a:r>
              <a:rPr lang="cs-CZ" dirty="0" smtClean="0"/>
              <a:t>Errata</a:t>
            </a:r>
          </a:p>
          <a:p>
            <a:r>
              <a:rPr lang="cs-CZ" dirty="0" smtClean="0"/>
              <a:t>Soupisy příloh, předplatitelů spod.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Jaké údaje dokážete najít na titulní straně?</a:t>
            </a:r>
          </a:p>
          <a:p>
            <a:r>
              <a:rPr lang="cs-CZ" dirty="0" smtClean="0"/>
              <a:t>Privilegium</a:t>
            </a:r>
          </a:p>
          <a:p>
            <a:r>
              <a:rPr lang="cs-CZ" dirty="0" err="1" smtClean="0"/>
              <a:t>Impresum</a:t>
            </a:r>
            <a:endParaRPr lang="cs-CZ" dirty="0" smtClean="0"/>
          </a:p>
          <a:p>
            <a:r>
              <a:rPr lang="cs-CZ" dirty="0" smtClean="0"/>
              <a:t>Signet</a:t>
            </a:r>
          </a:p>
          <a:p>
            <a:r>
              <a:rPr lang="cs-CZ" dirty="0" smtClean="0"/>
              <a:t>Předtitul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Poznáte nějakou autonomní část?</a:t>
            </a:r>
          </a:p>
          <a:p>
            <a:r>
              <a:rPr lang="cs-CZ" dirty="0" smtClean="0"/>
              <a:t>Přívazek, přítisk, přídavek, doplněk, vnitřní titulní list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337426" y="5893806"/>
            <a:ext cx="53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Pro studium nejasných termínů využijte</a:t>
            </a:r>
            <a:r>
              <a:rPr lang="cs-CZ" b="1" dirty="0" smtClean="0">
                <a:solidFill>
                  <a:srgbClr val="FF0000"/>
                </a:solidFill>
                <a:hlinkClick r:id="rId2"/>
              </a:rPr>
              <a:t> encyklopedieknihy.cz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6727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726</Words>
  <Application>Microsoft Office PowerPoint</Application>
  <PresentationFormat>Širokoúhlá obrazovka</PresentationFormat>
  <Paragraphs>119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Rámcové části knihy</vt:lpstr>
      <vt:lpstr>Titulní údaje</vt:lpstr>
      <vt:lpstr>Začátek knihy</vt:lpstr>
      <vt:lpstr>Závěr knihy</vt:lpstr>
      <vt:lpstr>Autonomní části knihy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Obsahové členění knihy</dc:title>
  <dc:creator>Jiří Dufka</dc:creator>
  <cp:lastModifiedBy>Jiří Dufka</cp:lastModifiedBy>
  <cp:revision>25</cp:revision>
  <dcterms:created xsi:type="dcterms:W3CDTF">2024-11-24T11:33:54Z</dcterms:created>
  <dcterms:modified xsi:type="dcterms:W3CDTF">2024-12-19T09:50:18Z</dcterms:modified>
</cp:coreProperties>
</file>