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1" r:id="rId9"/>
    <p:sldId id="442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9584" y="2678846"/>
            <a:ext cx="254977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antikou </a:t>
            </a:r>
            <a:r>
              <a:rPr lang="cs-CZ" altLang="cs-CZ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a středověkem: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(375–568)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314450" y="215465"/>
            <a:ext cx="304442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Římská říše za císaře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Trajána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Barbarští Davidové a civilizovaný Goliáš?</a:t>
            </a:r>
          </a:p>
        </p:txBody>
      </p:sp>
    </p:spTree>
    <p:extLst>
      <p:ext uri="{BB962C8B-B14F-4D97-AF65-F5344CB8AC3E}">
        <p14:creationId xmlns:p14="http://schemas.microsoft.com/office/powerpoint/2010/main" val="404597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736391" y="593412"/>
            <a:ext cx="177965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Germáni a Římané: </a:t>
            </a: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jaksepatří?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2558" y="217273"/>
            <a:ext cx="2449095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„Osudový“ rok 410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Dvě koncepce správy říše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 vojenským velitelem na Západě, od roku 395 poručník Arcadia 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Honoria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Arcadius</a:t>
            </a:r>
            <a:r>
              <a:rPr lang="cs-CZ" altLang="cs-CZ" sz="1200" dirty="0">
                <a:latin typeface="Times New Roman" panose="02020603050405020304" pitchFamily="18" charset="0"/>
              </a:rPr>
              <a:t> poručnictví odmítl, postupná romanizace východních legií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402: první vpád </a:t>
            </a:r>
            <a:r>
              <a:rPr lang="cs-CZ" altLang="cs-CZ" sz="1200" dirty="0" err="1">
                <a:latin typeface="Times New Roman" panose="02020603050405020304" pitchFamily="18" charset="0"/>
              </a:rPr>
              <a:t>Visigótů</a:t>
            </a:r>
            <a:r>
              <a:rPr lang="cs-CZ" altLang="cs-CZ" sz="1200" dirty="0">
                <a:latin typeface="Times New Roman" panose="02020603050405020304" pitchFamily="18" charset="0"/>
              </a:rPr>
              <a:t> do Itálie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407: dohoda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Stilicha</a:t>
            </a:r>
            <a:r>
              <a:rPr lang="cs-CZ" altLang="cs-CZ" sz="1200" dirty="0">
                <a:latin typeface="Times New Roman" panose="02020603050405020304" pitchFamily="18" charset="0"/>
              </a:rPr>
              <a:t> 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Alarichem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408: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 zavražděn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24. srpen 410: dobytí Říma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2898531" y="2398996"/>
            <a:ext cx="322970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„Mizející“ impérium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407: vyklizena Británie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411: staženy legie ze Španělska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432: staženy posádky z Afriky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Po roce 400 známe řadu  jmen vojenských velitelů, ne však zmínky o římských legiích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i="1" dirty="0">
                <a:latin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cs-CZ" sz="1200" dirty="0"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Arbogast</a:t>
            </a:r>
            <a:r>
              <a:rPr lang="cs-CZ" altLang="cs-CZ" sz="1200" dirty="0">
                <a:latin typeface="Times New Roman" panose="02020603050405020304" pitchFamily="18" charset="0"/>
              </a:rPr>
              <a:t> 		388–394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		395–408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Konstancius</a:t>
            </a:r>
            <a:r>
              <a:rPr lang="cs-CZ" altLang="cs-CZ" sz="1200" dirty="0">
                <a:latin typeface="Times New Roman" panose="02020603050405020304" pitchFamily="18" charset="0"/>
              </a:rPr>
              <a:t>		411–421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Castinus</a:t>
            </a:r>
            <a:r>
              <a:rPr lang="cs-CZ" altLang="cs-CZ" sz="1200" dirty="0">
                <a:latin typeface="Times New Roman" panose="02020603050405020304" pitchFamily="18" charset="0"/>
              </a:rPr>
              <a:t>		423–425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Felix		425–430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Aëtius</a:t>
            </a:r>
            <a:r>
              <a:rPr lang="cs-CZ" altLang="cs-CZ" sz="1200" dirty="0">
                <a:latin typeface="Times New Roman" panose="02020603050405020304" pitchFamily="18" charset="0"/>
              </a:rPr>
              <a:t>		430–432/433–454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Ricimer</a:t>
            </a:r>
            <a:r>
              <a:rPr lang="cs-CZ" altLang="cs-CZ" sz="1200" dirty="0">
                <a:latin typeface="Times New Roman" panose="02020603050405020304" pitchFamily="18" charset="0"/>
              </a:rPr>
              <a:t>		457–472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Gundobad</a:t>
            </a:r>
            <a:r>
              <a:rPr lang="cs-CZ" altLang="cs-CZ" sz="1200" dirty="0">
                <a:latin typeface="Times New Roman" panose="02020603050405020304" pitchFamily="18" charset="0"/>
              </a:rPr>
              <a:t>		472–473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Orestes		475–476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Odoakar</a:t>
            </a:r>
            <a:r>
              <a:rPr lang="cs-CZ" altLang="cs-CZ" sz="1200" dirty="0">
                <a:latin typeface="Times New Roman" panose="02020603050405020304" pitchFamily="18" charset="0"/>
              </a:rPr>
              <a:t>		476</a:t>
            </a:r>
          </a:p>
        </p:txBody>
      </p:sp>
      <p:sp>
        <p:nvSpPr>
          <p:cNvPr id="7" name="Obdélník 6"/>
          <p:cNvSpPr/>
          <p:nvPr/>
        </p:nvSpPr>
        <p:spPr>
          <a:xfrm>
            <a:off x="6626469" y="1228389"/>
            <a:ext cx="2699240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„Legendární“ rok 476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Vojenský správce císařství (</a:t>
            </a:r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i="1" dirty="0">
                <a:latin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cs-CZ" sz="1200" dirty="0">
                <a:latin typeface="Times New Roman" panose="02020603050405020304" pitchFamily="18" charset="0"/>
              </a:rPr>
              <a:t>) Orestes  dosadil na trůn svého syna Romula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Augustula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srpen 476: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Orestes zavražděn, Romulus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Augustulus</a:t>
            </a:r>
            <a:r>
              <a:rPr lang="cs-CZ" altLang="cs-CZ" sz="1200" dirty="0">
                <a:latin typeface="Times New Roman" panose="02020603050405020304" pitchFamily="18" charset="0"/>
              </a:rPr>
              <a:t> sesazen, ale mohl se jako soukromá osoba uchýlit do jižní Itálie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Odoakar</a:t>
            </a:r>
            <a:r>
              <a:rPr lang="cs-CZ" altLang="cs-CZ" sz="1200" dirty="0">
                <a:latin typeface="Times New Roman" panose="02020603050405020304" pitchFamily="18" charset="0"/>
              </a:rPr>
              <a:t> odmítl císařský titul, požádal císaře Zenona o titul vojenského správce (</a:t>
            </a:r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Sám přijal titul krále.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480: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 Dalmácii zavražděn poslední západořímský císař Julius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Nepos</a:t>
            </a:r>
            <a:endParaRPr lang="cs-CZ" altLang="cs-CZ" sz="1200" dirty="0">
              <a:latin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624647" y="376818"/>
            <a:ext cx="232120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„Barbarská“  království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Přejímání římských tradic a zvyklostí: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obnova veřejných budov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jmenování senátorů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„</a:t>
            </a:r>
            <a:r>
              <a:rPr lang="cs-CZ" altLang="cs-CZ" sz="1200" dirty="0" err="1">
                <a:latin typeface="Times New Roman" panose="02020603050405020304" pitchFamily="18" charset="0"/>
              </a:rPr>
              <a:t>adventus</a:t>
            </a:r>
            <a:r>
              <a:rPr lang="cs-CZ" altLang="cs-CZ" sz="1200" dirty="0">
                <a:latin typeface="Times New Roman" panose="02020603050405020304" pitchFamily="18" charset="0"/>
              </a:rPr>
              <a:t>“ roku 500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uplatňování římského práva (</a:t>
            </a:r>
            <a:r>
              <a:rPr lang="cs-CZ" altLang="cs-CZ" sz="1200" dirty="0" err="1">
                <a:latin typeface="Times New Roman" panose="02020603050405020304" pitchFamily="18" charset="0"/>
              </a:rPr>
              <a:t>Boethius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Císařský dvůr chápal vyklizení provincií jako dočasné opatření</a:t>
            </a:r>
          </a:p>
        </p:txBody>
      </p:sp>
      <p:cxnSp>
        <p:nvCxnSpPr>
          <p:cNvPr id="12" name="Přímá spojnice se šipkou 11"/>
          <p:cNvCxnSpPr/>
          <p:nvPr/>
        </p:nvCxnSpPr>
        <p:spPr bwMode="auto">
          <a:xfrm>
            <a:off x="2749062" y="2101361"/>
            <a:ext cx="7608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/>
          <p:nvPr/>
        </p:nvCxnSpPr>
        <p:spPr bwMode="auto">
          <a:xfrm>
            <a:off x="5043660" y="2171700"/>
            <a:ext cx="138351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se šipkou 15"/>
          <p:cNvCxnSpPr/>
          <p:nvPr/>
        </p:nvCxnSpPr>
        <p:spPr bwMode="auto">
          <a:xfrm>
            <a:off x="8097715" y="1055077"/>
            <a:ext cx="138039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798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47813" y="417426"/>
            <a:ext cx="299371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Středomoří a evropský Západ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mezi léty 375–576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53238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356627" y="871480"/>
            <a:ext cx="3655706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410 †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Alarich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Nástupcem zvolen jeho švagr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Athaulf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Uzavřel spojenectví s císařem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Honoriem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Přesun do Galie, obsazení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Aquitánie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Jmenován římským prefektem pro Galii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Oženil se s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Honoriovou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sestrou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Gallou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Placidií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Střet s Vandaly, dobytí Hispánie</a:t>
            </a: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Tolosanum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(podle Toulouse)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roku 476 formálně uznávali římskou nadvládu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roce 500 spory s Franky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Vouillé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(507)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Vizigóti se museli stáhnout do Hispánie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Přechodná závislost na Ostrogótech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78A311A-B5AC-4D01-A9AF-B8962A67BD14}"/>
              </a:ext>
            </a:extLst>
          </p:cNvPr>
          <p:cNvSpPr txBox="1"/>
          <p:nvPr/>
        </p:nvSpPr>
        <p:spPr>
          <a:xfrm>
            <a:off x="233583" y="212664"/>
            <a:ext cx="320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toto: 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Vizigóti a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Tolosanum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(418/507–711)</a:t>
            </a:r>
          </a:p>
        </p:txBody>
      </p:sp>
    </p:spTree>
    <p:extLst>
      <p:ext uri="{BB962C8B-B14F-4D97-AF65-F5344CB8AC3E}">
        <p14:creationId xmlns:p14="http://schemas.microsoft.com/office/powerpoint/2010/main" val="87914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38250" y="571085"/>
            <a:ext cx="197201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„</a:t>
            </a:r>
            <a:r>
              <a:rPr lang="cs-CZ" altLang="de-DE" sz="1200" b="1" i="1" dirty="0" err="1">
                <a:latin typeface="Times New Roman" panose="02020603050405020304" pitchFamily="18" charset="0"/>
              </a:rPr>
              <a:t>Renovatio</a:t>
            </a:r>
            <a:r>
              <a:rPr lang="cs-CZ" altLang="de-DE" sz="1200" b="1" i="1" dirty="0">
                <a:latin typeface="Times New Roman" panose="02020603050405020304" pitchFamily="18" charset="0"/>
              </a:rPr>
              <a:t> </a:t>
            </a:r>
            <a:r>
              <a:rPr lang="cs-CZ" altLang="de-DE" sz="1200" b="1" i="1" dirty="0" err="1">
                <a:latin typeface="Times New Roman" panose="02020603050405020304" pitchFamily="18" charset="0"/>
              </a:rPr>
              <a:t>imperii</a:t>
            </a:r>
            <a:r>
              <a:rPr lang="cs-CZ" altLang="de-DE" sz="1200" b="1" dirty="0">
                <a:latin typeface="Times New Roman" panose="02020603050405020304" pitchFamily="18" charset="0"/>
              </a:rPr>
              <a:t>“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císaře Justiniána (527–565)</a:t>
            </a:r>
          </a:p>
        </p:txBody>
      </p:sp>
    </p:spTree>
    <p:extLst>
      <p:ext uri="{BB962C8B-B14F-4D97-AF65-F5344CB8AC3E}">
        <p14:creationId xmlns:p14="http://schemas.microsoft.com/office/powerpoint/2010/main" val="34014001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392</Words>
  <Application>Microsoft Office PowerPoint</Application>
  <PresentationFormat>Širokoúhlá obrazovka</PresentationFormat>
  <Paragraphs>86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267</cp:revision>
  <cp:lastPrinted>2019-10-16T06:26:31Z</cp:lastPrinted>
  <dcterms:created xsi:type="dcterms:W3CDTF">2019-09-26T11:11:15Z</dcterms:created>
  <dcterms:modified xsi:type="dcterms:W3CDTF">2024-10-07T10:32:12Z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