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334" r:id="rId6"/>
    <p:sldId id="275" r:id="rId7"/>
    <p:sldId id="276" r:id="rId8"/>
    <p:sldId id="277" r:id="rId9"/>
    <p:sldId id="278" r:id="rId10"/>
    <p:sldId id="279" r:id="rId11"/>
    <p:sldId id="280" r:id="rId12"/>
    <p:sldId id="281" r:id="rId13"/>
    <p:sldId id="257" r:id="rId14"/>
    <p:sldId id="264" r:id="rId15"/>
    <p:sldId id="265" r:id="rId16"/>
    <p:sldId id="266" r:id="rId17"/>
    <p:sldId id="267" r:id="rId18"/>
    <p:sldId id="268" r:id="rId19"/>
    <p:sldId id="269" r:id="rId20"/>
    <p:sldId id="270" r:id="rId21"/>
    <p:sldId id="271" r:id="rId22"/>
    <p:sldId id="272" r:id="rId23"/>
    <p:sldId id="273" r:id="rId24"/>
    <p:sldId id="274" r:id="rId25"/>
    <p:sldId id="282" r:id="rId26"/>
    <p:sldId id="283" r:id="rId27"/>
    <p:sldId id="284" r:id="rId28"/>
    <p:sldId id="285" r:id="rId29"/>
    <p:sldId id="286" r:id="rId30"/>
    <p:sldId id="287" r:id="rId31"/>
    <p:sldId id="288" r:id="rId32"/>
    <p:sldId id="289" r:id="rId33"/>
    <p:sldId id="290" r:id="rId34"/>
    <p:sldId id="291" r:id="rId35"/>
    <p:sldId id="292" r:id="rId36"/>
    <p:sldId id="294" r:id="rId37"/>
    <p:sldId id="258" r:id="rId38"/>
    <p:sldId id="259" r:id="rId39"/>
    <p:sldId id="260" r:id="rId40"/>
    <p:sldId id="261" r:id="rId41"/>
    <p:sldId id="295" r:id="rId42"/>
    <p:sldId id="296" r:id="rId43"/>
    <p:sldId id="297" r:id="rId44"/>
    <p:sldId id="298" r:id="rId45"/>
    <p:sldId id="299" r:id="rId46"/>
    <p:sldId id="300" r:id="rId47"/>
    <p:sldId id="301" r:id="rId48"/>
    <p:sldId id="302" r:id="rId49"/>
    <p:sldId id="373" r:id="rId50"/>
    <p:sldId id="374" r:id="rId51"/>
    <p:sldId id="375" r:id="rId52"/>
    <p:sldId id="335" r:id="rId53"/>
    <p:sldId id="337" r:id="rId54"/>
    <p:sldId id="338" r:id="rId55"/>
    <p:sldId id="339" r:id="rId56"/>
    <p:sldId id="340" r:id="rId57"/>
    <p:sldId id="341" r:id="rId58"/>
    <p:sldId id="342" r:id="rId59"/>
    <p:sldId id="343" r:id="rId60"/>
    <p:sldId id="344" r:id="rId61"/>
    <p:sldId id="367" r:id="rId62"/>
    <p:sldId id="345" r:id="rId63"/>
    <p:sldId id="346" r:id="rId64"/>
    <p:sldId id="348" r:id="rId65"/>
    <p:sldId id="349" r:id="rId66"/>
    <p:sldId id="350" r:id="rId67"/>
    <p:sldId id="368" r:id="rId68"/>
    <p:sldId id="369" r:id="rId69"/>
    <p:sldId id="370" r:id="rId70"/>
    <p:sldId id="371" r:id="rId71"/>
    <p:sldId id="372" r:id="rId72"/>
    <p:sldId id="351" r:id="rId73"/>
    <p:sldId id="352" r:id="rId74"/>
    <p:sldId id="353" r:id="rId75"/>
    <p:sldId id="354" r:id="rId76"/>
    <p:sldId id="358" r:id="rId77"/>
    <p:sldId id="357" r:id="rId78"/>
    <p:sldId id="365" r:id="rId79"/>
    <p:sldId id="356" r:id="rId80"/>
    <p:sldId id="364" r:id="rId81"/>
    <p:sldId id="379" r:id="rId82"/>
    <p:sldId id="359" r:id="rId83"/>
    <p:sldId id="366" r:id="rId84"/>
    <p:sldId id="360" r:id="rId85"/>
    <p:sldId id="376" r:id="rId86"/>
    <p:sldId id="361" r:id="rId87"/>
    <p:sldId id="362" r:id="rId88"/>
    <p:sldId id="377" r:id="rId89"/>
    <p:sldId id="378" r:id="rId90"/>
    <p:sldId id="380" r:id="rId91"/>
    <p:sldId id="304" r:id="rId92"/>
    <p:sldId id="305" r:id="rId93"/>
    <p:sldId id="311" r:id="rId94"/>
    <p:sldId id="312" r:id="rId95"/>
    <p:sldId id="313" r:id="rId96"/>
    <p:sldId id="314" r:id="rId97"/>
    <p:sldId id="315" r:id="rId98"/>
    <p:sldId id="316" r:id="rId99"/>
    <p:sldId id="317" r:id="rId100"/>
    <p:sldId id="318" r:id="rId101"/>
    <p:sldId id="319" r:id="rId102"/>
    <p:sldId id="320" r:id="rId103"/>
    <p:sldId id="306" r:id="rId104"/>
    <p:sldId id="307" r:id="rId105"/>
    <p:sldId id="308" r:id="rId106"/>
    <p:sldId id="309" r:id="rId107"/>
    <p:sldId id="310" r:id="rId108"/>
    <p:sldId id="321" r:id="rId109"/>
    <p:sldId id="322" r:id="rId110"/>
    <p:sldId id="323" r:id="rId111"/>
    <p:sldId id="324" r:id="rId112"/>
    <p:sldId id="325" r:id="rId113"/>
    <p:sldId id="326" r:id="rId114"/>
    <p:sldId id="327" r:id="rId115"/>
    <p:sldId id="328" r:id="rId116"/>
    <p:sldId id="329" r:id="rId117"/>
    <p:sldId id="330" r:id="rId118"/>
    <p:sldId id="331" r:id="rId119"/>
    <p:sldId id="332" r:id="rId120"/>
    <p:sldId id="333" r:id="rId1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4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140582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278512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174440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9CFC8E-651D-7ACA-54E6-F4FAD1C5847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cs-CZ"/>
          </a:p>
        </p:txBody>
      </p:sp>
      <p:sp>
        <p:nvSpPr>
          <p:cNvPr id="3" name="Подзаголовок 2">
            <a:extLst>
              <a:ext uri="{FF2B5EF4-FFF2-40B4-BE49-F238E27FC236}">
                <a16:creationId xmlns:a16="http://schemas.microsoft.com/office/drawing/2014/main" xmlns="" id="{BC05613D-7A63-8690-9455-690D5FE473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cs-CZ"/>
          </a:p>
        </p:txBody>
      </p:sp>
      <p:sp>
        <p:nvSpPr>
          <p:cNvPr id="4" name="Дата 3">
            <a:extLst>
              <a:ext uri="{FF2B5EF4-FFF2-40B4-BE49-F238E27FC236}">
                <a16:creationId xmlns:a16="http://schemas.microsoft.com/office/drawing/2014/main" xmlns="" id="{B5ADBF6E-8A0A-93EB-D601-172E48024AB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2B3D6CF5-9111-3AE2-D3ED-5B1A378277B6}"/>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D14E7F77-637B-60DF-D532-4AF7CBF6F98B}"/>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5866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CBFEE0-72A5-9858-E714-3ABFEDD8D94A}"/>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2345FB55-3E7E-2D11-DB2C-902F14F00CD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5530558B-F625-50A0-78DA-CD190718A76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036AA8D1-57C6-6A3F-A538-3ED542DC8486}"/>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CFB05702-69E2-6184-C4EA-E8999B638886}"/>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3110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8026CD-7954-E5E2-2577-9EC80FA4264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cs-CZ"/>
          </a:p>
        </p:txBody>
      </p:sp>
      <p:sp>
        <p:nvSpPr>
          <p:cNvPr id="3" name="Текст 2">
            <a:extLst>
              <a:ext uri="{FF2B5EF4-FFF2-40B4-BE49-F238E27FC236}">
                <a16:creationId xmlns:a16="http://schemas.microsoft.com/office/drawing/2014/main" xmlns="" id="{1B3C5D6B-B6A9-39B4-13B8-55C9727FB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02A8B45-EC75-16B6-35C3-6FCF5D0A05B4}"/>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2A9B9868-A2CF-30DC-4A3B-F6F9F0AB0112}"/>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5202CA32-BD2C-2F11-6F54-84F1BA799B2A}"/>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429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C23A893-4222-F23B-AD1C-285A44164D01}"/>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5F45B25F-854A-88C8-8332-24FE3C0E677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Объект 3">
            <a:extLst>
              <a:ext uri="{FF2B5EF4-FFF2-40B4-BE49-F238E27FC236}">
                <a16:creationId xmlns:a16="http://schemas.microsoft.com/office/drawing/2014/main" xmlns="" id="{8255A750-68D8-5FA4-8C9A-61C362D04C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Дата 4">
            <a:extLst>
              <a:ext uri="{FF2B5EF4-FFF2-40B4-BE49-F238E27FC236}">
                <a16:creationId xmlns:a16="http://schemas.microsoft.com/office/drawing/2014/main" xmlns="" id="{AB27C963-7C05-AC5F-0ABE-9BDA1F9B0E1B}"/>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B14280C6-8AEE-4386-EF4C-529C51E4C248}"/>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1F3FD55C-D6C6-A8C0-8F58-531F1CA4213D}"/>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6764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52A803-9A33-CC2B-0BD0-2FB23B210EA8}"/>
              </a:ext>
            </a:extLst>
          </p:cNvPr>
          <p:cNvSpPr>
            <a:spLocks noGrp="1"/>
          </p:cNvSpPr>
          <p:nvPr>
            <p:ph type="title"/>
          </p:nvPr>
        </p:nvSpPr>
        <p:spPr>
          <a:xfrm>
            <a:off x="839788" y="365125"/>
            <a:ext cx="10515600" cy="1325563"/>
          </a:xfrm>
        </p:spPr>
        <p:txBody>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95DE7A87-4709-E59E-A88E-1382B6867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AF797452-0544-1708-2128-1154B0CAF84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Текст 4">
            <a:extLst>
              <a:ext uri="{FF2B5EF4-FFF2-40B4-BE49-F238E27FC236}">
                <a16:creationId xmlns:a16="http://schemas.microsoft.com/office/drawing/2014/main" xmlns="" id="{CDAF3839-15CE-40B3-8278-DD7C2F892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892333E9-82EF-283C-1688-6BA82D6F1E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7" name="Дата 6">
            <a:extLst>
              <a:ext uri="{FF2B5EF4-FFF2-40B4-BE49-F238E27FC236}">
                <a16:creationId xmlns:a16="http://schemas.microsoft.com/office/drawing/2014/main" xmlns="" id="{AD1E218A-6394-7C2E-D1AC-C6C9B767BF08}"/>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8" name="Нижний колонтитул 7">
            <a:extLst>
              <a:ext uri="{FF2B5EF4-FFF2-40B4-BE49-F238E27FC236}">
                <a16:creationId xmlns:a16="http://schemas.microsoft.com/office/drawing/2014/main" xmlns="" id="{A1E65EDE-D5A6-1944-6F30-4A4728BFC550}"/>
              </a:ext>
            </a:extLst>
          </p:cNvPr>
          <p:cNvSpPr>
            <a:spLocks noGrp="1"/>
          </p:cNvSpPr>
          <p:nvPr>
            <p:ph type="ftr" sz="quarter" idx="11"/>
          </p:nvPr>
        </p:nvSpPr>
        <p:spPr/>
        <p:txBody>
          <a:bodyPr/>
          <a:lstStyle/>
          <a:p>
            <a:endParaRPr lang="cs-CZ">
              <a:solidFill>
                <a:prstClr val="black">
                  <a:tint val="75000"/>
                </a:prstClr>
              </a:solidFill>
            </a:endParaRPr>
          </a:p>
        </p:txBody>
      </p:sp>
      <p:sp>
        <p:nvSpPr>
          <p:cNvPr id="9" name="Номер слайда 8">
            <a:extLst>
              <a:ext uri="{FF2B5EF4-FFF2-40B4-BE49-F238E27FC236}">
                <a16:creationId xmlns:a16="http://schemas.microsoft.com/office/drawing/2014/main" xmlns="" id="{E6D411E5-770A-6B49-EA90-B4AB83878EE0}"/>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000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4114635-CD7F-C31E-4E55-E6A14353F7B4}"/>
              </a:ext>
            </a:extLst>
          </p:cNvPr>
          <p:cNvSpPr>
            <a:spLocks noGrp="1"/>
          </p:cNvSpPr>
          <p:nvPr>
            <p:ph type="title"/>
          </p:nvPr>
        </p:nvSpPr>
        <p:spPr/>
        <p:txBody>
          <a:bodyPr/>
          <a:lstStyle/>
          <a:p>
            <a:r>
              <a:rPr lang="ru-RU"/>
              <a:t>Образец заголовка</a:t>
            </a:r>
            <a:endParaRPr lang="cs-CZ"/>
          </a:p>
        </p:txBody>
      </p:sp>
      <p:sp>
        <p:nvSpPr>
          <p:cNvPr id="3" name="Дата 2">
            <a:extLst>
              <a:ext uri="{FF2B5EF4-FFF2-40B4-BE49-F238E27FC236}">
                <a16:creationId xmlns:a16="http://schemas.microsoft.com/office/drawing/2014/main" xmlns="" id="{BE2A3A4E-CA63-84BF-AFD9-381CC23A4469}"/>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9BCBF21-8A7C-DF16-CC8E-7F1FEFA0E8C7}"/>
              </a:ext>
            </a:extLst>
          </p:cNvPr>
          <p:cNvSpPr>
            <a:spLocks noGrp="1"/>
          </p:cNvSpPr>
          <p:nvPr>
            <p:ph type="ftr" sz="quarter" idx="11"/>
          </p:nvPr>
        </p:nvSpPr>
        <p:spPr/>
        <p:txBody>
          <a:bodyPr/>
          <a:lstStyle/>
          <a:p>
            <a:endParaRPr lang="cs-CZ">
              <a:solidFill>
                <a:prstClr val="black">
                  <a:tint val="75000"/>
                </a:prstClr>
              </a:solidFill>
            </a:endParaRPr>
          </a:p>
        </p:txBody>
      </p:sp>
      <p:sp>
        <p:nvSpPr>
          <p:cNvPr id="5" name="Номер слайда 4">
            <a:extLst>
              <a:ext uri="{FF2B5EF4-FFF2-40B4-BE49-F238E27FC236}">
                <a16:creationId xmlns:a16="http://schemas.microsoft.com/office/drawing/2014/main" xmlns="" id="{A3FD2288-202B-5149-58D5-B62865EA7721}"/>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52296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ABDC206-DB2A-A6D3-4C45-A411B6CF6A64}"/>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3" name="Нижний колонтитул 2">
            <a:extLst>
              <a:ext uri="{FF2B5EF4-FFF2-40B4-BE49-F238E27FC236}">
                <a16:creationId xmlns:a16="http://schemas.microsoft.com/office/drawing/2014/main" xmlns="" id="{A21BE088-5EB1-342F-3CC7-3B1EC970A655}"/>
              </a:ext>
            </a:extLst>
          </p:cNvPr>
          <p:cNvSpPr>
            <a:spLocks noGrp="1"/>
          </p:cNvSpPr>
          <p:nvPr>
            <p:ph type="ftr" sz="quarter" idx="11"/>
          </p:nvPr>
        </p:nvSpPr>
        <p:spPr/>
        <p:txBody>
          <a:bodyPr/>
          <a:lstStyle/>
          <a:p>
            <a:endParaRPr lang="cs-CZ">
              <a:solidFill>
                <a:prstClr val="black">
                  <a:tint val="75000"/>
                </a:prstClr>
              </a:solidFill>
            </a:endParaRPr>
          </a:p>
        </p:txBody>
      </p:sp>
      <p:sp>
        <p:nvSpPr>
          <p:cNvPr id="4" name="Номер слайда 3">
            <a:extLst>
              <a:ext uri="{FF2B5EF4-FFF2-40B4-BE49-F238E27FC236}">
                <a16:creationId xmlns:a16="http://schemas.microsoft.com/office/drawing/2014/main" xmlns="" id="{2E6A8866-579D-F60C-0BC0-96CCF4308B66}"/>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5023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A07B30-756C-0DFB-D070-7099852AD4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Объект 2">
            <a:extLst>
              <a:ext uri="{FF2B5EF4-FFF2-40B4-BE49-F238E27FC236}">
                <a16:creationId xmlns:a16="http://schemas.microsoft.com/office/drawing/2014/main" xmlns="" id="{4B19509E-B775-5701-F236-BB69F5D72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Текст 3">
            <a:extLst>
              <a:ext uri="{FF2B5EF4-FFF2-40B4-BE49-F238E27FC236}">
                <a16:creationId xmlns:a16="http://schemas.microsoft.com/office/drawing/2014/main" xmlns="" id="{95129226-D093-7D53-3CC4-78CDF1BDA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6D10B14-A3F7-4222-F53E-08A78B144505}"/>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0CD2DB4-39C7-07DC-7B2E-9D33A8237076}"/>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1861917C-EA72-77B6-F50F-73C8F2108FAD}"/>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8754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3702517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68732F-7747-44A8-819E-A3333393C92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Рисунок 2">
            <a:extLst>
              <a:ext uri="{FF2B5EF4-FFF2-40B4-BE49-F238E27FC236}">
                <a16:creationId xmlns:a16="http://schemas.microsoft.com/office/drawing/2014/main" xmlns="" id="{5B9403DE-2552-3EE4-2913-0EBC1B318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Текст 3">
            <a:extLst>
              <a:ext uri="{FF2B5EF4-FFF2-40B4-BE49-F238E27FC236}">
                <a16:creationId xmlns:a16="http://schemas.microsoft.com/office/drawing/2014/main" xmlns="" id="{CA24FD2C-0B61-C52A-95E0-F2731C83B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4865BC2-F10D-321D-E964-1C983F1FAC09}"/>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7244CAE0-2B3D-B063-9A55-41C3D9C9F1AF}"/>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AB43381A-4863-F6FA-E8FC-A41D3F0CFE05}"/>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35660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28523C-5760-11DE-E589-041CC8046D0A}"/>
              </a:ext>
            </a:extLst>
          </p:cNvPr>
          <p:cNvSpPr>
            <a:spLocks noGrp="1"/>
          </p:cNvSpPr>
          <p:nvPr>
            <p:ph type="title"/>
          </p:nvPr>
        </p:nvSpPr>
        <p:spPr/>
        <p:txBody>
          <a:bodyPr/>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CEF81D51-45A1-7E8E-E82D-785F22160E3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25A3F441-CD1D-F1D4-407B-11D3AE684BE1}"/>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F702AFC9-78E7-97D5-82EC-C22C546F0E60}"/>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B625FD74-B028-D9A8-6B4E-CCC8BA6269B2}"/>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5888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32224C70-CBD5-1000-88E8-84B9B71B3E92}"/>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C34CD885-98D8-2996-F188-55AD9118C29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FB0E86BE-E0CF-66A8-5150-5674450AE88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CC02240D-10F9-1E60-A94F-AB693AE36484}"/>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08FC0816-42E5-4A63-1024-4DDE5DCBF4AF}"/>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6902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9CFC8E-651D-7ACA-54E6-F4FAD1C5847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cs-CZ"/>
          </a:p>
        </p:txBody>
      </p:sp>
      <p:sp>
        <p:nvSpPr>
          <p:cNvPr id="3" name="Подзаголовок 2">
            <a:extLst>
              <a:ext uri="{FF2B5EF4-FFF2-40B4-BE49-F238E27FC236}">
                <a16:creationId xmlns:a16="http://schemas.microsoft.com/office/drawing/2014/main" xmlns="" id="{BC05613D-7A63-8690-9455-690D5FE473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cs-CZ"/>
          </a:p>
        </p:txBody>
      </p:sp>
      <p:sp>
        <p:nvSpPr>
          <p:cNvPr id="4" name="Дата 3">
            <a:extLst>
              <a:ext uri="{FF2B5EF4-FFF2-40B4-BE49-F238E27FC236}">
                <a16:creationId xmlns:a16="http://schemas.microsoft.com/office/drawing/2014/main" xmlns="" id="{B5ADBF6E-8A0A-93EB-D601-172E48024AB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2B3D6CF5-9111-3AE2-D3ED-5B1A378277B6}"/>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D14E7F77-637B-60DF-D532-4AF7CBF6F98B}"/>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57095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CBFEE0-72A5-9858-E714-3ABFEDD8D94A}"/>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2345FB55-3E7E-2D11-DB2C-902F14F00CD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5530558B-F625-50A0-78DA-CD190718A76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036AA8D1-57C6-6A3F-A538-3ED542DC8486}"/>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CFB05702-69E2-6184-C4EA-E8999B638886}"/>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0378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8026CD-7954-E5E2-2577-9EC80FA4264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cs-CZ"/>
          </a:p>
        </p:txBody>
      </p:sp>
      <p:sp>
        <p:nvSpPr>
          <p:cNvPr id="3" name="Текст 2">
            <a:extLst>
              <a:ext uri="{FF2B5EF4-FFF2-40B4-BE49-F238E27FC236}">
                <a16:creationId xmlns:a16="http://schemas.microsoft.com/office/drawing/2014/main" xmlns="" id="{1B3C5D6B-B6A9-39B4-13B8-55C9727FB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02A8B45-EC75-16B6-35C3-6FCF5D0A05B4}"/>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2A9B9868-A2CF-30DC-4A3B-F6F9F0AB0112}"/>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5202CA32-BD2C-2F11-6F54-84F1BA799B2A}"/>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3104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C23A893-4222-F23B-AD1C-285A44164D01}"/>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5F45B25F-854A-88C8-8332-24FE3C0E677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Объект 3">
            <a:extLst>
              <a:ext uri="{FF2B5EF4-FFF2-40B4-BE49-F238E27FC236}">
                <a16:creationId xmlns:a16="http://schemas.microsoft.com/office/drawing/2014/main" xmlns="" id="{8255A750-68D8-5FA4-8C9A-61C362D04C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Дата 4">
            <a:extLst>
              <a:ext uri="{FF2B5EF4-FFF2-40B4-BE49-F238E27FC236}">
                <a16:creationId xmlns:a16="http://schemas.microsoft.com/office/drawing/2014/main" xmlns="" id="{AB27C963-7C05-AC5F-0ABE-9BDA1F9B0E1B}"/>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B14280C6-8AEE-4386-EF4C-529C51E4C248}"/>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1F3FD55C-D6C6-A8C0-8F58-531F1CA4213D}"/>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20468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52A803-9A33-CC2B-0BD0-2FB23B210EA8}"/>
              </a:ext>
            </a:extLst>
          </p:cNvPr>
          <p:cNvSpPr>
            <a:spLocks noGrp="1"/>
          </p:cNvSpPr>
          <p:nvPr>
            <p:ph type="title"/>
          </p:nvPr>
        </p:nvSpPr>
        <p:spPr>
          <a:xfrm>
            <a:off x="839788" y="365125"/>
            <a:ext cx="10515600" cy="1325563"/>
          </a:xfrm>
        </p:spPr>
        <p:txBody>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95DE7A87-4709-E59E-A88E-1382B6867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AF797452-0544-1708-2128-1154B0CAF84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Текст 4">
            <a:extLst>
              <a:ext uri="{FF2B5EF4-FFF2-40B4-BE49-F238E27FC236}">
                <a16:creationId xmlns:a16="http://schemas.microsoft.com/office/drawing/2014/main" xmlns="" id="{CDAF3839-15CE-40B3-8278-DD7C2F892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892333E9-82EF-283C-1688-6BA82D6F1E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7" name="Дата 6">
            <a:extLst>
              <a:ext uri="{FF2B5EF4-FFF2-40B4-BE49-F238E27FC236}">
                <a16:creationId xmlns:a16="http://schemas.microsoft.com/office/drawing/2014/main" xmlns="" id="{AD1E218A-6394-7C2E-D1AC-C6C9B767BF08}"/>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8" name="Нижний колонтитул 7">
            <a:extLst>
              <a:ext uri="{FF2B5EF4-FFF2-40B4-BE49-F238E27FC236}">
                <a16:creationId xmlns:a16="http://schemas.microsoft.com/office/drawing/2014/main" xmlns="" id="{A1E65EDE-D5A6-1944-6F30-4A4728BFC550}"/>
              </a:ext>
            </a:extLst>
          </p:cNvPr>
          <p:cNvSpPr>
            <a:spLocks noGrp="1"/>
          </p:cNvSpPr>
          <p:nvPr>
            <p:ph type="ftr" sz="quarter" idx="11"/>
          </p:nvPr>
        </p:nvSpPr>
        <p:spPr/>
        <p:txBody>
          <a:bodyPr/>
          <a:lstStyle/>
          <a:p>
            <a:endParaRPr lang="cs-CZ">
              <a:solidFill>
                <a:prstClr val="black">
                  <a:tint val="75000"/>
                </a:prstClr>
              </a:solidFill>
            </a:endParaRPr>
          </a:p>
        </p:txBody>
      </p:sp>
      <p:sp>
        <p:nvSpPr>
          <p:cNvPr id="9" name="Номер слайда 8">
            <a:extLst>
              <a:ext uri="{FF2B5EF4-FFF2-40B4-BE49-F238E27FC236}">
                <a16:creationId xmlns:a16="http://schemas.microsoft.com/office/drawing/2014/main" xmlns="" id="{E6D411E5-770A-6B49-EA90-B4AB83878EE0}"/>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1147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4114635-CD7F-C31E-4E55-E6A14353F7B4}"/>
              </a:ext>
            </a:extLst>
          </p:cNvPr>
          <p:cNvSpPr>
            <a:spLocks noGrp="1"/>
          </p:cNvSpPr>
          <p:nvPr>
            <p:ph type="title"/>
          </p:nvPr>
        </p:nvSpPr>
        <p:spPr/>
        <p:txBody>
          <a:bodyPr/>
          <a:lstStyle/>
          <a:p>
            <a:r>
              <a:rPr lang="ru-RU"/>
              <a:t>Образец заголовка</a:t>
            </a:r>
            <a:endParaRPr lang="cs-CZ"/>
          </a:p>
        </p:txBody>
      </p:sp>
      <p:sp>
        <p:nvSpPr>
          <p:cNvPr id="3" name="Дата 2">
            <a:extLst>
              <a:ext uri="{FF2B5EF4-FFF2-40B4-BE49-F238E27FC236}">
                <a16:creationId xmlns:a16="http://schemas.microsoft.com/office/drawing/2014/main" xmlns="" id="{BE2A3A4E-CA63-84BF-AFD9-381CC23A4469}"/>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4" name="Нижний колонтитул 3">
            <a:extLst>
              <a:ext uri="{FF2B5EF4-FFF2-40B4-BE49-F238E27FC236}">
                <a16:creationId xmlns:a16="http://schemas.microsoft.com/office/drawing/2014/main" xmlns="" id="{39BCBF21-8A7C-DF16-CC8E-7F1FEFA0E8C7}"/>
              </a:ext>
            </a:extLst>
          </p:cNvPr>
          <p:cNvSpPr>
            <a:spLocks noGrp="1"/>
          </p:cNvSpPr>
          <p:nvPr>
            <p:ph type="ftr" sz="quarter" idx="11"/>
          </p:nvPr>
        </p:nvSpPr>
        <p:spPr/>
        <p:txBody>
          <a:bodyPr/>
          <a:lstStyle/>
          <a:p>
            <a:endParaRPr lang="cs-CZ">
              <a:solidFill>
                <a:prstClr val="black">
                  <a:tint val="75000"/>
                </a:prstClr>
              </a:solidFill>
            </a:endParaRPr>
          </a:p>
        </p:txBody>
      </p:sp>
      <p:sp>
        <p:nvSpPr>
          <p:cNvPr id="5" name="Номер слайда 4">
            <a:extLst>
              <a:ext uri="{FF2B5EF4-FFF2-40B4-BE49-F238E27FC236}">
                <a16:creationId xmlns:a16="http://schemas.microsoft.com/office/drawing/2014/main" xmlns="" id="{A3FD2288-202B-5149-58D5-B62865EA7721}"/>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98369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ABDC206-DB2A-A6D3-4C45-A411B6CF6A64}"/>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3" name="Нижний колонтитул 2">
            <a:extLst>
              <a:ext uri="{FF2B5EF4-FFF2-40B4-BE49-F238E27FC236}">
                <a16:creationId xmlns:a16="http://schemas.microsoft.com/office/drawing/2014/main" xmlns="" id="{A21BE088-5EB1-342F-3CC7-3B1EC970A655}"/>
              </a:ext>
            </a:extLst>
          </p:cNvPr>
          <p:cNvSpPr>
            <a:spLocks noGrp="1"/>
          </p:cNvSpPr>
          <p:nvPr>
            <p:ph type="ftr" sz="quarter" idx="11"/>
          </p:nvPr>
        </p:nvSpPr>
        <p:spPr/>
        <p:txBody>
          <a:bodyPr/>
          <a:lstStyle/>
          <a:p>
            <a:endParaRPr lang="cs-CZ">
              <a:solidFill>
                <a:prstClr val="black">
                  <a:tint val="75000"/>
                </a:prstClr>
              </a:solidFill>
            </a:endParaRPr>
          </a:p>
        </p:txBody>
      </p:sp>
      <p:sp>
        <p:nvSpPr>
          <p:cNvPr id="4" name="Номер слайда 3">
            <a:extLst>
              <a:ext uri="{FF2B5EF4-FFF2-40B4-BE49-F238E27FC236}">
                <a16:creationId xmlns:a16="http://schemas.microsoft.com/office/drawing/2014/main" xmlns="" id="{2E6A8866-579D-F60C-0BC0-96CCF4308B66}"/>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6808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4004448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A07B30-756C-0DFB-D070-7099852AD4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Объект 2">
            <a:extLst>
              <a:ext uri="{FF2B5EF4-FFF2-40B4-BE49-F238E27FC236}">
                <a16:creationId xmlns:a16="http://schemas.microsoft.com/office/drawing/2014/main" xmlns="" id="{4B19509E-B775-5701-F236-BB69F5D72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Текст 3">
            <a:extLst>
              <a:ext uri="{FF2B5EF4-FFF2-40B4-BE49-F238E27FC236}">
                <a16:creationId xmlns:a16="http://schemas.microsoft.com/office/drawing/2014/main" xmlns="" id="{95129226-D093-7D53-3CC4-78CDF1BDA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6D10B14-A3F7-4222-F53E-08A78B144505}"/>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20CD2DB4-39C7-07DC-7B2E-9D33A8237076}"/>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1861917C-EA72-77B6-F50F-73C8F2108FAD}"/>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46191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68732F-7747-44A8-819E-A3333393C92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Рисунок 2">
            <a:extLst>
              <a:ext uri="{FF2B5EF4-FFF2-40B4-BE49-F238E27FC236}">
                <a16:creationId xmlns:a16="http://schemas.microsoft.com/office/drawing/2014/main" xmlns="" id="{5B9403DE-2552-3EE4-2913-0EBC1B318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Текст 3">
            <a:extLst>
              <a:ext uri="{FF2B5EF4-FFF2-40B4-BE49-F238E27FC236}">
                <a16:creationId xmlns:a16="http://schemas.microsoft.com/office/drawing/2014/main" xmlns="" id="{CA24FD2C-0B61-C52A-95E0-F2731C83B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4865BC2-F10D-321D-E964-1C983F1FAC09}"/>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7244CAE0-2B3D-B063-9A55-41C3D9C9F1AF}"/>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AB43381A-4863-F6FA-E8FC-A41D3F0CFE05}"/>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8694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28523C-5760-11DE-E589-041CC8046D0A}"/>
              </a:ext>
            </a:extLst>
          </p:cNvPr>
          <p:cNvSpPr>
            <a:spLocks noGrp="1"/>
          </p:cNvSpPr>
          <p:nvPr>
            <p:ph type="title"/>
          </p:nvPr>
        </p:nvSpPr>
        <p:spPr/>
        <p:txBody>
          <a:bodyPr/>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CEF81D51-45A1-7E8E-E82D-785F22160E3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25A3F441-CD1D-F1D4-407B-11D3AE684BE1}"/>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F702AFC9-78E7-97D5-82EC-C22C546F0E60}"/>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B625FD74-B028-D9A8-6B4E-CCC8BA6269B2}"/>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95048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32224C70-CBD5-1000-88E8-84B9B71B3E92}"/>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C34CD885-98D8-2996-F188-55AD9118C29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FB0E86BE-E0CF-66A8-5150-5674450AE88E}"/>
              </a:ext>
            </a:extLst>
          </p:cNvPr>
          <p:cNvSpPr>
            <a:spLocks noGrp="1"/>
          </p:cNvSpPr>
          <p:nvPr>
            <p:ph type="dt" sz="half" idx="10"/>
          </p:nvPr>
        </p:nvSpPr>
        <p:spPr/>
        <p:txBody>
          <a:body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CC02240D-10F9-1E60-A94F-AB693AE36484}"/>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08FC0816-42E5-4A63-1024-4DDE5DCBF4AF}"/>
              </a:ext>
            </a:extLst>
          </p:cNvPr>
          <p:cNvSpPr>
            <a:spLocks noGrp="1"/>
          </p:cNvSpPr>
          <p:nvPr>
            <p:ph type="sldNum" sz="quarter" idx="12"/>
          </p:nvPr>
        </p:nvSpPr>
        <p:spPr/>
        <p:txBody>
          <a:body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43836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99AA4B-489E-E0FF-E26D-B2F62A21224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cs-CZ"/>
          </a:p>
        </p:txBody>
      </p:sp>
      <p:sp>
        <p:nvSpPr>
          <p:cNvPr id="3" name="Подзаголовок 2">
            <a:extLst>
              <a:ext uri="{FF2B5EF4-FFF2-40B4-BE49-F238E27FC236}">
                <a16:creationId xmlns:a16="http://schemas.microsoft.com/office/drawing/2014/main" xmlns="" id="{5B7C740C-6108-49C3-169F-1EDFEBCAB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cs-CZ"/>
          </a:p>
        </p:txBody>
      </p:sp>
      <p:sp>
        <p:nvSpPr>
          <p:cNvPr id="4" name="Дата 3">
            <a:extLst>
              <a:ext uri="{FF2B5EF4-FFF2-40B4-BE49-F238E27FC236}">
                <a16:creationId xmlns:a16="http://schemas.microsoft.com/office/drawing/2014/main" xmlns="" id="{CF829469-1EBF-CD3C-EEAD-055CF76676E1}"/>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4346C0B-C483-1889-89C9-C56C3348D384}"/>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9106E641-0D14-D092-E23C-B676119AFD03}"/>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3637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178E7E-C9CE-D917-D12C-4486BB964759}"/>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04B2F359-A83A-70BD-C962-66F1CF5D5A7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1A08B5E9-3E5C-B1A9-D2BC-299A281620E7}"/>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45A0DB40-B89B-6253-760F-DB3C5E18F847}"/>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0CBB5028-1F37-5F42-DC41-9A7EA4FAD7E2}"/>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56907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45965C-87F1-A518-5CDB-9E29303BCB8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cs-CZ"/>
          </a:p>
        </p:txBody>
      </p:sp>
      <p:sp>
        <p:nvSpPr>
          <p:cNvPr id="3" name="Текст 2">
            <a:extLst>
              <a:ext uri="{FF2B5EF4-FFF2-40B4-BE49-F238E27FC236}">
                <a16:creationId xmlns:a16="http://schemas.microsoft.com/office/drawing/2014/main" xmlns="" id="{2ED9D659-B356-9BE6-E526-9A6EF5CF92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8F28292-30DE-FBE4-76FD-04729A652F98}"/>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0FEC3650-2F45-4C70-404C-6E555A8665C5}"/>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730DFAB9-383F-F509-2471-0B3FBE91ABFC}"/>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75409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5525417-4672-6477-931F-520AC6D156AA}"/>
              </a:ext>
            </a:extLst>
          </p:cNvPr>
          <p:cNvSpPr>
            <a:spLocks noGrp="1"/>
          </p:cNvSpPr>
          <p:nvPr>
            <p:ph type="title"/>
          </p:nvPr>
        </p:nvSpPr>
        <p:spPr/>
        <p:txBody>
          <a:bodyPr/>
          <a:lstStyle/>
          <a:p>
            <a:r>
              <a:rPr lang="ru-RU"/>
              <a:t>Образец заголовка</a:t>
            </a:r>
            <a:endParaRPr lang="cs-CZ"/>
          </a:p>
        </p:txBody>
      </p:sp>
      <p:sp>
        <p:nvSpPr>
          <p:cNvPr id="3" name="Объект 2">
            <a:extLst>
              <a:ext uri="{FF2B5EF4-FFF2-40B4-BE49-F238E27FC236}">
                <a16:creationId xmlns:a16="http://schemas.microsoft.com/office/drawing/2014/main" xmlns="" id="{1A74C51D-5226-4B0E-3884-D715E1D86E0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Объект 3">
            <a:extLst>
              <a:ext uri="{FF2B5EF4-FFF2-40B4-BE49-F238E27FC236}">
                <a16:creationId xmlns:a16="http://schemas.microsoft.com/office/drawing/2014/main" xmlns="" id="{BFD5FE3E-B2A8-7581-2E8E-63B683C94C2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Дата 4">
            <a:extLst>
              <a:ext uri="{FF2B5EF4-FFF2-40B4-BE49-F238E27FC236}">
                <a16:creationId xmlns:a16="http://schemas.microsoft.com/office/drawing/2014/main" xmlns="" id="{D146B5BF-446A-B9FC-E704-3C80253F8097}"/>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BA9698F1-7EF0-1100-E449-02A2943927C6}"/>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7AC6700C-A1C7-3C3D-7513-655F5B7216A9}"/>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7282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9105D0-2C62-70BA-6D0A-9CB4FFE358E8}"/>
              </a:ext>
            </a:extLst>
          </p:cNvPr>
          <p:cNvSpPr>
            <a:spLocks noGrp="1"/>
          </p:cNvSpPr>
          <p:nvPr>
            <p:ph type="title"/>
          </p:nvPr>
        </p:nvSpPr>
        <p:spPr>
          <a:xfrm>
            <a:off x="839788" y="365125"/>
            <a:ext cx="10515600" cy="1325563"/>
          </a:xfrm>
        </p:spPr>
        <p:txBody>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0C5EC4BF-A5F1-A490-0DFE-85BC4A7CE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AB09C476-5A53-E0A4-27A9-EC22E37A8A2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5" name="Текст 4">
            <a:extLst>
              <a:ext uri="{FF2B5EF4-FFF2-40B4-BE49-F238E27FC236}">
                <a16:creationId xmlns:a16="http://schemas.microsoft.com/office/drawing/2014/main" xmlns="" id="{52F5406B-64FB-729C-CACE-48E434D6A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362CCFF7-CA7A-86D7-036C-2EA668ED163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7" name="Дата 6">
            <a:extLst>
              <a:ext uri="{FF2B5EF4-FFF2-40B4-BE49-F238E27FC236}">
                <a16:creationId xmlns:a16="http://schemas.microsoft.com/office/drawing/2014/main" xmlns="" id="{10F45A3A-2B0A-9E94-BFC6-8E3D3DFE9CC2}"/>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8" name="Нижний колонтитул 7">
            <a:extLst>
              <a:ext uri="{FF2B5EF4-FFF2-40B4-BE49-F238E27FC236}">
                <a16:creationId xmlns:a16="http://schemas.microsoft.com/office/drawing/2014/main" xmlns="" id="{73C21A08-2788-6C5F-E589-194F348CCBF7}"/>
              </a:ext>
            </a:extLst>
          </p:cNvPr>
          <p:cNvSpPr>
            <a:spLocks noGrp="1"/>
          </p:cNvSpPr>
          <p:nvPr>
            <p:ph type="ftr" sz="quarter" idx="11"/>
          </p:nvPr>
        </p:nvSpPr>
        <p:spPr/>
        <p:txBody>
          <a:bodyPr/>
          <a:lstStyle/>
          <a:p>
            <a:endParaRPr lang="cs-CZ">
              <a:solidFill>
                <a:prstClr val="black">
                  <a:tint val="75000"/>
                </a:prstClr>
              </a:solidFill>
            </a:endParaRPr>
          </a:p>
        </p:txBody>
      </p:sp>
      <p:sp>
        <p:nvSpPr>
          <p:cNvPr id="9" name="Номер слайда 8">
            <a:extLst>
              <a:ext uri="{FF2B5EF4-FFF2-40B4-BE49-F238E27FC236}">
                <a16:creationId xmlns:a16="http://schemas.microsoft.com/office/drawing/2014/main" xmlns="" id="{456B0B96-3D5C-F4F9-C0BE-24F73A751240}"/>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90421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A10A5F-0DD3-44DC-B945-60EEA6D8CE35}"/>
              </a:ext>
            </a:extLst>
          </p:cNvPr>
          <p:cNvSpPr>
            <a:spLocks noGrp="1"/>
          </p:cNvSpPr>
          <p:nvPr>
            <p:ph type="title"/>
          </p:nvPr>
        </p:nvSpPr>
        <p:spPr/>
        <p:txBody>
          <a:bodyPr/>
          <a:lstStyle/>
          <a:p>
            <a:r>
              <a:rPr lang="ru-RU"/>
              <a:t>Образец заголовка</a:t>
            </a:r>
            <a:endParaRPr lang="cs-CZ"/>
          </a:p>
        </p:txBody>
      </p:sp>
      <p:sp>
        <p:nvSpPr>
          <p:cNvPr id="3" name="Дата 2">
            <a:extLst>
              <a:ext uri="{FF2B5EF4-FFF2-40B4-BE49-F238E27FC236}">
                <a16:creationId xmlns:a16="http://schemas.microsoft.com/office/drawing/2014/main" xmlns="" id="{59DAEAA7-A101-CE98-25CF-A3731A1B85F3}"/>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4" name="Нижний колонтитул 3">
            <a:extLst>
              <a:ext uri="{FF2B5EF4-FFF2-40B4-BE49-F238E27FC236}">
                <a16:creationId xmlns:a16="http://schemas.microsoft.com/office/drawing/2014/main" xmlns="" id="{8824B7FB-7891-AAA3-68C6-6D30D0A91EA4}"/>
              </a:ext>
            </a:extLst>
          </p:cNvPr>
          <p:cNvSpPr>
            <a:spLocks noGrp="1"/>
          </p:cNvSpPr>
          <p:nvPr>
            <p:ph type="ftr" sz="quarter" idx="11"/>
          </p:nvPr>
        </p:nvSpPr>
        <p:spPr/>
        <p:txBody>
          <a:bodyPr/>
          <a:lstStyle/>
          <a:p>
            <a:endParaRPr lang="cs-CZ">
              <a:solidFill>
                <a:prstClr val="black">
                  <a:tint val="75000"/>
                </a:prstClr>
              </a:solidFill>
            </a:endParaRPr>
          </a:p>
        </p:txBody>
      </p:sp>
      <p:sp>
        <p:nvSpPr>
          <p:cNvPr id="5" name="Номер слайда 4">
            <a:extLst>
              <a:ext uri="{FF2B5EF4-FFF2-40B4-BE49-F238E27FC236}">
                <a16:creationId xmlns:a16="http://schemas.microsoft.com/office/drawing/2014/main" xmlns="" id="{B2804158-FB5E-3001-D2D5-2FE5A3684DD8}"/>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7942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2663954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3CDB26AE-EC31-1415-BC8F-6D96015AB6EE}"/>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3" name="Нижний колонтитул 2">
            <a:extLst>
              <a:ext uri="{FF2B5EF4-FFF2-40B4-BE49-F238E27FC236}">
                <a16:creationId xmlns:a16="http://schemas.microsoft.com/office/drawing/2014/main" xmlns="" id="{7508E615-5210-6DB0-18E0-468D57B346D1}"/>
              </a:ext>
            </a:extLst>
          </p:cNvPr>
          <p:cNvSpPr>
            <a:spLocks noGrp="1"/>
          </p:cNvSpPr>
          <p:nvPr>
            <p:ph type="ftr" sz="quarter" idx="11"/>
          </p:nvPr>
        </p:nvSpPr>
        <p:spPr/>
        <p:txBody>
          <a:bodyPr/>
          <a:lstStyle/>
          <a:p>
            <a:endParaRPr lang="cs-CZ">
              <a:solidFill>
                <a:prstClr val="black">
                  <a:tint val="75000"/>
                </a:prstClr>
              </a:solidFill>
            </a:endParaRPr>
          </a:p>
        </p:txBody>
      </p:sp>
      <p:sp>
        <p:nvSpPr>
          <p:cNvPr id="4" name="Номер слайда 3">
            <a:extLst>
              <a:ext uri="{FF2B5EF4-FFF2-40B4-BE49-F238E27FC236}">
                <a16:creationId xmlns:a16="http://schemas.microsoft.com/office/drawing/2014/main" xmlns="" id="{2F9C45FE-8640-6F1C-AACD-1379B6A7C391}"/>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8567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9BE61CB-8C31-4EEE-541C-9D93B14B37E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Объект 2">
            <a:extLst>
              <a:ext uri="{FF2B5EF4-FFF2-40B4-BE49-F238E27FC236}">
                <a16:creationId xmlns:a16="http://schemas.microsoft.com/office/drawing/2014/main" xmlns="" id="{62560985-C073-F54D-0A3C-FE4A5A427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Текст 3">
            <a:extLst>
              <a:ext uri="{FF2B5EF4-FFF2-40B4-BE49-F238E27FC236}">
                <a16:creationId xmlns:a16="http://schemas.microsoft.com/office/drawing/2014/main" xmlns="" id="{E8D56DA7-3FEC-2965-E69A-572B69C86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1316863-31F3-44AB-C279-DBD5F1C25D96}"/>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71243590-3484-6448-C194-5D00741D1743}"/>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8B1E3BCA-C0B8-105E-8FB5-8F9C2FDF6A08}"/>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4422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708CC54-5CE4-7F61-2477-817BD31ACE3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cs-CZ"/>
          </a:p>
        </p:txBody>
      </p:sp>
      <p:sp>
        <p:nvSpPr>
          <p:cNvPr id="3" name="Рисунок 2">
            <a:extLst>
              <a:ext uri="{FF2B5EF4-FFF2-40B4-BE49-F238E27FC236}">
                <a16:creationId xmlns:a16="http://schemas.microsoft.com/office/drawing/2014/main" xmlns="" id="{C9F0A11B-08B4-1BE6-CC2E-5E42F87AA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Текст 3">
            <a:extLst>
              <a:ext uri="{FF2B5EF4-FFF2-40B4-BE49-F238E27FC236}">
                <a16:creationId xmlns:a16="http://schemas.microsoft.com/office/drawing/2014/main" xmlns="" id="{995FA099-909D-4790-7A83-4053EC508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B173F8B-37C9-D21B-5897-93B37D8ABC0E}"/>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6" name="Нижний колонтитул 5">
            <a:extLst>
              <a:ext uri="{FF2B5EF4-FFF2-40B4-BE49-F238E27FC236}">
                <a16:creationId xmlns:a16="http://schemas.microsoft.com/office/drawing/2014/main" xmlns="" id="{19220F00-7E20-30AA-0690-95B1A452DEC1}"/>
              </a:ext>
            </a:extLst>
          </p:cNvPr>
          <p:cNvSpPr>
            <a:spLocks noGrp="1"/>
          </p:cNvSpPr>
          <p:nvPr>
            <p:ph type="ftr" sz="quarter" idx="11"/>
          </p:nvPr>
        </p:nvSpPr>
        <p:spPr/>
        <p:txBody>
          <a:bodyPr/>
          <a:lstStyle/>
          <a:p>
            <a:endParaRPr lang="cs-CZ">
              <a:solidFill>
                <a:prstClr val="black">
                  <a:tint val="75000"/>
                </a:prstClr>
              </a:solidFill>
            </a:endParaRPr>
          </a:p>
        </p:txBody>
      </p:sp>
      <p:sp>
        <p:nvSpPr>
          <p:cNvPr id="7" name="Номер слайда 6">
            <a:extLst>
              <a:ext uri="{FF2B5EF4-FFF2-40B4-BE49-F238E27FC236}">
                <a16:creationId xmlns:a16="http://schemas.microsoft.com/office/drawing/2014/main" xmlns="" id="{A0671669-32D1-A2FF-20B5-4BC01E5A3529}"/>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1005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F92476-489E-A01E-2A5C-7794C2519C1E}"/>
              </a:ext>
            </a:extLst>
          </p:cNvPr>
          <p:cNvSpPr>
            <a:spLocks noGrp="1"/>
          </p:cNvSpPr>
          <p:nvPr>
            <p:ph type="title"/>
          </p:nvPr>
        </p:nvSpPr>
        <p:spPr/>
        <p:txBody>
          <a:bodyPr/>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AA8A62A2-6C90-F2E8-BC50-8B8F1F4D844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92A7674D-B7C8-B7C5-0022-9D1D48498F54}"/>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0223C415-5F31-01F3-584A-393C4FEE525B}"/>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BC58EBD5-BA26-4F00-B4A4-8375E20920C2}"/>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90269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D0651C1-13D9-32A1-19C5-4E089DBE417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cs-CZ"/>
          </a:p>
        </p:txBody>
      </p:sp>
      <p:sp>
        <p:nvSpPr>
          <p:cNvPr id="3" name="Вертикальный текст 2">
            <a:extLst>
              <a:ext uri="{FF2B5EF4-FFF2-40B4-BE49-F238E27FC236}">
                <a16:creationId xmlns:a16="http://schemas.microsoft.com/office/drawing/2014/main" xmlns="" id="{157761D4-A970-69AC-AB58-7F8AD062E08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8F3FF69F-3D1F-142A-BC45-D9F4D5918A53}"/>
              </a:ext>
            </a:extLst>
          </p:cNvPr>
          <p:cNvSpPr>
            <a:spLocks noGrp="1"/>
          </p:cNvSpPr>
          <p:nvPr>
            <p:ph type="dt" sz="half" idx="10"/>
          </p:nvPr>
        </p:nvSpPr>
        <p:spPr/>
        <p:txBody>
          <a:body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D4E02E8F-BB86-FE9A-C4D3-203A16EC304A}"/>
              </a:ext>
            </a:extLst>
          </p:cNvPr>
          <p:cNvSpPr>
            <a:spLocks noGrp="1"/>
          </p:cNvSpPr>
          <p:nvPr>
            <p:ph type="ftr" sz="quarter" idx="11"/>
          </p:nvPr>
        </p:nvSpPr>
        <p:spPr/>
        <p:txBody>
          <a:body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AEE242DE-F9AB-B62A-14FF-45F791514DC5}"/>
              </a:ext>
            </a:extLst>
          </p:cNvPr>
          <p:cNvSpPr>
            <a:spLocks noGrp="1"/>
          </p:cNvSpPr>
          <p:nvPr>
            <p:ph type="sldNum" sz="quarter" idx="12"/>
          </p:nvPr>
        </p:nvSpPr>
        <p:spPr/>
        <p:txBody>
          <a:body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0654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467619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147890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377289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165533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B5DD17A-FA76-474C-BC02-EF01E38DC752}" type="datetimeFigureOut">
              <a:rPr lang="ru-RU" smtClean="0"/>
              <a:t>07.10.2024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A429B2F-DFC2-4C3D-8B58-ACA90C369D54}" type="slidenum">
              <a:rPr lang="ru-RU" smtClean="0"/>
              <a:t>‹#›</a:t>
            </a:fld>
            <a:endParaRPr lang="ru-RU" dirty="0"/>
          </a:p>
        </p:txBody>
      </p:sp>
    </p:spTree>
    <p:extLst>
      <p:ext uri="{BB962C8B-B14F-4D97-AF65-F5344CB8AC3E}">
        <p14:creationId xmlns:p14="http://schemas.microsoft.com/office/powerpoint/2010/main" val="273956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DD17A-FA76-474C-BC02-EF01E38DC752}" type="datetimeFigureOut">
              <a:rPr lang="ru-RU" smtClean="0"/>
              <a:t>07.10.2024</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29B2F-DFC2-4C3D-8B58-ACA90C369D54}" type="slidenum">
              <a:rPr lang="ru-RU" smtClean="0"/>
              <a:t>‹#›</a:t>
            </a:fld>
            <a:endParaRPr lang="ru-RU" dirty="0"/>
          </a:p>
        </p:txBody>
      </p:sp>
    </p:spTree>
    <p:extLst>
      <p:ext uri="{BB962C8B-B14F-4D97-AF65-F5344CB8AC3E}">
        <p14:creationId xmlns:p14="http://schemas.microsoft.com/office/powerpoint/2010/main" val="774967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DFEA971-3481-5C45-9AFB-028303B42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4DF5E302-CDE4-004E-07D2-30470A3F6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92020AEC-2069-3687-857E-97382E62E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F6971CC7-2520-3AF6-E1BA-C0647B832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09EDFA5C-9B61-EF7F-153F-3A974176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60714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DFEA971-3481-5C45-9AFB-028303B42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4DF5E302-CDE4-004E-07D2-30470A3F6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92020AEC-2069-3687-857E-97382E62E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60D19-D561-4C23-B0E7-11146D479DE2}"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F6971CC7-2520-3AF6-E1BA-C0647B832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09EDFA5C-9B61-EF7F-153F-3A974176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AAEEA-E1D8-498C-8AB6-1B62B821DC9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13270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496250A-2BE4-B1EF-480D-27B33DC81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cs-CZ"/>
          </a:p>
        </p:txBody>
      </p:sp>
      <p:sp>
        <p:nvSpPr>
          <p:cNvPr id="3" name="Текст 2">
            <a:extLst>
              <a:ext uri="{FF2B5EF4-FFF2-40B4-BE49-F238E27FC236}">
                <a16:creationId xmlns:a16="http://schemas.microsoft.com/office/drawing/2014/main" xmlns="" id="{4AC69EA2-EB8B-52C6-8159-1B03515C5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cs-CZ"/>
          </a:p>
        </p:txBody>
      </p:sp>
      <p:sp>
        <p:nvSpPr>
          <p:cNvPr id="4" name="Дата 3">
            <a:extLst>
              <a:ext uri="{FF2B5EF4-FFF2-40B4-BE49-F238E27FC236}">
                <a16:creationId xmlns:a16="http://schemas.microsoft.com/office/drawing/2014/main" xmlns="" id="{9E49FA35-B673-4F49-5E67-09C6809BF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0F54A-3E34-44B5-A480-8F997791D40A}" type="datetimeFigureOut">
              <a:rPr lang="cs-CZ" smtClean="0">
                <a:solidFill>
                  <a:prstClr val="black">
                    <a:tint val="75000"/>
                  </a:prstClr>
                </a:solidFill>
              </a:rPr>
              <a:pPr/>
              <a:t>07.10.2024</a:t>
            </a:fld>
            <a:endParaRPr lang="cs-CZ">
              <a:solidFill>
                <a:prstClr val="black">
                  <a:tint val="75000"/>
                </a:prstClr>
              </a:solidFill>
            </a:endParaRPr>
          </a:p>
        </p:txBody>
      </p:sp>
      <p:sp>
        <p:nvSpPr>
          <p:cNvPr id="5" name="Нижний колонтитул 4">
            <a:extLst>
              <a:ext uri="{FF2B5EF4-FFF2-40B4-BE49-F238E27FC236}">
                <a16:creationId xmlns:a16="http://schemas.microsoft.com/office/drawing/2014/main" xmlns="" id="{08565BFF-C972-BAC8-1AB9-82BFB306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Номер слайда 5">
            <a:extLst>
              <a:ext uri="{FF2B5EF4-FFF2-40B4-BE49-F238E27FC236}">
                <a16:creationId xmlns:a16="http://schemas.microsoft.com/office/drawing/2014/main" xmlns="" id="{19A4FC88-7C68-CB27-46C0-3FE4575B61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7C6A-37A1-4179-BAE0-685EEFD5A34B}"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896342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youtube.com/watch?v=DYhcgTBTcJc&amp;ab_channel=%D0%AF%D0%BD%D0%B0%D0%93%D1%80%D0%B5%D0%B1%D0%B5%D0%BD%D0%BD%D0%B8%D0%BA%D0%BE%D0%B2%D0%B0"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dirty="0" smtClean="0"/>
              <a:t>RJ_01 </a:t>
            </a:r>
            <a:r>
              <a:rPr lang="en-US" dirty="0" err="1" smtClean="0"/>
              <a:t>Ruština</a:t>
            </a:r>
            <a:r>
              <a:rPr lang="en-US" dirty="0" smtClean="0"/>
              <a:t> pro </a:t>
            </a:r>
            <a:r>
              <a:rPr lang="en-US" dirty="0" err="1" smtClean="0"/>
              <a:t>začátečníky</a:t>
            </a:r>
            <a:r>
              <a:rPr lang="en-US" dirty="0" smtClean="0"/>
              <a:t> - </a:t>
            </a:r>
            <a:r>
              <a:rPr lang="en-US" dirty="0" err="1" smtClean="0"/>
              <a:t>Informace</a:t>
            </a:r>
            <a:r>
              <a:rPr lang="en-US" dirty="0" smtClean="0"/>
              <a:t> o </a:t>
            </a:r>
            <a:r>
              <a:rPr lang="en-US" dirty="0" err="1" smtClean="0"/>
              <a:t>předmětu</a:t>
            </a:r>
            <a:endParaRPr lang="ru-RU" dirty="0"/>
          </a:p>
        </p:txBody>
      </p:sp>
    </p:spTree>
    <p:extLst>
      <p:ext uri="{BB962C8B-B14F-4D97-AF65-F5344CB8AC3E}">
        <p14:creationId xmlns:p14="http://schemas.microsoft.com/office/powerpoint/2010/main" val="1084511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88515"/>
            <a:ext cx="10515600" cy="6475956"/>
          </a:xfrm>
        </p:spPr>
        <p:txBody>
          <a:bodyPr>
            <a:normAutofit fontScale="92500" lnSpcReduction="10000"/>
          </a:bodyPr>
          <a:lstStyle/>
          <a:p>
            <a:r>
              <a:rPr lang="en-US" b="0" dirty="0" smtClean="0">
                <a:effectLst/>
              </a:rPr>
              <a:t>1. </a:t>
            </a:r>
            <a:r>
              <a:rPr lang="en-US" b="0" dirty="0" err="1" smtClean="0">
                <a:effectLst/>
              </a:rPr>
              <a:t>Azbuka</a:t>
            </a:r>
            <a:endParaRPr lang="en-US" b="0" dirty="0" smtClean="0">
              <a:effectLst/>
            </a:endParaRPr>
          </a:p>
          <a:p>
            <a:r>
              <a:rPr lang="en-US" dirty="0" err="1" smtClean="0">
                <a:effectLst/>
              </a:rPr>
              <a:t>Azbuka</a:t>
            </a:r>
            <a:r>
              <a:rPr lang="en-US" dirty="0" smtClean="0">
                <a:effectLst/>
              </a:rPr>
              <a:t> se </a:t>
            </a:r>
            <a:r>
              <a:rPr lang="en-US" dirty="0" err="1" smtClean="0">
                <a:effectLst/>
              </a:rPr>
              <a:t>skládá</a:t>
            </a:r>
            <a:r>
              <a:rPr lang="en-US" dirty="0" smtClean="0">
                <a:effectLst/>
              </a:rPr>
              <a:t> </a:t>
            </a:r>
            <a:r>
              <a:rPr lang="en-US" dirty="0" err="1" smtClean="0">
                <a:effectLst/>
              </a:rPr>
              <a:t>ze</a:t>
            </a:r>
            <a:r>
              <a:rPr lang="en-US" dirty="0" smtClean="0">
                <a:effectLst/>
              </a:rPr>
              <a:t> </a:t>
            </a:r>
            <a:r>
              <a:rPr lang="en-US" b="1" dirty="0" smtClean="0">
                <a:effectLst/>
              </a:rPr>
              <a:t>33 </a:t>
            </a:r>
            <a:r>
              <a:rPr lang="en-US" b="1" dirty="0" err="1" smtClean="0">
                <a:effectLst/>
              </a:rPr>
              <a:t>písmen</a:t>
            </a:r>
            <a:r>
              <a:rPr lang="en-US" dirty="0" smtClean="0">
                <a:effectLst/>
              </a:rPr>
              <a:t>, 10 </a:t>
            </a:r>
            <a:r>
              <a:rPr lang="en-US" dirty="0" err="1" smtClean="0">
                <a:effectLst/>
              </a:rPr>
              <a:t>samohlásek</a:t>
            </a:r>
            <a:r>
              <a:rPr lang="en-US" dirty="0" smtClean="0">
                <a:effectLst/>
              </a:rPr>
              <a:t>, 21 </a:t>
            </a:r>
            <a:r>
              <a:rPr lang="en-US" dirty="0" err="1" smtClean="0">
                <a:effectLst/>
              </a:rPr>
              <a:t>souhlásek</a:t>
            </a:r>
            <a:r>
              <a:rPr lang="en-US" dirty="0" smtClean="0">
                <a:effectLst/>
              </a:rPr>
              <a:t>, </a:t>
            </a:r>
            <a:r>
              <a:rPr lang="en-US" dirty="0" err="1" smtClean="0">
                <a:effectLst/>
              </a:rPr>
              <a:t>měkkého</a:t>
            </a:r>
            <a:r>
              <a:rPr lang="en-US" dirty="0" smtClean="0">
                <a:effectLst/>
              </a:rPr>
              <a:t> a </a:t>
            </a:r>
            <a:r>
              <a:rPr lang="en-US" dirty="0" err="1" smtClean="0">
                <a:effectLst/>
              </a:rPr>
              <a:t>tvrdého</a:t>
            </a:r>
            <a:r>
              <a:rPr lang="en-US" dirty="0" smtClean="0">
                <a:effectLst/>
              </a:rPr>
              <a:t> </a:t>
            </a:r>
            <a:r>
              <a:rPr lang="en-US" dirty="0" err="1" smtClean="0">
                <a:effectLst/>
              </a:rPr>
              <a:t>znaku</a:t>
            </a:r>
            <a:r>
              <a:rPr lang="en-US" dirty="0" smtClean="0">
                <a:effectLst/>
              </a:rPr>
              <a:t>. </a:t>
            </a:r>
            <a:br>
              <a:rPr lang="en-US" dirty="0" smtClean="0">
                <a:effectLst/>
              </a:rPr>
            </a:br>
            <a:endParaRPr lang="en-US" dirty="0" smtClean="0">
              <a:effectLst/>
            </a:endParaRPr>
          </a:p>
          <a:p>
            <a:r>
              <a:rPr lang="en-US" dirty="0" err="1" smtClean="0">
                <a:effectLst/>
              </a:rPr>
              <a:t>Základní</a:t>
            </a:r>
            <a:r>
              <a:rPr lang="en-US" dirty="0" smtClean="0">
                <a:effectLst/>
              </a:rPr>
              <a:t> </a:t>
            </a:r>
            <a:r>
              <a:rPr lang="en-US" dirty="0" err="1" smtClean="0">
                <a:effectLst/>
              </a:rPr>
              <a:t>dělení</a:t>
            </a:r>
            <a:r>
              <a:rPr lang="en-US" dirty="0" smtClean="0">
                <a:effectLst/>
              </a:rPr>
              <a:t> </a:t>
            </a:r>
            <a:r>
              <a:rPr lang="en-US" dirty="0" err="1" smtClean="0">
                <a:effectLst/>
              </a:rPr>
              <a:t>azbuky</a:t>
            </a:r>
            <a:r>
              <a:rPr lang="en-US" dirty="0" smtClean="0">
                <a:effectLst/>
              </a:rPr>
              <a:t> a </a:t>
            </a:r>
            <a:r>
              <a:rPr lang="en-US" dirty="0" err="1" smtClean="0">
                <a:effectLst/>
              </a:rPr>
              <a:t>výslovnost</a:t>
            </a:r>
            <a:r>
              <a:rPr lang="en-US" dirty="0" smtClean="0">
                <a:effectLst/>
              </a:rPr>
              <a:t> </a:t>
            </a:r>
            <a:r>
              <a:rPr lang="en-US" dirty="0" err="1" smtClean="0">
                <a:effectLst/>
              </a:rPr>
              <a:t>jednotlivých</a:t>
            </a:r>
            <a:r>
              <a:rPr lang="en-US" dirty="0" smtClean="0">
                <a:effectLst/>
              </a:rPr>
              <a:t> </a:t>
            </a:r>
            <a:r>
              <a:rPr lang="en-US" dirty="0" err="1" smtClean="0">
                <a:effectLst/>
              </a:rPr>
              <a:t>písmen</a:t>
            </a:r>
            <a:r>
              <a:rPr lang="en-US" dirty="0" smtClean="0">
                <a:effectLst/>
              </a:rPr>
              <a:t>: </a:t>
            </a:r>
          </a:p>
          <a:p>
            <a:r>
              <a:rPr lang="en-US" dirty="0" smtClean="0">
                <a:effectLst/>
              </a:rPr>
              <a:t>a) </a:t>
            </a:r>
            <a:r>
              <a:rPr lang="en-US" b="1" dirty="0" err="1" smtClean="0">
                <a:effectLst/>
              </a:rPr>
              <a:t>samohlásky</a:t>
            </a:r>
            <a:r>
              <a:rPr lang="en-US" b="1" dirty="0" smtClean="0">
                <a:effectLst/>
              </a:rPr>
              <a:t> </a:t>
            </a:r>
            <a:endParaRPr lang="en-US" dirty="0" smtClean="0">
              <a:effectLst/>
            </a:endParaRPr>
          </a:p>
          <a:p>
            <a:r>
              <a:rPr lang="en-US" dirty="0" err="1" smtClean="0">
                <a:effectLst/>
              </a:rPr>
              <a:t>běžné</a:t>
            </a:r>
            <a:r>
              <a:rPr lang="en-US" dirty="0" smtClean="0">
                <a:effectLst/>
              </a:rPr>
              <a:t>: a [a] </a:t>
            </a:r>
            <a:r>
              <a:rPr lang="ru-RU" dirty="0" smtClean="0">
                <a:effectLst/>
              </a:rPr>
              <a:t>э [</a:t>
            </a:r>
            <a:r>
              <a:rPr lang="en-US" dirty="0" smtClean="0">
                <a:effectLst/>
              </a:rPr>
              <a:t>e] </a:t>
            </a:r>
            <a:r>
              <a:rPr lang="ru-RU" dirty="0" smtClean="0">
                <a:effectLst/>
              </a:rPr>
              <a:t>и [</a:t>
            </a:r>
            <a:r>
              <a:rPr lang="en-US" dirty="0" err="1" smtClean="0">
                <a:effectLst/>
              </a:rPr>
              <a:t>i</a:t>
            </a:r>
            <a:r>
              <a:rPr lang="en-US" dirty="0" smtClean="0">
                <a:effectLst/>
              </a:rPr>
              <a:t>] </a:t>
            </a:r>
            <a:r>
              <a:rPr lang="ru-RU" dirty="0" smtClean="0">
                <a:effectLst/>
              </a:rPr>
              <a:t>ы [</a:t>
            </a:r>
            <a:r>
              <a:rPr lang="en-US" dirty="0" smtClean="0">
                <a:effectLst/>
              </a:rPr>
              <a:t>y] o [o] </a:t>
            </a:r>
            <a:r>
              <a:rPr lang="ru-RU" dirty="0" smtClean="0">
                <a:effectLst/>
              </a:rPr>
              <a:t>у [</a:t>
            </a:r>
            <a:r>
              <a:rPr lang="en-US" dirty="0" smtClean="0">
                <a:effectLst/>
              </a:rPr>
              <a:t>u] </a:t>
            </a:r>
          </a:p>
          <a:p>
            <a:r>
              <a:rPr lang="en-US" dirty="0" err="1" smtClean="0">
                <a:effectLst/>
              </a:rPr>
              <a:t>jotované</a:t>
            </a:r>
            <a:r>
              <a:rPr lang="en-US" dirty="0" smtClean="0">
                <a:effectLst/>
              </a:rPr>
              <a:t>: e [je/e] </a:t>
            </a:r>
            <a:r>
              <a:rPr lang="ru-RU" dirty="0" smtClean="0">
                <a:effectLst/>
              </a:rPr>
              <a:t>ё [</a:t>
            </a:r>
            <a:r>
              <a:rPr lang="en-US" dirty="0" err="1" smtClean="0">
                <a:effectLst/>
              </a:rPr>
              <a:t>jo</a:t>
            </a:r>
            <a:r>
              <a:rPr lang="en-US" dirty="0" smtClean="0">
                <a:effectLst/>
              </a:rPr>
              <a:t>/o] </a:t>
            </a:r>
            <a:r>
              <a:rPr lang="ru-RU" dirty="0" smtClean="0">
                <a:effectLst/>
              </a:rPr>
              <a:t>ю [</a:t>
            </a:r>
            <a:r>
              <a:rPr lang="en-US" dirty="0" err="1" smtClean="0">
                <a:effectLst/>
              </a:rPr>
              <a:t>ju</a:t>
            </a:r>
            <a:r>
              <a:rPr lang="en-US" dirty="0" smtClean="0">
                <a:effectLst/>
              </a:rPr>
              <a:t>/u] </a:t>
            </a:r>
            <a:r>
              <a:rPr lang="ru-RU" dirty="0" smtClean="0">
                <a:effectLst/>
              </a:rPr>
              <a:t>я [</a:t>
            </a:r>
            <a:r>
              <a:rPr lang="en-US" dirty="0" err="1" smtClean="0">
                <a:effectLst/>
              </a:rPr>
              <a:t>ja</a:t>
            </a:r>
            <a:r>
              <a:rPr lang="en-US" dirty="0" smtClean="0">
                <a:effectLst/>
              </a:rPr>
              <a:t>/a]</a:t>
            </a:r>
            <a:br>
              <a:rPr lang="en-US" dirty="0" smtClean="0">
                <a:effectLst/>
              </a:rPr>
            </a:br>
            <a:endParaRPr lang="en-US" dirty="0" smtClean="0">
              <a:effectLst/>
            </a:endParaRPr>
          </a:p>
          <a:p>
            <a:r>
              <a:rPr lang="en-US" dirty="0" smtClean="0">
                <a:effectLst/>
              </a:rPr>
              <a:t>b) </a:t>
            </a:r>
            <a:r>
              <a:rPr lang="en-US" b="1" dirty="0" err="1" smtClean="0">
                <a:effectLst/>
              </a:rPr>
              <a:t>souhlásky</a:t>
            </a:r>
            <a:r>
              <a:rPr lang="en-US" dirty="0" smtClean="0">
                <a:effectLst/>
              </a:rPr>
              <a:t> </a:t>
            </a:r>
          </a:p>
          <a:p>
            <a:r>
              <a:rPr lang="ru-RU" dirty="0" smtClean="0">
                <a:effectLst/>
              </a:rPr>
              <a:t>б [</a:t>
            </a:r>
            <a:r>
              <a:rPr lang="en-US" dirty="0" smtClean="0">
                <a:effectLst/>
              </a:rPr>
              <a:t>b] </a:t>
            </a:r>
            <a:r>
              <a:rPr lang="ru-RU" dirty="0" smtClean="0">
                <a:effectLst/>
              </a:rPr>
              <a:t>в [</a:t>
            </a:r>
            <a:r>
              <a:rPr lang="en-US" dirty="0" smtClean="0">
                <a:effectLst/>
              </a:rPr>
              <a:t>v] </a:t>
            </a:r>
            <a:r>
              <a:rPr lang="ru-RU" dirty="0" smtClean="0">
                <a:effectLst/>
              </a:rPr>
              <a:t>г [</a:t>
            </a:r>
            <a:r>
              <a:rPr lang="en-US" dirty="0" smtClean="0">
                <a:effectLst/>
              </a:rPr>
              <a:t>g] </a:t>
            </a:r>
            <a:r>
              <a:rPr lang="ru-RU" dirty="0" smtClean="0">
                <a:effectLst/>
              </a:rPr>
              <a:t>д [</a:t>
            </a:r>
            <a:r>
              <a:rPr lang="en-US" dirty="0" smtClean="0">
                <a:effectLst/>
              </a:rPr>
              <a:t>d] </a:t>
            </a:r>
            <a:r>
              <a:rPr lang="ru-RU" dirty="0" smtClean="0">
                <a:effectLst/>
              </a:rPr>
              <a:t>ж [</a:t>
            </a:r>
            <a:r>
              <a:rPr lang="en-US" dirty="0" smtClean="0">
                <a:effectLst/>
              </a:rPr>
              <a:t>ž] </a:t>
            </a:r>
            <a:r>
              <a:rPr lang="ru-RU" dirty="0" smtClean="0">
                <a:effectLst/>
              </a:rPr>
              <a:t>з [</a:t>
            </a:r>
            <a:r>
              <a:rPr lang="en-US" dirty="0" smtClean="0">
                <a:effectLst/>
              </a:rPr>
              <a:t>z] </a:t>
            </a:r>
            <a:r>
              <a:rPr lang="ru-RU" dirty="0" smtClean="0">
                <a:effectLst/>
              </a:rPr>
              <a:t>й [</a:t>
            </a:r>
            <a:r>
              <a:rPr lang="en-US" dirty="0" smtClean="0">
                <a:effectLst/>
              </a:rPr>
              <a:t>j] </a:t>
            </a:r>
            <a:r>
              <a:rPr lang="ru-RU" dirty="0" smtClean="0">
                <a:effectLst/>
              </a:rPr>
              <a:t>к [</a:t>
            </a:r>
            <a:r>
              <a:rPr lang="en-US" dirty="0" smtClean="0">
                <a:effectLst/>
              </a:rPr>
              <a:t>k] </a:t>
            </a:r>
            <a:r>
              <a:rPr lang="ru-RU" dirty="0" smtClean="0">
                <a:effectLst/>
              </a:rPr>
              <a:t>л [</a:t>
            </a:r>
            <a:r>
              <a:rPr lang="en-US" dirty="0" smtClean="0">
                <a:effectLst/>
              </a:rPr>
              <a:t>l] </a:t>
            </a:r>
            <a:r>
              <a:rPr lang="ru-RU" dirty="0" smtClean="0">
                <a:effectLst/>
              </a:rPr>
              <a:t>м [</a:t>
            </a:r>
            <a:r>
              <a:rPr lang="en-US" dirty="0" smtClean="0">
                <a:effectLst/>
              </a:rPr>
              <a:t>m] </a:t>
            </a:r>
            <a:r>
              <a:rPr lang="ru-RU" dirty="0" smtClean="0">
                <a:effectLst/>
              </a:rPr>
              <a:t>н [</a:t>
            </a:r>
            <a:r>
              <a:rPr lang="en-US" dirty="0" smtClean="0">
                <a:effectLst/>
              </a:rPr>
              <a:t>n] </a:t>
            </a:r>
            <a:r>
              <a:rPr lang="ru-RU" dirty="0" smtClean="0">
                <a:effectLst/>
              </a:rPr>
              <a:t>п [</a:t>
            </a:r>
            <a:r>
              <a:rPr lang="en-US" dirty="0" smtClean="0">
                <a:effectLst/>
              </a:rPr>
              <a:t>p] </a:t>
            </a:r>
            <a:r>
              <a:rPr lang="ru-RU" dirty="0" smtClean="0">
                <a:effectLst/>
              </a:rPr>
              <a:t>р [</a:t>
            </a:r>
            <a:r>
              <a:rPr lang="en-US" dirty="0" smtClean="0">
                <a:effectLst/>
              </a:rPr>
              <a:t>r] </a:t>
            </a:r>
            <a:r>
              <a:rPr lang="ru-RU" dirty="0" smtClean="0">
                <a:effectLst/>
              </a:rPr>
              <a:t>с [</a:t>
            </a:r>
            <a:r>
              <a:rPr lang="en-US" dirty="0" smtClean="0">
                <a:effectLst/>
              </a:rPr>
              <a:t>s] </a:t>
            </a:r>
            <a:r>
              <a:rPr lang="ru-RU" dirty="0" smtClean="0">
                <a:effectLst/>
              </a:rPr>
              <a:t>т [</a:t>
            </a:r>
            <a:r>
              <a:rPr lang="en-US" dirty="0" smtClean="0">
                <a:effectLst/>
              </a:rPr>
              <a:t>t] </a:t>
            </a:r>
            <a:r>
              <a:rPr lang="ru-RU" dirty="0" smtClean="0">
                <a:effectLst/>
              </a:rPr>
              <a:t>ф [</a:t>
            </a:r>
            <a:r>
              <a:rPr lang="en-US" dirty="0" smtClean="0">
                <a:effectLst/>
              </a:rPr>
              <a:t>f] </a:t>
            </a:r>
            <a:r>
              <a:rPr lang="ru-RU" dirty="0" smtClean="0">
                <a:effectLst/>
              </a:rPr>
              <a:t>х [</a:t>
            </a:r>
            <a:r>
              <a:rPr lang="en-US" dirty="0" err="1" smtClean="0">
                <a:effectLst/>
              </a:rPr>
              <a:t>ch</a:t>
            </a:r>
            <a:r>
              <a:rPr lang="en-US" dirty="0" smtClean="0">
                <a:effectLst/>
              </a:rPr>
              <a:t>] </a:t>
            </a:r>
            <a:r>
              <a:rPr lang="ru-RU" dirty="0" smtClean="0">
                <a:effectLst/>
              </a:rPr>
              <a:t>ц [</a:t>
            </a:r>
            <a:r>
              <a:rPr lang="en-US" dirty="0" smtClean="0">
                <a:effectLst/>
              </a:rPr>
              <a:t>c] </a:t>
            </a:r>
            <a:r>
              <a:rPr lang="ru-RU" dirty="0" smtClean="0">
                <a:effectLst/>
              </a:rPr>
              <a:t>ч [</a:t>
            </a:r>
            <a:r>
              <a:rPr lang="en-US" dirty="0" smtClean="0">
                <a:effectLst/>
              </a:rPr>
              <a:t>č] </a:t>
            </a:r>
            <a:r>
              <a:rPr lang="ru-RU" dirty="0" smtClean="0">
                <a:effectLst/>
              </a:rPr>
              <a:t>ш [</a:t>
            </a:r>
            <a:r>
              <a:rPr lang="en-US" dirty="0" smtClean="0">
                <a:effectLst/>
              </a:rPr>
              <a:t>š] </a:t>
            </a:r>
            <a:r>
              <a:rPr lang="ru-RU" dirty="0" smtClean="0">
                <a:effectLst/>
              </a:rPr>
              <a:t>щ [</a:t>
            </a:r>
            <a:r>
              <a:rPr lang="en-US" dirty="0" err="1" smtClean="0">
                <a:effectLst/>
              </a:rPr>
              <a:t>šč</a:t>
            </a:r>
            <a:r>
              <a:rPr lang="en-US" dirty="0" smtClean="0">
                <a:effectLst/>
              </a:rPr>
              <a:t>]</a:t>
            </a:r>
          </a:p>
          <a:p>
            <a:r>
              <a:rPr lang="en-US" dirty="0" smtClean="0">
                <a:effectLst/>
              </a:rPr>
              <a:t>c) </a:t>
            </a:r>
            <a:r>
              <a:rPr lang="en-US" b="1" dirty="0" err="1" smtClean="0">
                <a:effectLst/>
              </a:rPr>
              <a:t>měkký</a:t>
            </a:r>
            <a:r>
              <a:rPr lang="en-US" b="1" dirty="0" smtClean="0">
                <a:effectLst/>
              </a:rPr>
              <a:t> a </a:t>
            </a:r>
            <a:r>
              <a:rPr lang="en-US" b="1" dirty="0" err="1" smtClean="0">
                <a:effectLst/>
              </a:rPr>
              <a:t>tvrdý</a:t>
            </a:r>
            <a:r>
              <a:rPr lang="en-US" b="1" dirty="0" smtClean="0">
                <a:effectLst/>
              </a:rPr>
              <a:t> </a:t>
            </a:r>
            <a:r>
              <a:rPr lang="en-US" b="1" dirty="0" err="1" smtClean="0">
                <a:effectLst/>
              </a:rPr>
              <a:t>znak</a:t>
            </a:r>
            <a:r>
              <a:rPr lang="en-US" b="1" dirty="0" smtClean="0">
                <a:effectLst/>
              </a:rPr>
              <a:t> </a:t>
            </a:r>
            <a:endParaRPr lang="en-US" dirty="0" smtClean="0">
              <a:effectLst/>
            </a:endParaRPr>
          </a:p>
          <a:p>
            <a:r>
              <a:rPr lang="en-US" dirty="0" err="1" smtClean="0">
                <a:effectLst/>
              </a:rPr>
              <a:t>měkký</a:t>
            </a:r>
            <a:r>
              <a:rPr lang="en-US" dirty="0" smtClean="0">
                <a:effectLst/>
              </a:rPr>
              <a:t> </a:t>
            </a:r>
            <a:r>
              <a:rPr lang="en-US" dirty="0" err="1" smtClean="0">
                <a:effectLst/>
              </a:rPr>
              <a:t>znak</a:t>
            </a:r>
            <a:r>
              <a:rPr lang="en-US" dirty="0" smtClean="0">
                <a:effectLst/>
              </a:rPr>
              <a:t> </a:t>
            </a:r>
            <a:r>
              <a:rPr lang="ru-RU" dirty="0" smtClean="0">
                <a:effectLst/>
              </a:rPr>
              <a:t>ь </a:t>
            </a:r>
          </a:p>
          <a:p>
            <a:r>
              <a:rPr lang="en-US" dirty="0" err="1" smtClean="0">
                <a:effectLst/>
              </a:rPr>
              <a:t>tvrdý</a:t>
            </a:r>
            <a:r>
              <a:rPr lang="en-US" dirty="0" smtClean="0">
                <a:effectLst/>
              </a:rPr>
              <a:t> </a:t>
            </a:r>
            <a:r>
              <a:rPr lang="en-US" dirty="0" err="1" smtClean="0">
                <a:effectLst/>
              </a:rPr>
              <a:t>znak</a:t>
            </a:r>
            <a:r>
              <a:rPr lang="en-US" dirty="0" smtClean="0">
                <a:effectLst/>
              </a:rPr>
              <a:t> </a:t>
            </a:r>
            <a:r>
              <a:rPr lang="ru-RU" dirty="0" smtClean="0">
                <a:effectLst/>
              </a:rPr>
              <a:t>ъ</a:t>
            </a:r>
            <a:br>
              <a:rPr lang="ru-RU" dirty="0" smtClean="0">
                <a:effectLst/>
              </a:rPr>
            </a:br>
            <a:endParaRPr lang="ru-RU" dirty="0" smtClean="0">
              <a:effectLst/>
            </a:endParaRPr>
          </a:p>
          <a:p>
            <a:pPr marL="0" indent="0">
              <a:buNone/>
            </a:pPr>
            <a:endParaRPr lang="en-US" dirty="0" smtClean="0">
              <a:effectLst/>
            </a:endParaRPr>
          </a:p>
          <a:p>
            <a:endParaRPr lang="en-US" dirty="0" smtClean="0">
              <a:effectLst/>
            </a:endParaRPr>
          </a:p>
          <a:p>
            <a:endParaRPr lang="ru-RU" dirty="0"/>
          </a:p>
        </p:txBody>
      </p:sp>
    </p:spTree>
    <p:extLst>
      <p:ext uri="{BB962C8B-B14F-4D97-AF65-F5344CB8AC3E}">
        <p14:creationId xmlns:p14="http://schemas.microsoft.com/office/powerpoint/2010/main" val="127651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32452" y="291548"/>
            <a:ext cx="10272160" cy="6228522"/>
          </a:xfrm>
        </p:spPr>
        <p:txBody>
          <a:bodyPr/>
          <a:lstStyle/>
          <a:p>
            <a:r>
              <a:rPr lang="en-US" sz="2800" dirty="0">
                <a:latin typeface="Times New Roman" panose="02020603050405020304" pitchFamily="18" charset="0"/>
                <a:cs typeface="Times New Roman" panose="02020603050405020304" pitchFamily="18" charset="0"/>
              </a:rPr>
              <a:t>In Russia, people really like to invite people to visit and </a:t>
            </a:r>
            <a:r>
              <a:rPr lang="en-US" sz="2800" dirty="0" smtClean="0">
                <a:latin typeface="Times New Roman" panose="02020603050405020304" pitchFamily="18" charset="0"/>
                <a:cs typeface="Times New Roman" panose="02020603050405020304" pitchFamily="18" charset="0"/>
              </a:rPr>
              <a:t>feed </a:t>
            </a:r>
            <a:r>
              <a:rPr lang="en-US" sz="2800" dirty="0">
                <a:latin typeface="Times New Roman" panose="02020603050405020304" pitchFamily="18" charset="0"/>
                <a:cs typeface="Times New Roman" panose="02020603050405020304" pitchFamily="18" charset="0"/>
              </a:rPr>
              <a:t>them. People cook a lot for guests, and if the guests cannot eat everything, then the food is given to the </a:t>
            </a:r>
            <a:r>
              <a:rPr lang="en-US" sz="2800" dirty="0" smtClean="0">
                <a:latin typeface="Times New Roman" panose="02020603050405020304" pitchFamily="18" charset="0"/>
                <a:cs typeface="Times New Roman" panose="02020603050405020304" pitchFamily="18" charset="0"/>
              </a:rPr>
              <a:t>guests  for home</a:t>
            </a:r>
            <a:r>
              <a:rPr lang="en-US" sz="2800" dirty="0">
                <a:latin typeface="Times New Roman" panose="02020603050405020304" pitchFamily="18" charset="0"/>
                <a:cs typeface="Times New Roman" panose="02020603050405020304" pitchFamily="18" charset="0"/>
              </a:rPr>
              <a:t>, for their family</a:t>
            </a:r>
            <a:r>
              <a:rPr lang="en-US" sz="2800" dirty="0" smtClean="0">
                <a:latin typeface="Times New Roman" panose="02020603050405020304" pitchFamily="18" charset="0"/>
                <a:cs typeface="Times New Roman" panose="02020603050405020304" pitchFamily="18" charset="0"/>
              </a:rPr>
              <a:t>. Also people </a:t>
            </a:r>
            <a:r>
              <a:rPr lang="en-US" sz="2800" dirty="0">
                <a:latin typeface="Times New Roman" panose="02020603050405020304" pitchFamily="18" charset="0"/>
                <a:cs typeface="Times New Roman" panose="02020603050405020304" pitchFamily="18" charset="0"/>
              </a:rPr>
              <a:t>love drinking tea after any meal</a:t>
            </a:r>
            <a:r>
              <a:rPr lang="en-US" sz="2800" dirty="0" smtClean="0">
                <a:latin typeface="Times New Roman" panose="02020603050405020304" pitchFamily="18" charset="0"/>
                <a:cs typeface="Times New Roman" panose="02020603050405020304" pitchFamily="18" charset="0"/>
              </a:rPr>
              <a:t>.</a:t>
            </a:r>
          </a:p>
          <a:p>
            <a:endParaRPr lang="ru-RU" dirty="0"/>
          </a:p>
        </p:txBody>
      </p:sp>
      <p:pic>
        <p:nvPicPr>
          <p:cNvPr id="4" name="Рисунок 3"/>
          <p:cNvPicPr>
            <a:picLocks noChangeAspect="1"/>
          </p:cNvPicPr>
          <p:nvPr/>
        </p:nvPicPr>
        <p:blipFill>
          <a:blip r:embed="rId2"/>
          <a:stretch>
            <a:fillRect/>
          </a:stretch>
        </p:blipFill>
        <p:spPr>
          <a:xfrm>
            <a:off x="-618707" y="2425977"/>
            <a:ext cx="5175803" cy="3450535"/>
          </a:xfrm>
          <a:prstGeom prst="rect">
            <a:avLst/>
          </a:prstGeom>
        </p:spPr>
      </p:pic>
      <p:pic>
        <p:nvPicPr>
          <p:cNvPr id="5" name="Рисунок 4"/>
          <p:cNvPicPr>
            <a:picLocks noChangeAspect="1"/>
          </p:cNvPicPr>
          <p:nvPr/>
        </p:nvPicPr>
        <p:blipFill>
          <a:blip r:embed="rId3"/>
          <a:stretch>
            <a:fillRect/>
          </a:stretch>
        </p:blipFill>
        <p:spPr>
          <a:xfrm>
            <a:off x="4557096" y="3034749"/>
            <a:ext cx="4876800" cy="3381375"/>
          </a:xfrm>
          <a:prstGeom prst="rect">
            <a:avLst/>
          </a:prstGeom>
        </p:spPr>
      </p:pic>
      <p:pic>
        <p:nvPicPr>
          <p:cNvPr id="7" name="Рисунок 6"/>
          <p:cNvPicPr>
            <a:picLocks noChangeAspect="1"/>
          </p:cNvPicPr>
          <p:nvPr/>
        </p:nvPicPr>
        <p:blipFill>
          <a:blip r:embed="rId4"/>
          <a:stretch>
            <a:fillRect/>
          </a:stretch>
        </p:blipFill>
        <p:spPr>
          <a:xfrm>
            <a:off x="9407465" y="2292626"/>
            <a:ext cx="3299791" cy="4565374"/>
          </a:xfrm>
          <a:prstGeom prst="rect">
            <a:avLst/>
          </a:prstGeom>
        </p:spPr>
      </p:pic>
    </p:spTree>
    <p:extLst>
      <p:ext uri="{BB962C8B-B14F-4D97-AF65-F5344CB8AC3E}">
        <p14:creationId xmlns:p14="http://schemas.microsoft.com/office/powerpoint/2010/main" val="42022636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89212" y="516835"/>
            <a:ext cx="8915400" cy="5394387"/>
          </a:xfrm>
        </p:spPr>
        <p:txBody>
          <a:bodyPr>
            <a:normAutofit/>
          </a:bodyPr>
          <a:lstStyle/>
          <a:p>
            <a:r>
              <a:rPr lang="en-US" sz="2800" dirty="0">
                <a:latin typeface="Times New Roman" panose="02020603050405020304" pitchFamily="18" charset="0"/>
                <a:cs typeface="Times New Roman" panose="02020603050405020304" pitchFamily="18" charset="0"/>
              </a:rPr>
              <a:t>Russian and Czech cuisine have some similar dishes that have different names. For example, </a:t>
            </a:r>
            <a:r>
              <a:rPr lang="en-US" sz="2800" dirty="0" err="1" smtClean="0">
                <a:latin typeface="Times New Roman" panose="02020603050405020304" pitchFamily="18" charset="0"/>
                <a:cs typeface="Times New Roman" panose="02020603050405020304" pitchFamily="18" charset="0"/>
              </a:rPr>
              <a:t>řízek</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Bramborový</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salát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vývar</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koláč</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kompot</a:t>
            </a:r>
            <a:r>
              <a:rPr lang="en-US"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In Brno you can try Russian cuisine in the Samovar restaurant. And also buy some products in specialized </a:t>
            </a:r>
            <a:r>
              <a:rPr lang="en-US" sz="2800" dirty="0" smtClean="0">
                <a:latin typeface="Times New Roman" panose="02020603050405020304" pitchFamily="18" charset="0"/>
                <a:cs typeface="Times New Roman" panose="02020603050405020304" pitchFamily="18" charset="0"/>
              </a:rPr>
              <a:t>stores.</a:t>
            </a:r>
          </a:p>
          <a:p>
            <a:r>
              <a:rPr lang="en-US" sz="2800" u="sng" dirty="0">
                <a:latin typeface="Times New Roman" panose="02020603050405020304" pitchFamily="18" charset="0"/>
                <a:cs typeface="Times New Roman" panose="02020603050405020304" pitchFamily="18" charset="0"/>
              </a:rPr>
              <a:t>Samovar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Koliště</a:t>
            </a:r>
            <a:r>
              <a:rPr lang="en-US" sz="2800" dirty="0">
                <a:latin typeface="Times New Roman" panose="02020603050405020304" pitchFamily="18" charset="0"/>
                <a:cs typeface="Times New Roman" panose="02020603050405020304" pitchFamily="18" charset="0"/>
              </a:rPr>
              <a:t> 5, 602 00 </a:t>
            </a:r>
            <a:r>
              <a:rPr lang="en-US" sz="2800" dirty="0" smtClean="0">
                <a:latin typeface="Times New Roman" panose="02020603050405020304" pitchFamily="18" charset="0"/>
                <a:cs typeface="Times New Roman" panose="02020603050405020304" pitchFamily="18" charset="0"/>
              </a:rPr>
              <a:t>Brno-</a:t>
            </a:r>
            <a:r>
              <a:rPr lang="en-US" sz="2800" dirty="0" err="1" smtClean="0">
                <a:latin typeface="Times New Roman" panose="02020603050405020304" pitchFamily="18" charset="0"/>
                <a:cs typeface="Times New Roman" panose="02020603050405020304" pitchFamily="18" charset="0"/>
              </a:rPr>
              <a:t>střed</a:t>
            </a:r>
            <a:endParaRPr lang="en-US" sz="2800" dirty="0" smtClean="0">
              <a:latin typeface="Times New Roman" panose="02020603050405020304" pitchFamily="18" charset="0"/>
              <a:cs typeface="Times New Roman" panose="02020603050405020304" pitchFamily="18" charset="0"/>
            </a:endParaRPr>
          </a:p>
          <a:p>
            <a:r>
              <a:rPr lang="en-US" sz="2800" u="sng" dirty="0" err="1" smtClean="0">
                <a:latin typeface="Times New Roman" panose="02020603050405020304" pitchFamily="18" charset="0"/>
                <a:cs typeface="Times New Roman" panose="02020603050405020304" pitchFamily="18" charset="0"/>
              </a:rPr>
              <a:t>Produktoff</a:t>
            </a:r>
            <a:r>
              <a:rPr lang="en-US" sz="2800" dirty="0" smtClean="0">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Cejl 23, 602 00 Brno-střed</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915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07097" y="212036"/>
            <a:ext cx="9397516" cy="808382"/>
          </a:xfrm>
        </p:spPr>
        <p:txBody>
          <a:bodyPr/>
          <a:lstStyle/>
          <a:p>
            <a:r>
              <a:rPr lang="en-US" dirty="0" smtClean="0"/>
              <a:t>Theatre</a:t>
            </a:r>
            <a:endParaRPr lang="ru-RU" dirty="0"/>
          </a:p>
        </p:txBody>
      </p:sp>
      <p:sp>
        <p:nvSpPr>
          <p:cNvPr id="3" name="Объект 2"/>
          <p:cNvSpPr>
            <a:spLocks noGrp="1"/>
          </p:cNvSpPr>
          <p:nvPr>
            <p:ph idx="1"/>
          </p:nvPr>
        </p:nvSpPr>
        <p:spPr>
          <a:xfrm>
            <a:off x="1484243" y="1020418"/>
            <a:ext cx="10020369" cy="5261112"/>
          </a:xfrm>
        </p:spPr>
        <p:txBody>
          <a:bodyPr/>
          <a:lstStyle/>
          <a:p>
            <a:r>
              <a:rPr lang="en-US" sz="2400" dirty="0">
                <a:latin typeface="Times New Roman" panose="02020603050405020304" pitchFamily="18" charset="0"/>
                <a:cs typeface="Times New Roman" panose="02020603050405020304" pitchFamily="18" charset="0"/>
              </a:rPr>
              <a:t>In Brno's beautiful theaters you can listen to music by famous composers or watch plays. For example, in the theaters </a:t>
            </a:r>
            <a:r>
              <a:rPr lang="en-US" sz="2400" dirty="0" err="1">
                <a:latin typeface="Times New Roman" panose="02020603050405020304" pitchFamily="18" charset="0"/>
                <a:cs typeface="Times New Roman" panose="02020603050405020304" pitchFamily="18" charset="0"/>
              </a:rPr>
              <a:t>Janáčkovo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divadlo</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Mahenovo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divadlo</a:t>
            </a:r>
            <a:r>
              <a:rPr lang="en-US" sz="2400" dirty="0">
                <a:latin typeface="Times New Roman" panose="02020603050405020304" pitchFamily="18" charset="0"/>
                <a:cs typeface="Times New Roman" panose="02020603050405020304" pitchFamily="18" charset="0"/>
              </a:rPr>
              <a:t>. Swan Lake and </a:t>
            </a:r>
            <a:r>
              <a:rPr lang="en-US" sz="2400" dirty="0" smtClean="0">
                <a:latin typeface="Times New Roman" panose="02020603050405020304" pitchFamily="18" charset="0"/>
                <a:cs typeface="Times New Roman" panose="02020603050405020304" pitchFamily="18" charset="0"/>
              </a:rPr>
              <a:t>Sleeping </a:t>
            </a:r>
            <a:r>
              <a:rPr lang="en-US" sz="2400" dirty="0">
                <a:latin typeface="Times New Roman" panose="02020603050405020304" pitchFamily="18" charset="0"/>
                <a:cs typeface="Times New Roman" panose="02020603050405020304" pitchFamily="18" charset="0"/>
              </a:rPr>
              <a:t>Beauty </a:t>
            </a:r>
            <a:r>
              <a:rPr lang="en-US" sz="2400" dirty="0" smtClean="0">
                <a:latin typeface="Times New Roman" panose="02020603050405020304" pitchFamily="18" charset="0"/>
                <a:cs typeface="Times New Roman" panose="02020603050405020304" pitchFamily="18" charset="0"/>
              </a:rPr>
              <a:t>by Tchaikovsky are </a:t>
            </a:r>
            <a:r>
              <a:rPr lang="en-US" sz="2400" dirty="0">
                <a:latin typeface="Times New Roman" panose="02020603050405020304" pitchFamily="18" charset="0"/>
                <a:cs typeface="Times New Roman" panose="02020603050405020304" pitchFamily="18" charset="0"/>
              </a:rPr>
              <a:t>often performed. Also in March and </a:t>
            </a:r>
            <a:r>
              <a:rPr lang="en-US" sz="2400" dirty="0" smtClean="0">
                <a:latin typeface="Times New Roman" panose="02020603050405020304" pitchFamily="18" charset="0"/>
                <a:cs typeface="Times New Roman" panose="02020603050405020304" pitchFamily="18" charset="0"/>
              </a:rPr>
              <a:t>April </a:t>
            </a:r>
            <a:r>
              <a:rPr lang="en-US" sz="2400" dirty="0">
                <a:latin typeface="Times New Roman" panose="02020603050405020304" pitchFamily="18" charset="0"/>
                <a:cs typeface="Times New Roman" panose="02020603050405020304" pitchFamily="18" charset="0"/>
              </a:rPr>
              <a:t>there will be plays by Chekhov's Three Sisters and Gogol's Marriage</a:t>
            </a:r>
            <a:r>
              <a:rPr lang="en-US" sz="2400" dirty="0" smtClean="0">
                <a:latin typeface="Times New Roman" panose="02020603050405020304" pitchFamily="18" charset="0"/>
                <a:cs typeface="Times New Roman" panose="02020603050405020304" pitchFamily="18" charset="0"/>
              </a:rPr>
              <a:t>.</a:t>
            </a:r>
          </a:p>
          <a:p>
            <a:endParaRPr lang="ru-RU" dirty="0"/>
          </a:p>
        </p:txBody>
      </p:sp>
      <p:pic>
        <p:nvPicPr>
          <p:cNvPr id="4" name="Рисунок 3"/>
          <p:cNvPicPr>
            <a:picLocks noChangeAspect="1"/>
          </p:cNvPicPr>
          <p:nvPr/>
        </p:nvPicPr>
        <p:blipFill>
          <a:blip r:embed="rId2"/>
          <a:stretch>
            <a:fillRect/>
          </a:stretch>
        </p:blipFill>
        <p:spPr>
          <a:xfrm>
            <a:off x="1090406" y="2915479"/>
            <a:ext cx="4886324" cy="3620328"/>
          </a:xfrm>
          <a:prstGeom prst="rect">
            <a:avLst/>
          </a:prstGeom>
        </p:spPr>
      </p:pic>
      <p:pic>
        <p:nvPicPr>
          <p:cNvPr id="5" name="Рисунок 4"/>
          <p:cNvPicPr>
            <a:picLocks noChangeAspect="1"/>
          </p:cNvPicPr>
          <p:nvPr/>
        </p:nvPicPr>
        <p:blipFill>
          <a:blip r:embed="rId3"/>
          <a:stretch>
            <a:fillRect/>
          </a:stretch>
        </p:blipFill>
        <p:spPr>
          <a:xfrm>
            <a:off x="6175514" y="2915479"/>
            <a:ext cx="6286500" cy="3591339"/>
          </a:xfrm>
          <a:prstGeom prst="rect">
            <a:avLst/>
          </a:prstGeom>
        </p:spPr>
      </p:pic>
    </p:spTree>
    <p:extLst>
      <p:ext uri="{BB962C8B-B14F-4D97-AF65-F5344CB8AC3E}">
        <p14:creationId xmlns:p14="http://schemas.microsoft.com/office/powerpoint/2010/main" val="32439317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6123" y="1"/>
            <a:ext cx="9238490" cy="6096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Czech culture</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72209" y="437322"/>
            <a:ext cx="10232403" cy="5791201"/>
          </a:xfrm>
        </p:spPr>
        <p:txBody>
          <a:bodyPr>
            <a:normAutofit/>
          </a:bodyPr>
          <a:lstStyle/>
          <a:p>
            <a:r>
              <a:rPr lang="en-US" sz="2800" dirty="0">
                <a:latin typeface="Times New Roman" panose="02020603050405020304" pitchFamily="18" charset="0"/>
                <a:cs typeface="Times New Roman" panose="02020603050405020304" pitchFamily="18" charset="0"/>
              </a:rPr>
              <a:t>Czech culture is very popular in Russia. Everyone knows about the beauty of Prague and Karlovy Vary. Many people love Czech porcelain and </a:t>
            </a:r>
            <a:r>
              <a:rPr lang="en-US" sz="2800" dirty="0" err="1">
                <a:latin typeface="Times New Roman" panose="02020603050405020304" pitchFamily="18" charset="0"/>
                <a:cs typeface="Times New Roman" panose="02020603050405020304" pitchFamily="18" charset="0"/>
              </a:rPr>
              <a:t>Manufactura</a:t>
            </a:r>
            <a:r>
              <a:rPr lang="en-US" sz="2800" dirty="0">
                <a:latin typeface="Times New Roman" panose="02020603050405020304" pitchFamily="18" charset="0"/>
                <a:cs typeface="Times New Roman" panose="02020603050405020304" pitchFamily="18" charset="0"/>
              </a:rPr>
              <a:t> cosmetics. All in childhood, watch the cartoon </a:t>
            </a:r>
            <a:r>
              <a:rPr lang="en-US" sz="2800" dirty="0" err="1">
                <a:latin typeface="Times New Roman" panose="02020603050405020304" pitchFamily="18" charset="0"/>
                <a:cs typeface="Times New Roman" panose="02020603050405020304" pitchFamily="18" charset="0"/>
              </a:rPr>
              <a:t>Krteček</a:t>
            </a:r>
            <a:r>
              <a:rPr lang="en-US" sz="2800" dirty="0">
                <a:latin typeface="Times New Roman" panose="02020603050405020304" pitchFamily="18" charset="0"/>
                <a:cs typeface="Times New Roman" panose="02020603050405020304" pitchFamily="18" charset="0"/>
              </a:rPr>
              <a:t> and the movie </a:t>
            </a:r>
            <a:r>
              <a:rPr lang="en-US" sz="2800" dirty="0" err="1">
                <a:latin typeface="Times New Roman" panose="02020603050405020304" pitchFamily="18" charset="0"/>
                <a:cs typeface="Times New Roman" panose="02020603050405020304" pitchFamily="18" charset="0"/>
              </a:rPr>
              <a:t>Tři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oříšky</a:t>
            </a:r>
            <a:r>
              <a:rPr lang="en-US" sz="2800" dirty="0">
                <a:latin typeface="Times New Roman" panose="02020603050405020304" pitchFamily="18" charset="0"/>
                <a:cs typeface="Times New Roman" panose="02020603050405020304" pitchFamily="18" charset="0"/>
              </a:rPr>
              <a:t> pro </a:t>
            </a:r>
            <a:r>
              <a:rPr lang="en-US" sz="2800" dirty="0" err="1" smtClean="0">
                <a:latin typeface="Times New Roman" panose="02020603050405020304" pitchFamily="18" charset="0"/>
                <a:cs typeface="Times New Roman" panose="02020603050405020304" pitchFamily="18" charset="0"/>
              </a:rPr>
              <a:t>Popelku</a:t>
            </a:r>
            <a:r>
              <a:rPr lang="en-US" sz="2800" dirty="0">
                <a:latin typeface="Times New Roman" panose="02020603050405020304" pitchFamily="18" charset="0"/>
                <a:cs typeface="Times New Roman" panose="02020603050405020304" pitchFamily="18" charset="0"/>
              </a:rPr>
              <a:t>. Everyone knows and enjoys the music of </a:t>
            </a:r>
            <a:r>
              <a:rPr lang="en-US" sz="2800" dirty="0" smtClean="0">
                <a:latin typeface="Times New Roman" panose="02020603050405020304" pitchFamily="18" charset="0"/>
                <a:cs typeface="Times New Roman" panose="02020603050405020304" pitchFamily="18" charset="0"/>
              </a:rPr>
              <a:t>Smetan</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Dvořák</a:t>
            </a:r>
            <a:r>
              <a:rPr lang="en-US" sz="2800" dirty="0">
                <a:latin typeface="Times New Roman" panose="02020603050405020304" pitchFamily="18" charset="0"/>
                <a:cs typeface="Times New Roman" panose="02020603050405020304" pitchFamily="18" charset="0"/>
              </a:rPr>
              <a:t> and the works of </a:t>
            </a:r>
            <a:r>
              <a:rPr lang="en-US" sz="2800" dirty="0" err="1">
                <a:latin typeface="Times New Roman" panose="02020603050405020304" pitchFamily="18" charset="0"/>
                <a:cs typeface="Times New Roman" panose="02020603050405020304" pitchFamily="18" charset="0"/>
              </a:rPr>
              <a:t>Mucha</a:t>
            </a:r>
            <a:r>
              <a:rPr lang="en-US" sz="2800" dirty="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0" y="2981738"/>
            <a:ext cx="4686300" cy="3612874"/>
          </a:xfrm>
          <a:prstGeom prst="rect">
            <a:avLst/>
          </a:prstGeom>
        </p:spPr>
      </p:pic>
      <p:pic>
        <p:nvPicPr>
          <p:cNvPr id="5" name="Рисунок 4"/>
          <p:cNvPicPr>
            <a:picLocks noChangeAspect="1"/>
          </p:cNvPicPr>
          <p:nvPr/>
        </p:nvPicPr>
        <p:blipFill>
          <a:blip r:embed="rId3"/>
          <a:stretch>
            <a:fillRect/>
          </a:stretch>
        </p:blipFill>
        <p:spPr>
          <a:xfrm>
            <a:off x="8280187" y="2596646"/>
            <a:ext cx="3224426" cy="4599285"/>
          </a:xfrm>
          <a:prstGeom prst="rect">
            <a:avLst/>
          </a:prstGeom>
        </p:spPr>
      </p:pic>
      <p:pic>
        <p:nvPicPr>
          <p:cNvPr id="6" name="Рисунок 5"/>
          <p:cNvPicPr>
            <a:picLocks noChangeAspect="1"/>
          </p:cNvPicPr>
          <p:nvPr/>
        </p:nvPicPr>
        <p:blipFill>
          <a:blip r:embed="rId4"/>
          <a:stretch>
            <a:fillRect/>
          </a:stretch>
        </p:blipFill>
        <p:spPr>
          <a:xfrm>
            <a:off x="4471457" y="2596646"/>
            <a:ext cx="3808729" cy="5173524"/>
          </a:xfrm>
          <a:prstGeom prst="rect">
            <a:avLst/>
          </a:prstGeom>
        </p:spPr>
      </p:pic>
    </p:spTree>
    <p:extLst>
      <p:ext uri="{BB962C8B-B14F-4D97-AF65-F5344CB8AC3E}">
        <p14:creationId xmlns:p14="http://schemas.microsoft.com/office/powerpoint/2010/main" val="10255235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8071" y="0"/>
            <a:ext cx="9556542" cy="675861"/>
          </a:xfrm>
        </p:spPr>
        <p:txBody>
          <a:bodyPr>
            <a:normAutofit fontScale="90000"/>
          </a:bodyPr>
          <a:lstStyle/>
          <a:p>
            <a:r>
              <a:rPr lang="en-US" dirty="0" smtClean="0"/>
              <a:t>Culture</a:t>
            </a:r>
            <a:endParaRPr lang="ru-RU" dirty="0"/>
          </a:p>
        </p:txBody>
      </p:sp>
      <p:sp>
        <p:nvSpPr>
          <p:cNvPr id="3" name="Объект 2"/>
          <p:cNvSpPr>
            <a:spLocks noGrp="1"/>
          </p:cNvSpPr>
          <p:nvPr>
            <p:ph idx="1"/>
          </p:nvPr>
        </p:nvSpPr>
        <p:spPr>
          <a:xfrm>
            <a:off x="861391" y="874643"/>
            <a:ext cx="10643221" cy="5036579"/>
          </a:xfrm>
        </p:spPr>
        <p:txBody>
          <a:bodyPr>
            <a:normAutofit/>
          </a:bodyPr>
          <a:lstStyle/>
          <a:p>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Folklore </a:t>
            </a:r>
            <a:r>
              <a:rPr lang="en-US" sz="2400" dirty="0">
                <a:latin typeface="Times New Roman" panose="02020603050405020304" pitchFamily="18" charset="0"/>
                <a:cs typeface="Times New Roman" panose="02020603050405020304" pitchFamily="18" charset="0"/>
              </a:rPr>
              <a:t>songs and dances, such as </a:t>
            </a:r>
            <a:r>
              <a:rPr lang="en-US" sz="2400" dirty="0" err="1">
                <a:latin typeface="Times New Roman" panose="02020603050405020304" pitchFamily="18" charset="0"/>
                <a:cs typeface="Times New Roman" panose="02020603050405020304" pitchFamily="18" charset="0"/>
              </a:rPr>
              <a:t>khorovod</a:t>
            </a:r>
            <a:r>
              <a:rPr lang="en-US" sz="2400" dirty="0">
                <a:latin typeface="Times New Roman" panose="02020603050405020304" pitchFamily="18" charset="0"/>
                <a:cs typeface="Times New Roman" panose="02020603050405020304" pitchFamily="18" charset="0"/>
              </a:rPr>
              <a:t> , for example, are very popular in </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Russia</a:t>
            </a:r>
            <a:r>
              <a:rPr lang="en-US" sz="2400" dirty="0">
                <a:latin typeface="Times New Roman" panose="02020603050405020304" pitchFamily="18" charset="0"/>
                <a:cs typeface="Times New Roman" panose="02020603050405020304" pitchFamily="18" charset="0"/>
              </a:rPr>
              <a:t>. The men play the accordion and the women sing.</a:t>
            </a:r>
            <a:endParaRPr lang="ru-RU" sz="2400" dirty="0" smtClean="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hlinkClick r:id="rId2"/>
              </a:rPr>
              <a:t>https://www.youtube.com/watch?v=DYhcgTBTcJc&amp;ab_channel=%</a:t>
            </a:r>
            <a:r>
              <a:rPr lang="en-US" sz="1400" dirty="0" smtClean="0">
                <a:latin typeface="Times New Roman" panose="02020603050405020304" pitchFamily="18" charset="0"/>
                <a:cs typeface="Times New Roman" panose="02020603050405020304" pitchFamily="18" charset="0"/>
                <a:hlinkClick r:id="rId2"/>
              </a:rPr>
              <a:t>D0%AF%D0%BD%D0%B0%D0%93%D1%80%D0%B5%D0%B1%D0%B5%D0%BD%D0%BD%D0%B8%D0%BA%D0%BE%D0%B2%D0%B0</a:t>
            </a:r>
            <a:endParaRPr lang="ru-RU" sz="1400" dirty="0" smtClean="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490506" y="2690191"/>
            <a:ext cx="5114987" cy="3785205"/>
          </a:xfrm>
          <a:prstGeom prst="rect">
            <a:avLst/>
          </a:prstGeom>
        </p:spPr>
      </p:pic>
      <p:pic>
        <p:nvPicPr>
          <p:cNvPr id="6" name="Рисунок 5"/>
          <p:cNvPicPr>
            <a:picLocks noChangeAspect="1"/>
          </p:cNvPicPr>
          <p:nvPr/>
        </p:nvPicPr>
        <p:blipFill>
          <a:blip r:embed="rId4"/>
          <a:stretch>
            <a:fillRect/>
          </a:stretch>
        </p:blipFill>
        <p:spPr>
          <a:xfrm>
            <a:off x="6183000" y="2690191"/>
            <a:ext cx="5321611" cy="3785205"/>
          </a:xfrm>
          <a:prstGeom prst="rect">
            <a:avLst/>
          </a:prstGeom>
        </p:spPr>
      </p:pic>
    </p:spTree>
    <p:extLst>
      <p:ext uri="{BB962C8B-B14F-4D97-AF65-F5344CB8AC3E}">
        <p14:creationId xmlns:p14="http://schemas.microsoft.com/office/powerpoint/2010/main" val="9395190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xmlns="" id="{A609EF18-7EA4-C4A4-3960-519E40210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9" t="9091" r="1657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xmlns="" id="{BC545B2E-5501-FDC7-2DCD-471B4660CB4F}"/>
              </a:ext>
            </a:extLst>
          </p:cNvPr>
          <p:cNvSpPr>
            <a:spLocks noGrp="1"/>
          </p:cNvSpPr>
          <p:nvPr>
            <p:ph type="ctrTitle"/>
          </p:nvPr>
        </p:nvSpPr>
        <p:spPr>
          <a:xfrm>
            <a:off x="477981" y="1122363"/>
            <a:ext cx="4023360" cy="3204134"/>
          </a:xfrm>
        </p:spPr>
        <p:txBody>
          <a:bodyPr anchor="b">
            <a:normAutofit/>
          </a:bodyPr>
          <a:lstStyle/>
          <a:p>
            <a:pPr algn="l"/>
            <a:endParaRPr lang="cs-CZ" sz="4800"/>
          </a:p>
        </p:txBody>
      </p:sp>
      <p:sp>
        <p:nvSpPr>
          <p:cNvPr id="3" name="Подзаголовок 2">
            <a:extLst>
              <a:ext uri="{FF2B5EF4-FFF2-40B4-BE49-F238E27FC236}">
                <a16:creationId xmlns:a16="http://schemas.microsoft.com/office/drawing/2014/main" xmlns="" id="{8651460C-D3DA-B071-2094-F939A7E9B867}"/>
              </a:ext>
            </a:extLst>
          </p:cNvPr>
          <p:cNvSpPr>
            <a:spLocks noGrp="1"/>
          </p:cNvSpPr>
          <p:nvPr>
            <p:ph type="subTitle" idx="1"/>
          </p:nvPr>
        </p:nvSpPr>
        <p:spPr>
          <a:xfrm>
            <a:off x="477980" y="4872922"/>
            <a:ext cx="4023359" cy="1208141"/>
          </a:xfrm>
        </p:spPr>
        <p:txBody>
          <a:bodyPr>
            <a:normAutofit/>
          </a:bodyPr>
          <a:lstStyle/>
          <a:p>
            <a:pPr algn="l"/>
            <a:r>
              <a:rPr lang="ru-RU" sz="1700" b="0" i="0" dirty="0">
                <a:effectLst/>
                <a:latin typeface="Inter var"/>
              </a:rPr>
              <a:t>«Веселый чешско-русский словарь в картинках»</a:t>
            </a:r>
          </a:p>
          <a:p>
            <a:pPr algn="l"/>
            <a:r>
              <a:rPr lang="ru-RU" sz="1700" b="0" i="0" dirty="0">
                <a:effectLst/>
                <a:latin typeface="Inter var"/>
              </a:rPr>
              <a:t>Авторы: Максим и Анастасия </a:t>
            </a:r>
            <a:r>
              <a:rPr lang="ru-RU" sz="1700" b="0" i="0" dirty="0" err="1">
                <a:effectLst/>
                <a:latin typeface="Inter var"/>
              </a:rPr>
              <a:t>Янбековы</a:t>
            </a:r>
            <a:endParaRPr lang="cs-CZ" sz="1700" dirty="0"/>
          </a:p>
        </p:txBody>
      </p:sp>
      <p:sp>
        <p:nvSpPr>
          <p:cNvPr id="13323" name="Rectangle 1332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0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C5133EB-EA8A-6D8B-CEF6-DD464E6F4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469" y="221603"/>
            <a:ext cx="8848530" cy="663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188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6947A2AE-B3C8-CA05-A1EE-E06774442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171" y="365125"/>
            <a:ext cx="8197658"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721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Веселый чешский язык ">
            <a:extLst>
              <a:ext uri="{FF2B5EF4-FFF2-40B4-BE49-F238E27FC236}">
                <a16:creationId xmlns:a16="http://schemas.microsoft.com/office/drawing/2014/main" xmlns="" id="{057D8DC7-3490-65A3-A6A1-9D48D33F1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025" y="190500"/>
            <a:ext cx="9032225" cy="617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362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Веселый чешский язык ">
            <a:extLst>
              <a:ext uri="{FF2B5EF4-FFF2-40B4-BE49-F238E27FC236}">
                <a16:creationId xmlns:a16="http://schemas.microsoft.com/office/drawing/2014/main" xmlns="" id="{9A7ABC99-4322-7004-1B1A-450587F9E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36" y="209550"/>
            <a:ext cx="9749289" cy="6663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25677"/>
            <a:ext cx="10515600" cy="5851286"/>
          </a:xfrm>
        </p:spPr>
        <p:txBody>
          <a:bodyPr>
            <a:normAutofit fontScale="85000" lnSpcReduction="20000"/>
          </a:bodyPr>
          <a:lstStyle/>
          <a:p>
            <a:r>
              <a:rPr lang="en-US" dirty="0" err="1"/>
              <a:t>Písmena</a:t>
            </a:r>
            <a:r>
              <a:rPr lang="en-US" dirty="0"/>
              <a:t> </a:t>
            </a:r>
            <a:r>
              <a:rPr lang="en-US" dirty="0" err="1"/>
              <a:t>azbuky</a:t>
            </a:r>
            <a:r>
              <a:rPr lang="en-US" dirty="0"/>
              <a:t> </a:t>
            </a:r>
            <a:r>
              <a:rPr lang="en-US" dirty="0" err="1"/>
              <a:t>můžeme</a:t>
            </a:r>
            <a:r>
              <a:rPr lang="en-US" dirty="0"/>
              <a:t> </a:t>
            </a:r>
            <a:r>
              <a:rPr lang="en-US" dirty="0" err="1"/>
              <a:t>také</a:t>
            </a:r>
            <a:r>
              <a:rPr lang="en-US" dirty="0"/>
              <a:t> </a:t>
            </a:r>
            <a:r>
              <a:rPr lang="en-US" dirty="0" err="1"/>
              <a:t>dělit</a:t>
            </a:r>
            <a:r>
              <a:rPr lang="en-US" dirty="0"/>
              <a:t> </a:t>
            </a:r>
            <a:r>
              <a:rPr lang="en-US" dirty="0" err="1"/>
              <a:t>na</a:t>
            </a:r>
            <a:r>
              <a:rPr lang="en-US" dirty="0"/>
              <a:t>:</a:t>
            </a:r>
          </a:p>
          <a:p>
            <a:r>
              <a:rPr lang="en-US" dirty="0"/>
              <a:t>a) </a:t>
            </a:r>
            <a:r>
              <a:rPr lang="en-US" b="1" dirty="0"/>
              <a:t>„</a:t>
            </a:r>
            <a:r>
              <a:rPr lang="en-US" b="1" dirty="0" err="1"/>
              <a:t>opravdoví</a:t>
            </a:r>
            <a:r>
              <a:rPr lang="en-US" b="1" dirty="0"/>
              <a:t> </a:t>
            </a:r>
            <a:r>
              <a:rPr lang="en-US" b="1" dirty="0" err="1"/>
              <a:t>přátelé</a:t>
            </a:r>
            <a:r>
              <a:rPr lang="en-US" b="1" dirty="0"/>
              <a:t>“</a:t>
            </a:r>
            <a:r>
              <a:rPr lang="en-US" dirty="0"/>
              <a:t> (</a:t>
            </a:r>
            <a:r>
              <a:rPr lang="en-US" dirty="0" err="1"/>
              <a:t>vypadají</a:t>
            </a:r>
            <a:r>
              <a:rPr lang="en-US" dirty="0"/>
              <a:t> a </a:t>
            </a:r>
            <a:r>
              <a:rPr lang="en-US" dirty="0" err="1"/>
              <a:t>čtou</a:t>
            </a:r>
            <a:r>
              <a:rPr lang="en-US" dirty="0"/>
              <a:t> se </a:t>
            </a:r>
            <a:r>
              <a:rPr lang="en-US" dirty="0" err="1"/>
              <a:t>stejně</a:t>
            </a:r>
            <a:r>
              <a:rPr lang="en-US" dirty="0"/>
              <a:t>): </a:t>
            </a:r>
          </a:p>
          <a:p>
            <a:r>
              <a:rPr lang="en-US" dirty="0"/>
              <a:t>a [a] </a:t>
            </a:r>
            <a:r>
              <a:rPr lang="ru-RU" dirty="0"/>
              <a:t>к [</a:t>
            </a:r>
            <a:r>
              <a:rPr lang="en-US" dirty="0"/>
              <a:t>k] </a:t>
            </a:r>
            <a:r>
              <a:rPr lang="ru-RU" dirty="0"/>
              <a:t>м [</a:t>
            </a:r>
            <a:r>
              <a:rPr lang="en-US" dirty="0"/>
              <a:t>m] o [o] </a:t>
            </a:r>
            <a:r>
              <a:rPr lang="ru-RU" dirty="0"/>
              <a:t>т [</a:t>
            </a:r>
            <a:r>
              <a:rPr lang="en-US" dirty="0"/>
              <a:t>t]</a:t>
            </a:r>
          </a:p>
          <a:p>
            <a:pPr marL="0" indent="0">
              <a:buNone/>
            </a:pPr>
            <a:r>
              <a:rPr lang="en-US" dirty="0"/>
              <a:t/>
            </a:r>
            <a:br>
              <a:rPr lang="en-US" dirty="0"/>
            </a:br>
            <a:endParaRPr lang="en-US" dirty="0"/>
          </a:p>
          <a:p>
            <a:r>
              <a:rPr lang="en-US" dirty="0"/>
              <a:t>b) </a:t>
            </a:r>
            <a:r>
              <a:rPr lang="en-US" b="1" dirty="0"/>
              <a:t>„</a:t>
            </a:r>
            <a:r>
              <a:rPr lang="en-US" b="1" dirty="0" err="1"/>
              <a:t>falešní</a:t>
            </a:r>
            <a:r>
              <a:rPr lang="en-US" b="1" dirty="0"/>
              <a:t> </a:t>
            </a:r>
            <a:r>
              <a:rPr lang="en-US" b="1" dirty="0" err="1"/>
              <a:t>přátelé</a:t>
            </a:r>
            <a:r>
              <a:rPr lang="en-US" b="1" dirty="0"/>
              <a:t>“</a:t>
            </a:r>
            <a:r>
              <a:rPr lang="en-US" dirty="0"/>
              <a:t> (</a:t>
            </a:r>
            <a:r>
              <a:rPr lang="en-US" dirty="0" err="1"/>
              <a:t>vypadají</a:t>
            </a:r>
            <a:r>
              <a:rPr lang="en-US" dirty="0"/>
              <a:t> </a:t>
            </a:r>
            <a:r>
              <a:rPr lang="en-US" dirty="0" err="1"/>
              <a:t>stejně</a:t>
            </a:r>
            <a:r>
              <a:rPr lang="en-US" dirty="0"/>
              <a:t>, ale </a:t>
            </a:r>
            <a:r>
              <a:rPr lang="en-US" dirty="0" err="1"/>
              <a:t>čtou</a:t>
            </a:r>
            <a:r>
              <a:rPr lang="en-US" dirty="0"/>
              <a:t> se </a:t>
            </a:r>
            <a:r>
              <a:rPr lang="en-US" dirty="0" err="1"/>
              <a:t>jinak</a:t>
            </a:r>
            <a:r>
              <a:rPr lang="en-US" dirty="0"/>
              <a:t>):</a:t>
            </a:r>
            <a:br>
              <a:rPr lang="en-US" dirty="0"/>
            </a:br>
            <a:endParaRPr lang="en-US" dirty="0"/>
          </a:p>
          <a:p>
            <a:r>
              <a:rPr lang="ru-RU" dirty="0"/>
              <a:t>в [</a:t>
            </a:r>
            <a:r>
              <a:rPr lang="en-US" dirty="0"/>
              <a:t>v]e [je/e] </a:t>
            </a:r>
            <a:r>
              <a:rPr lang="ru-RU" dirty="0"/>
              <a:t>н [</a:t>
            </a:r>
            <a:r>
              <a:rPr lang="en-US" dirty="0"/>
              <a:t>n] </a:t>
            </a:r>
            <a:r>
              <a:rPr lang="ru-RU" dirty="0"/>
              <a:t>р [</a:t>
            </a:r>
            <a:r>
              <a:rPr lang="en-US" dirty="0"/>
              <a:t>r] </a:t>
            </a:r>
            <a:r>
              <a:rPr lang="ru-RU" dirty="0"/>
              <a:t>с [</a:t>
            </a:r>
            <a:r>
              <a:rPr lang="en-US" dirty="0"/>
              <a:t>s] </a:t>
            </a:r>
            <a:r>
              <a:rPr lang="ru-RU" dirty="0"/>
              <a:t>у [</a:t>
            </a:r>
            <a:r>
              <a:rPr lang="en-US" dirty="0"/>
              <a:t>u] </a:t>
            </a:r>
            <a:r>
              <a:rPr lang="ru-RU" dirty="0"/>
              <a:t>х [</a:t>
            </a:r>
            <a:r>
              <a:rPr lang="en-US" dirty="0" err="1"/>
              <a:t>ch</a:t>
            </a:r>
            <a:r>
              <a:rPr lang="en-US" dirty="0"/>
              <a:t>]</a:t>
            </a:r>
          </a:p>
          <a:p>
            <a:pPr marL="0" indent="0">
              <a:buNone/>
            </a:pPr>
            <a:r>
              <a:rPr lang="en-US" dirty="0"/>
              <a:t/>
            </a:r>
            <a:br>
              <a:rPr lang="en-US" dirty="0"/>
            </a:br>
            <a:endParaRPr lang="en-US" dirty="0"/>
          </a:p>
          <a:p>
            <a:r>
              <a:rPr lang="en-US" dirty="0"/>
              <a:t>c) </a:t>
            </a:r>
            <a:r>
              <a:rPr lang="en-US" b="1" dirty="0"/>
              <a:t>„</a:t>
            </a:r>
            <a:r>
              <a:rPr lang="en-US" b="1" dirty="0" err="1"/>
              <a:t>noví</a:t>
            </a:r>
            <a:r>
              <a:rPr lang="en-US" b="1" dirty="0"/>
              <a:t> </a:t>
            </a:r>
            <a:r>
              <a:rPr lang="en-US" b="1" dirty="0" err="1"/>
              <a:t>přátelé</a:t>
            </a:r>
            <a:r>
              <a:rPr lang="en-US" b="1" dirty="0"/>
              <a:t>“</a:t>
            </a:r>
            <a:r>
              <a:rPr lang="en-US" dirty="0"/>
              <a:t> (</a:t>
            </a:r>
            <a:r>
              <a:rPr lang="en-US" dirty="0" err="1"/>
              <a:t>vypadají</a:t>
            </a:r>
            <a:r>
              <a:rPr lang="en-US" dirty="0"/>
              <a:t> </a:t>
            </a:r>
            <a:r>
              <a:rPr lang="en-US" dirty="0" err="1"/>
              <a:t>jinak</a:t>
            </a:r>
            <a:r>
              <a:rPr lang="en-US" dirty="0"/>
              <a:t>, ale </a:t>
            </a:r>
            <a:r>
              <a:rPr lang="en-US" dirty="0" err="1"/>
              <a:t>čtou</a:t>
            </a:r>
            <a:r>
              <a:rPr lang="en-US" dirty="0"/>
              <a:t> se </a:t>
            </a:r>
            <a:r>
              <a:rPr lang="en-US" dirty="0" err="1"/>
              <a:t>stejně</a:t>
            </a:r>
            <a:r>
              <a:rPr lang="en-US" dirty="0"/>
              <a:t>):</a:t>
            </a:r>
          </a:p>
          <a:p>
            <a:r>
              <a:rPr lang="ru-RU" dirty="0"/>
              <a:t>б [</a:t>
            </a:r>
            <a:r>
              <a:rPr lang="en-US" dirty="0"/>
              <a:t>b] </a:t>
            </a:r>
            <a:r>
              <a:rPr lang="ru-RU" dirty="0"/>
              <a:t>г [</a:t>
            </a:r>
            <a:r>
              <a:rPr lang="en-US" dirty="0"/>
              <a:t>g] </a:t>
            </a:r>
            <a:r>
              <a:rPr lang="ru-RU" dirty="0"/>
              <a:t>д [</a:t>
            </a:r>
            <a:r>
              <a:rPr lang="en-US" dirty="0"/>
              <a:t>d] </a:t>
            </a:r>
            <a:r>
              <a:rPr lang="ru-RU" dirty="0"/>
              <a:t>ж [</a:t>
            </a:r>
            <a:r>
              <a:rPr lang="en-US" dirty="0"/>
              <a:t>ž] </a:t>
            </a:r>
            <a:r>
              <a:rPr lang="ru-RU" dirty="0"/>
              <a:t>з [</a:t>
            </a:r>
            <a:r>
              <a:rPr lang="en-US" dirty="0"/>
              <a:t>z] </a:t>
            </a:r>
            <a:r>
              <a:rPr lang="ru-RU" dirty="0"/>
              <a:t>и [</a:t>
            </a:r>
            <a:r>
              <a:rPr lang="en-US" dirty="0" err="1"/>
              <a:t>i</a:t>
            </a:r>
            <a:r>
              <a:rPr lang="en-US" dirty="0"/>
              <a:t>] </a:t>
            </a:r>
            <a:r>
              <a:rPr lang="ru-RU" dirty="0"/>
              <a:t>й [</a:t>
            </a:r>
            <a:r>
              <a:rPr lang="en-US" dirty="0"/>
              <a:t>j] </a:t>
            </a:r>
            <a:r>
              <a:rPr lang="ru-RU" dirty="0"/>
              <a:t>л [</a:t>
            </a:r>
            <a:r>
              <a:rPr lang="en-US" dirty="0"/>
              <a:t>l] </a:t>
            </a:r>
            <a:r>
              <a:rPr lang="ru-RU" dirty="0"/>
              <a:t>п [</a:t>
            </a:r>
            <a:r>
              <a:rPr lang="en-US" dirty="0"/>
              <a:t>p] </a:t>
            </a:r>
            <a:r>
              <a:rPr lang="ru-RU" dirty="0"/>
              <a:t>ф [</a:t>
            </a:r>
            <a:r>
              <a:rPr lang="en-US" dirty="0"/>
              <a:t>f] </a:t>
            </a:r>
            <a:r>
              <a:rPr lang="ru-RU" dirty="0"/>
              <a:t>ц [</a:t>
            </a:r>
            <a:r>
              <a:rPr lang="en-US" dirty="0"/>
              <a:t>c] </a:t>
            </a:r>
            <a:r>
              <a:rPr lang="ru-RU" dirty="0"/>
              <a:t>ч [</a:t>
            </a:r>
            <a:r>
              <a:rPr lang="en-US" dirty="0"/>
              <a:t>č] </a:t>
            </a:r>
            <a:r>
              <a:rPr lang="ru-RU" dirty="0"/>
              <a:t>ш [</a:t>
            </a:r>
            <a:r>
              <a:rPr lang="en-US" dirty="0"/>
              <a:t>š] </a:t>
            </a:r>
            <a:r>
              <a:rPr lang="ru-RU" dirty="0"/>
              <a:t>ы [</a:t>
            </a:r>
            <a:r>
              <a:rPr lang="en-US" dirty="0"/>
              <a:t>y] </a:t>
            </a:r>
            <a:r>
              <a:rPr lang="ru-RU" dirty="0"/>
              <a:t>э [</a:t>
            </a:r>
            <a:r>
              <a:rPr lang="en-US" dirty="0"/>
              <a:t>e]</a:t>
            </a:r>
          </a:p>
          <a:p>
            <a:pPr marL="0" indent="0">
              <a:buNone/>
            </a:pPr>
            <a:r>
              <a:rPr lang="en-US" dirty="0"/>
              <a:t/>
            </a:r>
            <a:br>
              <a:rPr lang="en-US" dirty="0"/>
            </a:br>
            <a:endParaRPr lang="en-US" dirty="0"/>
          </a:p>
          <a:p>
            <a:r>
              <a:rPr lang="en-US" dirty="0"/>
              <a:t>d) </a:t>
            </a:r>
            <a:r>
              <a:rPr lang="en-US" b="1" dirty="0"/>
              <a:t>„</a:t>
            </a:r>
            <a:r>
              <a:rPr lang="en-US" b="1" dirty="0" err="1"/>
              <a:t>cizinci</a:t>
            </a:r>
            <a:r>
              <a:rPr lang="en-US" b="1" dirty="0"/>
              <a:t>“ </a:t>
            </a:r>
            <a:r>
              <a:rPr lang="en-US" dirty="0"/>
              <a:t>(</a:t>
            </a:r>
            <a:r>
              <a:rPr lang="en-US" dirty="0" err="1"/>
              <a:t>vypadají</a:t>
            </a:r>
            <a:r>
              <a:rPr lang="en-US" dirty="0"/>
              <a:t> </a:t>
            </a:r>
            <a:r>
              <a:rPr lang="en-US" dirty="0" err="1"/>
              <a:t>jinak</a:t>
            </a:r>
            <a:r>
              <a:rPr lang="en-US" dirty="0"/>
              <a:t> a </a:t>
            </a:r>
            <a:r>
              <a:rPr lang="en-US" dirty="0" err="1"/>
              <a:t>čtou</a:t>
            </a:r>
            <a:r>
              <a:rPr lang="en-US" dirty="0"/>
              <a:t> se </a:t>
            </a:r>
            <a:r>
              <a:rPr lang="en-US" dirty="0" err="1"/>
              <a:t>jinak</a:t>
            </a:r>
            <a:r>
              <a:rPr lang="en-US" dirty="0"/>
              <a:t>):</a:t>
            </a:r>
          </a:p>
          <a:p>
            <a:r>
              <a:rPr lang="ru-RU" dirty="0"/>
              <a:t>ё [</a:t>
            </a:r>
            <a:r>
              <a:rPr lang="en-US" dirty="0" err="1"/>
              <a:t>jo</a:t>
            </a:r>
            <a:r>
              <a:rPr lang="en-US" dirty="0"/>
              <a:t>/o] </a:t>
            </a:r>
            <a:r>
              <a:rPr lang="ru-RU" dirty="0"/>
              <a:t>щ [</a:t>
            </a:r>
            <a:r>
              <a:rPr lang="en-US" dirty="0" err="1"/>
              <a:t>šč</a:t>
            </a:r>
            <a:r>
              <a:rPr lang="en-US" dirty="0"/>
              <a:t>] </a:t>
            </a:r>
            <a:r>
              <a:rPr lang="ru-RU" dirty="0"/>
              <a:t>ь </a:t>
            </a:r>
            <a:r>
              <a:rPr lang="ru-RU" dirty="0" err="1"/>
              <a:t>ъю</a:t>
            </a:r>
            <a:r>
              <a:rPr lang="ru-RU" dirty="0"/>
              <a:t> [</a:t>
            </a:r>
            <a:r>
              <a:rPr lang="en-US" dirty="0" err="1"/>
              <a:t>ju</a:t>
            </a:r>
            <a:r>
              <a:rPr lang="en-US" dirty="0"/>
              <a:t>/u] </a:t>
            </a:r>
            <a:r>
              <a:rPr lang="ru-RU" dirty="0"/>
              <a:t>я [</a:t>
            </a:r>
            <a:r>
              <a:rPr lang="en-US" dirty="0" err="1"/>
              <a:t>ja</a:t>
            </a:r>
            <a:r>
              <a:rPr lang="en-US" dirty="0"/>
              <a:t>/a] </a:t>
            </a:r>
          </a:p>
          <a:p>
            <a:endParaRPr lang="ru-RU" dirty="0"/>
          </a:p>
        </p:txBody>
      </p:sp>
    </p:spTree>
    <p:extLst>
      <p:ext uri="{BB962C8B-B14F-4D97-AF65-F5344CB8AC3E}">
        <p14:creationId xmlns:p14="http://schemas.microsoft.com/office/powerpoint/2010/main" val="9812712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Веселый чешский язык ">
            <a:extLst>
              <a:ext uri="{FF2B5EF4-FFF2-40B4-BE49-F238E27FC236}">
                <a16:creationId xmlns:a16="http://schemas.microsoft.com/office/drawing/2014/main" xmlns="" id="{61807899-F732-1C82-11CA-FA0FD622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253" y="209550"/>
            <a:ext cx="9215572" cy="65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581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20526857-C8C5-BADC-423D-916CA008E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23045"/>
            <a:ext cx="8359773" cy="626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19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5387BE8E-5DB7-4C8F-E6C2-D447EB1B6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92869"/>
            <a:ext cx="8601075" cy="645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815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96FFABC2-4FE5-F49F-DA94-F7F71BAE1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1451"/>
            <a:ext cx="8648700" cy="648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6927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B76B5D84-2214-CDB8-2DD1-5EF46B33A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92869"/>
            <a:ext cx="8505825" cy="637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410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4EAC4C16-DDD7-8F0E-A989-45A79ED2B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54793"/>
            <a:ext cx="7985126" cy="598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04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CB36BCBC-26B2-7F45-8D7D-A28FE6093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1" y="1"/>
            <a:ext cx="8496299" cy="637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7161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66899A40-B352-3DB1-5230-93E16AE2B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285750"/>
            <a:ext cx="8124825" cy="609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7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88515"/>
            <a:ext cx="10515600" cy="5688448"/>
          </a:xfrm>
        </p:spPr>
        <p:txBody>
          <a:bodyPr>
            <a:normAutofit fontScale="55000" lnSpcReduction="20000"/>
          </a:bodyPr>
          <a:lstStyle/>
          <a:p>
            <a:r>
              <a:rPr lang="en-US" dirty="0"/>
              <a:t>2. </a:t>
            </a:r>
            <a:r>
              <a:rPr lang="en-US" dirty="0" err="1"/>
              <a:t>Ruský</a:t>
            </a:r>
            <a:r>
              <a:rPr lang="en-US" dirty="0"/>
              <a:t> </a:t>
            </a:r>
            <a:r>
              <a:rPr lang="en-US" dirty="0" err="1"/>
              <a:t>slovní</a:t>
            </a:r>
            <a:r>
              <a:rPr lang="en-US" dirty="0"/>
              <a:t> </a:t>
            </a:r>
            <a:r>
              <a:rPr lang="en-US" dirty="0" err="1"/>
              <a:t>přízvuk</a:t>
            </a:r>
            <a:endParaRPr lang="en-US" dirty="0"/>
          </a:p>
          <a:p>
            <a:r>
              <a:rPr lang="en-US" b="1" dirty="0" err="1"/>
              <a:t>Přízvuk</a:t>
            </a:r>
            <a:r>
              <a:rPr lang="en-US" dirty="0"/>
              <a:t> v </a:t>
            </a:r>
            <a:r>
              <a:rPr lang="en-US" dirty="0" err="1"/>
              <a:t>ruštině</a:t>
            </a:r>
            <a:r>
              <a:rPr lang="en-US" b="1" dirty="0"/>
              <a:t> je </a:t>
            </a:r>
            <a:r>
              <a:rPr lang="en-US" b="1" dirty="0" err="1"/>
              <a:t>volný</a:t>
            </a:r>
            <a:r>
              <a:rPr lang="en-US" dirty="0"/>
              <a:t>, </a:t>
            </a:r>
            <a:r>
              <a:rPr lang="en-US" dirty="0" err="1"/>
              <a:t>může</a:t>
            </a:r>
            <a:r>
              <a:rPr lang="en-US" dirty="0"/>
              <a:t> </a:t>
            </a:r>
            <a:r>
              <a:rPr lang="en-US" dirty="0" err="1"/>
              <a:t>být</a:t>
            </a:r>
            <a:r>
              <a:rPr lang="en-US" dirty="0"/>
              <a:t> </a:t>
            </a:r>
            <a:r>
              <a:rPr lang="en-US" dirty="0" err="1"/>
              <a:t>na</a:t>
            </a:r>
            <a:r>
              <a:rPr lang="en-US" dirty="0"/>
              <a:t> </a:t>
            </a:r>
            <a:r>
              <a:rPr lang="en-US" dirty="0" err="1"/>
              <a:t>různých</a:t>
            </a:r>
            <a:r>
              <a:rPr lang="en-US" dirty="0"/>
              <a:t> </a:t>
            </a:r>
            <a:r>
              <a:rPr lang="en-US" dirty="0" err="1"/>
              <a:t>slabikách</a:t>
            </a:r>
            <a:r>
              <a:rPr lang="en-US" dirty="0"/>
              <a:t>, a </a:t>
            </a:r>
            <a:r>
              <a:rPr lang="en-US" b="1" dirty="0" err="1"/>
              <a:t>pohyblivý</a:t>
            </a:r>
            <a:r>
              <a:rPr lang="en-US" dirty="0"/>
              <a:t> – </a:t>
            </a:r>
            <a:r>
              <a:rPr lang="en-US" dirty="0" err="1"/>
              <a:t>může</a:t>
            </a:r>
            <a:r>
              <a:rPr lang="en-US" dirty="0"/>
              <a:t> se </a:t>
            </a:r>
            <a:r>
              <a:rPr lang="en-US" dirty="0" err="1"/>
              <a:t>měnit</a:t>
            </a:r>
            <a:r>
              <a:rPr lang="en-US" dirty="0"/>
              <a:t> v </a:t>
            </a:r>
            <a:r>
              <a:rPr lang="en-US" dirty="0" err="1"/>
              <a:t>rámci</a:t>
            </a:r>
            <a:r>
              <a:rPr lang="en-US" dirty="0"/>
              <a:t> </a:t>
            </a:r>
            <a:r>
              <a:rPr lang="en-US" dirty="0" err="1"/>
              <a:t>paradigmatu</a:t>
            </a:r>
            <a:r>
              <a:rPr lang="en-US" dirty="0"/>
              <a:t> </a:t>
            </a:r>
            <a:r>
              <a:rPr lang="en-US" dirty="0" err="1"/>
              <a:t>jednoho</a:t>
            </a:r>
            <a:r>
              <a:rPr lang="en-US" dirty="0"/>
              <a:t> </a:t>
            </a:r>
            <a:r>
              <a:rPr lang="en-US" dirty="0" err="1"/>
              <a:t>slova</a:t>
            </a:r>
            <a:r>
              <a:rPr lang="en-US" dirty="0"/>
              <a:t>.</a:t>
            </a:r>
            <a:br>
              <a:rPr lang="en-US" dirty="0"/>
            </a:br>
            <a:endParaRPr lang="en-US" dirty="0"/>
          </a:p>
          <a:p>
            <a:r>
              <a:rPr lang="en-US" dirty="0" err="1"/>
              <a:t>Slouží</a:t>
            </a:r>
            <a:r>
              <a:rPr lang="en-US" dirty="0"/>
              <a:t> </a:t>
            </a:r>
            <a:r>
              <a:rPr lang="en-US" dirty="0" err="1"/>
              <a:t>nejen</a:t>
            </a:r>
            <a:r>
              <a:rPr lang="en-US" dirty="0"/>
              <a:t> </a:t>
            </a:r>
            <a:r>
              <a:rPr lang="en-US" dirty="0" err="1"/>
              <a:t>ke</a:t>
            </a:r>
            <a:r>
              <a:rPr lang="en-US" dirty="0"/>
              <a:t> </a:t>
            </a:r>
            <a:r>
              <a:rPr lang="en-US" dirty="0" err="1"/>
              <a:t>správné</a:t>
            </a:r>
            <a:r>
              <a:rPr lang="en-US" dirty="0"/>
              <a:t> </a:t>
            </a:r>
            <a:r>
              <a:rPr lang="en-US" dirty="0" err="1"/>
              <a:t>výslovnosti</a:t>
            </a:r>
            <a:r>
              <a:rPr lang="en-US" dirty="0"/>
              <a:t>, ale </a:t>
            </a:r>
            <a:r>
              <a:rPr lang="en-US" dirty="0" err="1"/>
              <a:t>také</a:t>
            </a:r>
            <a:r>
              <a:rPr lang="en-US" dirty="0"/>
              <a:t> k </a:t>
            </a:r>
            <a:r>
              <a:rPr lang="en-US" b="1" dirty="0" err="1"/>
              <a:t>rozlišení</a:t>
            </a:r>
            <a:r>
              <a:rPr lang="en-US" b="1" dirty="0"/>
              <a:t> </a:t>
            </a:r>
            <a:r>
              <a:rPr lang="en-US" b="1" dirty="0" err="1"/>
              <a:t>gramatického</a:t>
            </a:r>
            <a:r>
              <a:rPr lang="en-US" b="1" dirty="0"/>
              <a:t> </a:t>
            </a:r>
            <a:r>
              <a:rPr lang="en-US" b="1" dirty="0" err="1"/>
              <a:t>tvaru</a:t>
            </a:r>
            <a:r>
              <a:rPr lang="en-US" dirty="0"/>
              <a:t> (</a:t>
            </a:r>
            <a:r>
              <a:rPr lang="en-US" dirty="0" err="1"/>
              <a:t>např</a:t>
            </a:r>
            <a:r>
              <a:rPr lang="en-US" dirty="0"/>
              <a:t>. </a:t>
            </a:r>
            <a:r>
              <a:rPr lang="ru-RU" dirty="0"/>
              <a:t>б</a:t>
            </a:r>
            <a:r>
              <a:rPr lang="en-US" dirty="0"/>
              <a:t>ó</a:t>
            </a:r>
            <a:r>
              <a:rPr lang="ru-RU" dirty="0"/>
              <a:t>роды – </a:t>
            </a:r>
            <a:r>
              <a:rPr lang="en-US" dirty="0" err="1"/>
              <a:t>nominativ</a:t>
            </a:r>
            <a:r>
              <a:rPr lang="en-US" dirty="0"/>
              <a:t> </a:t>
            </a:r>
            <a:r>
              <a:rPr lang="en-US" dirty="0" err="1"/>
              <a:t>plurálu</a:t>
            </a:r>
            <a:r>
              <a:rPr lang="en-US" dirty="0"/>
              <a:t> / </a:t>
            </a:r>
            <a:r>
              <a:rPr lang="ru-RU" dirty="0"/>
              <a:t>бороды́ – </a:t>
            </a:r>
            <a:r>
              <a:rPr lang="en-US" dirty="0" err="1"/>
              <a:t>genitiv</a:t>
            </a:r>
            <a:r>
              <a:rPr lang="en-US" dirty="0"/>
              <a:t> </a:t>
            </a:r>
            <a:r>
              <a:rPr lang="en-US" dirty="0" err="1"/>
              <a:t>singuláru</a:t>
            </a:r>
            <a:r>
              <a:rPr lang="en-US" dirty="0"/>
              <a:t>). </a:t>
            </a:r>
          </a:p>
          <a:p>
            <a:pPr marL="0" indent="0">
              <a:buNone/>
            </a:pPr>
            <a:r>
              <a:rPr lang="en-US" b="1" dirty="0"/>
              <a:t/>
            </a:r>
            <a:br>
              <a:rPr lang="en-US" b="1" dirty="0"/>
            </a:br>
            <a:endParaRPr lang="en-US" dirty="0"/>
          </a:p>
          <a:p>
            <a:r>
              <a:rPr lang="en-US" b="1" dirty="0" err="1"/>
              <a:t>Jednoslabičná</a:t>
            </a:r>
            <a:r>
              <a:rPr lang="en-US" b="1" dirty="0"/>
              <a:t> </a:t>
            </a:r>
            <a:r>
              <a:rPr lang="en-US" b="1" dirty="0" err="1"/>
              <a:t>plnovýznamová</a:t>
            </a:r>
            <a:r>
              <a:rPr lang="en-US" b="1" dirty="0"/>
              <a:t> </a:t>
            </a:r>
            <a:r>
              <a:rPr lang="en-US" b="1" dirty="0" err="1"/>
              <a:t>slova</a:t>
            </a:r>
            <a:r>
              <a:rPr lang="en-US" b="1" dirty="0"/>
              <a:t> </a:t>
            </a:r>
            <a:r>
              <a:rPr lang="en-US" b="1" dirty="0" err="1"/>
              <a:t>jsou</a:t>
            </a:r>
            <a:r>
              <a:rPr lang="en-US" b="1" dirty="0"/>
              <a:t> </a:t>
            </a:r>
            <a:r>
              <a:rPr lang="en-US" b="1" dirty="0" err="1"/>
              <a:t>vždy</a:t>
            </a:r>
            <a:r>
              <a:rPr lang="en-US" b="1" dirty="0"/>
              <a:t> </a:t>
            </a:r>
            <a:r>
              <a:rPr lang="en-US" b="1" dirty="0" err="1"/>
              <a:t>přízvučná</a:t>
            </a:r>
            <a:r>
              <a:rPr lang="en-US" dirty="0"/>
              <a:t> (</a:t>
            </a:r>
            <a:r>
              <a:rPr lang="ru-RU" dirty="0"/>
              <a:t>он, но, вот, дом). </a:t>
            </a:r>
          </a:p>
          <a:p>
            <a:r>
              <a:rPr lang="en-US" dirty="0" err="1"/>
              <a:t>Přízvuk</a:t>
            </a:r>
            <a:r>
              <a:rPr lang="en-US" dirty="0"/>
              <a:t> </a:t>
            </a:r>
            <a:r>
              <a:rPr lang="en-US" dirty="0" err="1"/>
              <a:t>dále</a:t>
            </a:r>
            <a:r>
              <a:rPr lang="en-US" dirty="0"/>
              <a:t> </a:t>
            </a:r>
            <a:r>
              <a:rPr lang="en-US" dirty="0" err="1"/>
              <a:t>může</a:t>
            </a:r>
            <a:r>
              <a:rPr lang="en-US" dirty="0"/>
              <a:t> </a:t>
            </a:r>
            <a:r>
              <a:rPr lang="en-US" dirty="0" err="1"/>
              <a:t>být</a:t>
            </a:r>
            <a:r>
              <a:rPr lang="en-US" dirty="0"/>
              <a:t> </a:t>
            </a:r>
            <a:r>
              <a:rPr lang="en-US" dirty="0" err="1"/>
              <a:t>na</a:t>
            </a:r>
            <a:r>
              <a:rPr lang="en-US" dirty="0"/>
              <a:t>:</a:t>
            </a:r>
          </a:p>
          <a:p>
            <a:r>
              <a:rPr lang="en-US" dirty="0"/>
              <a:t>a) </a:t>
            </a:r>
            <a:r>
              <a:rPr lang="en-US" dirty="0" err="1"/>
              <a:t>na</a:t>
            </a:r>
            <a:r>
              <a:rPr lang="en-US" dirty="0"/>
              <a:t> </a:t>
            </a:r>
            <a:r>
              <a:rPr lang="en-US" dirty="0" err="1"/>
              <a:t>první</a:t>
            </a:r>
            <a:r>
              <a:rPr lang="en-US" dirty="0"/>
              <a:t> </a:t>
            </a:r>
            <a:r>
              <a:rPr lang="en-US" dirty="0" err="1"/>
              <a:t>slabice</a:t>
            </a:r>
            <a:r>
              <a:rPr lang="en-US" dirty="0"/>
              <a:t>: </a:t>
            </a:r>
            <a:r>
              <a:rPr lang="ru-RU" dirty="0"/>
              <a:t>парк, сад, клуб, ёлка, </a:t>
            </a:r>
            <a:r>
              <a:rPr lang="ru-RU" dirty="0" err="1"/>
              <a:t>кни́га</a:t>
            </a:r>
            <a:r>
              <a:rPr lang="ru-RU" dirty="0"/>
              <a:t>, м</a:t>
            </a:r>
            <a:r>
              <a:rPr lang="en-US" dirty="0"/>
              <a:t>á</a:t>
            </a:r>
            <a:r>
              <a:rPr lang="ru-RU" dirty="0" err="1"/>
              <a:t>ма</a:t>
            </a:r>
            <a:r>
              <a:rPr lang="ru-RU" dirty="0"/>
              <a:t> </a:t>
            </a:r>
          </a:p>
          <a:p>
            <a:r>
              <a:rPr lang="en-US" dirty="0"/>
              <a:t>b) </a:t>
            </a:r>
            <a:r>
              <a:rPr lang="en-US" dirty="0" err="1"/>
              <a:t>na</a:t>
            </a:r>
            <a:r>
              <a:rPr lang="en-US" dirty="0"/>
              <a:t> </a:t>
            </a:r>
            <a:r>
              <a:rPr lang="en-US" dirty="0" err="1"/>
              <a:t>druhé</a:t>
            </a:r>
            <a:r>
              <a:rPr lang="en-US" dirty="0"/>
              <a:t> </a:t>
            </a:r>
            <a:r>
              <a:rPr lang="en-US" dirty="0" err="1"/>
              <a:t>slabice</a:t>
            </a:r>
            <a:r>
              <a:rPr lang="en-US" dirty="0"/>
              <a:t>: </a:t>
            </a:r>
            <a:r>
              <a:rPr lang="ru-RU" dirty="0"/>
              <a:t>ид</a:t>
            </a:r>
            <a:r>
              <a:rPr lang="en-US" dirty="0"/>
              <a:t>ý, </a:t>
            </a:r>
            <a:r>
              <a:rPr lang="ru-RU" dirty="0"/>
              <a:t>ног</a:t>
            </a:r>
            <a:r>
              <a:rPr lang="en-US" dirty="0"/>
              <a:t>á, </a:t>
            </a:r>
            <a:r>
              <a:rPr lang="ru-RU" dirty="0" err="1"/>
              <a:t>лим</a:t>
            </a:r>
            <a:r>
              <a:rPr lang="en-US" dirty="0"/>
              <a:t>ó</a:t>
            </a:r>
            <a:r>
              <a:rPr lang="ru-RU" dirty="0"/>
              <a:t>н, пот</a:t>
            </a:r>
            <a:r>
              <a:rPr lang="en-US" dirty="0"/>
              <a:t>ó</a:t>
            </a:r>
            <a:r>
              <a:rPr lang="ru-RU" dirty="0"/>
              <a:t>м, весёлый </a:t>
            </a:r>
          </a:p>
          <a:p>
            <a:r>
              <a:rPr lang="en-US" dirty="0"/>
              <a:t>c) </a:t>
            </a:r>
            <a:r>
              <a:rPr lang="en-US" dirty="0" err="1"/>
              <a:t>na</a:t>
            </a:r>
            <a:r>
              <a:rPr lang="en-US" dirty="0"/>
              <a:t> </a:t>
            </a:r>
            <a:r>
              <a:rPr lang="en-US" dirty="0" err="1"/>
              <a:t>třetí</a:t>
            </a:r>
            <a:r>
              <a:rPr lang="en-US" dirty="0"/>
              <a:t> </a:t>
            </a:r>
            <a:r>
              <a:rPr lang="en-US" dirty="0" err="1"/>
              <a:t>slabice</a:t>
            </a:r>
            <a:r>
              <a:rPr lang="en-US" dirty="0"/>
              <a:t>: </a:t>
            </a:r>
            <a:r>
              <a:rPr lang="ru-RU" dirty="0"/>
              <a:t>бород</a:t>
            </a:r>
            <a:r>
              <a:rPr lang="en-US" dirty="0"/>
              <a:t>á, </a:t>
            </a:r>
            <a:r>
              <a:rPr lang="ru-RU" dirty="0"/>
              <a:t>дорог</a:t>
            </a:r>
            <a:r>
              <a:rPr lang="en-US" dirty="0"/>
              <a:t>ó</a:t>
            </a:r>
            <a:r>
              <a:rPr lang="ru-RU" dirty="0"/>
              <a:t>й, </a:t>
            </a:r>
            <a:r>
              <a:rPr lang="ru-RU" dirty="0" err="1"/>
              <a:t>чемод</a:t>
            </a:r>
            <a:r>
              <a:rPr lang="en-US" dirty="0"/>
              <a:t>á</a:t>
            </a:r>
            <a:r>
              <a:rPr lang="ru-RU" dirty="0"/>
              <a:t>н, </a:t>
            </a:r>
            <a:r>
              <a:rPr lang="ru-RU" dirty="0" err="1"/>
              <a:t>челов</a:t>
            </a:r>
            <a:r>
              <a:rPr lang="en-US" dirty="0" err="1"/>
              <a:t>ék</a:t>
            </a:r>
            <a:r>
              <a:rPr lang="en-US" dirty="0"/>
              <a:t> </a:t>
            </a:r>
          </a:p>
          <a:p>
            <a:r>
              <a:rPr lang="en-US" dirty="0"/>
              <a:t>d) </a:t>
            </a:r>
            <a:r>
              <a:rPr lang="en-US" dirty="0" err="1"/>
              <a:t>na</a:t>
            </a:r>
            <a:r>
              <a:rPr lang="en-US" dirty="0"/>
              <a:t> </a:t>
            </a:r>
            <a:r>
              <a:rPr lang="en-US" dirty="0" err="1"/>
              <a:t>čtvrté</a:t>
            </a:r>
            <a:r>
              <a:rPr lang="en-US" dirty="0"/>
              <a:t> </a:t>
            </a:r>
            <a:r>
              <a:rPr lang="en-US" dirty="0" err="1"/>
              <a:t>slabice</a:t>
            </a:r>
            <a:r>
              <a:rPr lang="en-US" dirty="0"/>
              <a:t>: </a:t>
            </a:r>
            <a:r>
              <a:rPr lang="ru-RU" dirty="0"/>
              <a:t>образов</a:t>
            </a:r>
            <a:r>
              <a:rPr lang="en-US" dirty="0"/>
              <a:t>á</a:t>
            </a:r>
            <a:r>
              <a:rPr lang="ru-RU" dirty="0" err="1"/>
              <a:t>ние</a:t>
            </a:r>
            <a:r>
              <a:rPr lang="ru-RU" dirty="0"/>
              <a:t>, </a:t>
            </a:r>
            <a:r>
              <a:rPr lang="ru-RU" dirty="0" err="1"/>
              <a:t>эксперим</a:t>
            </a:r>
            <a:r>
              <a:rPr lang="en-US" dirty="0"/>
              <a:t>é</a:t>
            </a:r>
            <a:r>
              <a:rPr lang="ru-RU" dirty="0" err="1"/>
              <a:t>нт</a:t>
            </a:r>
            <a:r>
              <a:rPr lang="ru-RU" dirty="0"/>
              <a:t>, </a:t>
            </a:r>
            <a:r>
              <a:rPr lang="ru-RU" dirty="0" err="1"/>
              <a:t>характери́стика</a:t>
            </a:r>
            <a:r>
              <a:rPr lang="ru-RU" dirty="0"/>
              <a:t> </a:t>
            </a:r>
          </a:p>
          <a:p>
            <a:r>
              <a:rPr lang="en-US" dirty="0"/>
              <a:t>e) </a:t>
            </a:r>
            <a:r>
              <a:rPr lang="en-US" dirty="0" err="1"/>
              <a:t>na</a:t>
            </a:r>
            <a:r>
              <a:rPr lang="en-US" dirty="0"/>
              <a:t> </a:t>
            </a:r>
            <a:r>
              <a:rPr lang="en-US" dirty="0" err="1"/>
              <a:t>páté</a:t>
            </a:r>
            <a:r>
              <a:rPr lang="en-US" dirty="0"/>
              <a:t> </a:t>
            </a:r>
            <a:r>
              <a:rPr lang="en-US" dirty="0" err="1"/>
              <a:t>slabice</a:t>
            </a:r>
            <a:r>
              <a:rPr lang="en-US" dirty="0"/>
              <a:t>: </a:t>
            </a:r>
            <a:r>
              <a:rPr lang="ru-RU" dirty="0" err="1"/>
              <a:t>терминологи́ч</a:t>
            </a:r>
            <a:r>
              <a:rPr lang="en-US" dirty="0"/>
              <a:t>e</a:t>
            </a:r>
            <a:r>
              <a:rPr lang="ru-RU" dirty="0" err="1"/>
              <a:t>ский</a:t>
            </a:r>
            <a:r>
              <a:rPr lang="ru-RU" dirty="0"/>
              <a:t>, </a:t>
            </a:r>
            <a:r>
              <a:rPr lang="ru-RU" dirty="0" err="1"/>
              <a:t>эксперименти́ровать</a:t>
            </a:r>
            <a:r>
              <a:rPr lang="ru-RU" dirty="0"/>
              <a:t> </a:t>
            </a:r>
          </a:p>
          <a:p>
            <a:r>
              <a:rPr lang="en-US" dirty="0"/>
              <a:t>f) </a:t>
            </a:r>
            <a:r>
              <a:rPr lang="en-US" dirty="0" err="1"/>
              <a:t>na</a:t>
            </a:r>
            <a:r>
              <a:rPr lang="en-US" dirty="0"/>
              <a:t> </a:t>
            </a:r>
            <a:r>
              <a:rPr lang="en-US" dirty="0" err="1"/>
              <a:t>šesté</a:t>
            </a:r>
            <a:r>
              <a:rPr lang="en-US" dirty="0"/>
              <a:t> </a:t>
            </a:r>
            <a:r>
              <a:rPr lang="en-US" dirty="0" err="1"/>
              <a:t>slabice</a:t>
            </a:r>
            <a:r>
              <a:rPr lang="en-US" dirty="0"/>
              <a:t>: </a:t>
            </a:r>
            <a:r>
              <a:rPr lang="ru-RU" dirty="0" err="1"/>
              <a:t>североатланти́ческий</a:t>
            </a:r>
            <a:r>
              <a:rPr lang="ru-RU" dirty="0"/>
              <a:t>, </a:t>
            </a:r>
            <a:r>
              <a:rPr lang="ru-RU" dirty="0" err="1"/>
              <a:t>переквалифик</a:t>
            </a:r>
            <a:r>
              <a:rPr lang="en-US" dirty="0"/>
              <a:t>á</a:t>
            </a:r>
            <a:r>
              <a:rPr lang="ru-RU" dirty="0" err="1"/>
              <a:t>ция</a:t>
            </a:r>
            <a:r>
              <a:rPr lang="ru-RU" dirty="0"/>
              <a:t> </a:t>
            </a:r>
          </a:p>
          <a:p>
            <a:endParaRPr lang="ru-RU" dirty="0"/>
          </a:p>
          <a:p>
            <a:r>
              <a:rPr lang="en-US" dirty="0"/>
              <a:t>V </a:t>
            </a:r>
            <a:r>
              <a:rPr lang="en-US" dirty="0" err="1"/>
              <a:t>ruštině</a:t>
            </a:r>
            <a:r>
              <a:rPr lang="en-US" dirty="0"/>
              <a:t> </a:t>
            </a:r>
            <a:r>
              <a:rPr lang="en-US" dirty="0" err="1"/>
              <a:t>existují</a:t>
            </a:r>
            <a:r>
              <a:rPr lang="en-US" dirty="0"/>
              <a:t> </a:t>
            </a:r>
            <a:r>
              <a:rPr lang="en-US" dirty="0" err="1"/>
              <a:t>také</a:t>
            </a:r>
            <a:r>
              <a:rPr lang="en-US" dirty="0"/>
              <a:t> </a:t>
            </a:r>
            <a:r>
              <a:rPr lang="en-US" dirty="0" err="1"/>
              <a:t>slova</a:t>
            </a:r>
            <a:r>
              <a:rPr lang="en-US" dirty="0"/>
              <a:t>, u </a:t>
            </a:r>
            <a:r>
              <a:rPr lang="en-US" dirty="0" err="1"/>
              <a:t>kterých</a:t>
            </a:r>
            <a:r>
              <a:rPr lang="en-US" dirty="0"/>
              <a:t> </a:t>
            </a:r>
            <a:r>
              <a:rPr lang="en-US" dirty="0" err="1"/>
              <a:t>jsou</a:t>
            </a:r>
            <a:r>
              <a:rPr lang="en-US" dirty="0"/>
              <a:t> </a:t>
            </a:r>
            <a:r>
              <a:rPr lang="en-US" b="1" dirty="0" err="1"/>
              <a:t>dvě</a:t>
            </a:r>
            <a:r>
              <a:rPr lang="en-US" b="1" dirty="0"/>
              <a:t> </a:t>
            </a:r>
            <a:r>
              <a:rPr lang="en-US" b="1" dirty="0" err="1"/>
              <a:t>varianty</a:t>
            </a:r>
            <a:r>
              <a:rPr lang="en-US" b="1" dirty="0"/>
              <a:t> </a:t>
            </a:r>
            <a:r>
              <a:rPr lang="en-US" b="1" dirty="0" err="1"/>
              <a:t>přízvuku</a:t>
            </a:r>
            <a:r>
              <a:rPr lang="en-US" dirty="0"/>
              <a:t>: </a:t>
            </a:r>
            <a:r>
              <a:rPr lang="ru-RU" dirty="0" err="1"/>
              <a:t>тв</a:t>
            </a:r>
            <a:r>
              <a:rPr lang="en-US" dirty="0"/>
              <a:t>ó</a:t>
            </a:r>
            <a:r>
              <a:rPr lang="ru-RU" dirty="0"/>
              <a:t>рог/</a:t>
            </a:r>
            <a:r>
              <a:rPr lang="ru-RU" dirty="0" err="1"/>
              <a:t>твор</a:t>
            </a:r>
            <a:r>
              <a:rPr lang="en-US" dirty="0"/>
              <a:t>ó</a:t>
            </a:r>
            <a:r>
              <a:rPr lang="ru-RU" dirty="0"/>
              <a:t>г, </a:t>
            </a:r>
            <a:r>
              <a:rPr lang="ru-RU" dirty="0" err="1"/>
              <a:t>одновр</a:t>
            </a:r>
            <a:r>
              <a:rPr lang="en-US" dirty="0"/>
              <a:t>é</a:t>
            </a:r>
            <a:r>
              <a:rPr lang="ru-RU" dirty="0" err="1"/>
              <a:t>менно</a:t>
            </a:r>
            <a:r>
              <a:rPr lang="ru-RU" dirty="0"/>
              <a:t>/</a:t>
            </a:r>
            <a:r>
              <a:rPr lang="ru-RU" dirty="0" err="1"/>
              <a:t>одноврем</a:t>
            </a:r>
            <a:r>
              <a:rPr lang="en-US" dirty="0"/>
              <a:t>é</a:t>
            </a:r>
            <a:r>
              <a:rPr lang="ru-RU" dirty="0" err="1"/>
              <a:t>нно</a:t>
            </a:r>
            <a:r>
              <a:rPr lang="ru-RU" dirty="0"/>
              <a:t>, в с</a:t>
            </a:r>
            <a:r>
              <a:rPr lang="en-US" dirty="0"/>
              <a:t>é</a:t>
            </a:r>
            <a:r>
              <a:rPr lang="ru-RU" dirty="0" err="1"/>
              <a:t>ти</a:t>
            </a:r>
            <a:r>
              <a:rPr lang="ru-RU" dirty="0"/>
              <a:t>/в сети́.</a:t>
            </a:r>
            <a:br>
              <a:rPr lang="ru-RU" dirty="0"/>
            </a:br>
            <a:endParaRPr lang="ru-RU" dirty="0"/>
          </a:p>
          <a:p>
            <a:r>
              <a:rPr lang="en-US" dirty="0"/>
              <a:t>V </a:t>
            </a:r>
            <a:r>
              <a:rPr lang="en-US" dirty="0" err="1"/>
              <a:t>ruských</a:t>
            </a:r>
            <a:r>
              <a:rPr lang="en-US" dirty="0"/>
              <a:t> </a:t>
            </a:r>
            <a:r>
              <a:rPr lang="en-US" dirty="0" err="1"/>
              <a:t>textech</a:t>
            </a:r>
            <a:r>
              <a:rPr lang="en-US" dirty="0"/>
              <a:t> se </a:t>
            </a:r>
            <a:r>
              <a:rPr lang="en-US" b="1" dirty="0" err="1"/>
              <a:t>přízvuk</a:t>
            </a:r>
            <a:r>
              <a:rPr lang="en-US" b="1" dirty="0"/>
              <a:t> </a:t>
            </a:r>
            <a:r>
              <a:rPr lang="en-US" b="1" dirty="0" err="1"/>
              <a:t>běžně</a:t>
            </a:r>
            <a:r>
              <a:rPr lang="en-US" b="1" dirty="0"/>
              <a:t> </a:t>
            </a:r>
            <a:r>
              <a:rPr lang="en-US" b="1" dirty="0" err="1"/>
              <a:t>neoznačuje</a:t>
            </a:r>
            <a:r>
              <a:rPr lang="en-US" dirty="0"/>
              <a:t>, v </a:t>
            </a:r>
            <a:r>
              <a:rPr lang="en-US" dirty="0" err="1"/>
              <a:t>učebnicích</a:t>
            </a:r>
            <a:r>
              <a:rPr lang="en-US" dirty="0"/>
              <a:t> </a:t>
            </a:r>
            <a:r>
              <a:rPr lang="en-US" dirty="0" err="1"/>
              <a:t>však</a:t>
            </a:r>
            <a:r>
              <a:rPr lang="en-US" dirty="0"/>
              <a:t> </a:t>
            </a:r>
            <a:r>
              <a:rPr lang="en-US" dirty="0" err="1"/>
              <a:t>bývá</a:t>
            </a:r>
            <a:r>
              <a:rPr lang="en-US" dirty="0"/>
              <a:t> </a:t>
            </a:r>
            <a:r>
              <a:rPr lang="en-US" dirty="0" err="1"/>
              <a:t>označován</a:t>
            </a:r>
            <a:r>
              <a:rPr lang="en-US" dirty="0"/>
              <a:t> </a:t>
            </a:r>
            <a:r>
              <a:rPr lang="en-US" dirty="0" err="1"/>
              <a:t>čárkou</a:t>
            </a:r>
            <a:r>
              <a:rPr lang="en-US" dirty="0"/>
              <a:t> </a:t>
            </a:r>
            <a:r>
              <a:rPr lang="en-US" dirty="0" err="1"/>
              <a:t>nad</a:t>
            </a:r>
            <a:r>
              <a:rPr lang="en-US" dirty="0"/>
              <a:t> </a:t>
            </a:r>
            <a:r>
              <a:rPr lang="en-US" dirty="0" err="1"/>
              <a:t>přízvučnou</a:t>
            </a:r>
            <a:r>
              <a:rPr lang="en-US" dirty="0"/>
              <a:t> </a:t>
            </a:r>
            <a:r>
              <a:rPr lang="en-US" dirty="0" err="1"/>
              <a:t>samohláskou</a:t>
            </a:r>
            <a:r>
              <a:rPr lang="en-US" dirty="0"/>
              <a:t>.</a:t>
            </a:r>
          </a:p>
          <a:p>
            <a:pPr marL="0" indent="0">
              <a:buNone/>
            </a:pPr>
            <a:endParaRPr lang="ru-RU" dirty="0"/>
          </a:p>
        </p:txBody>
      </p:sp>
    </p:spTree>
    <p:extLst>
      <p:ext uri="{BB962C8B-B14F-4D97-AF65-F5344CB8AC3E}">
        <p14:creationId xmlns:p14="http://schemas.microsoft.com/office/powerpoint/2010/main" val="61356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88515"/>
            <a:ext cx="10515600" cy="5688448"/>
          </a:xfrm>
        </p:spPr>
        <p:txBody>
          <a:bodyPr/>
          <a:lstStyle/>
          <a:p>
            <a:r>
              <a:rPr lang="en-US" dirty="0" smtClean="0"/>
              <a:t>3. </a:t>
            </a:r>
            <a:r>
              <a:rPr lang="en-US" dirty="0" err="1" smtClean="0"/>
              <a:t>Výslovnost</a:t>
            </a:r>
            <a:r>
              <a:rPr lang="en-US" dirty="0" smtClean="0"/>
              <a:t> </a:t>
            </a:r>
            <a:r>
              <a:rPr lang="en-US" dirty="0" err="1" smtClean="0"/>
              <a:t>samohlásek</a:t>
            </a:r>
            <a:r>
              <a:rPr lang="en-US" dirty="0" smtClean="0"/>
              <a:t> a </a:t>
            </a:r>
            <a:r>
              <a:rPr lang="en-US" dirty="0" err="1" smtClean="0"/>
              <a:t>základní</a:t>
            </a:r>
            <a:r>
              <a:rPr lang="en-US" dirty="0" smtClean="0"/>
              <a:t> </a:t>
            </a:r>
            <a:r>
              <a:rPr lang="en-US" dirty="0" err="1" smtClean="0"/>
              <a:t>typy</a:t>
            </a:r>
            <a:r>
              <a:rPr lang="en-US" dirty="0" smtClean="0"/>
              <a:t> </a:t>
            </a:r>
            <a:r>
              <a:rPr lang="en-US" dirty="0" err="1" smtClean="0"/>
              <a:t>redukce</a:t>
            </a:r>
            <a:endParaRPr lang="en-US" dirty="0" smtClean="0"/>
          </a:p>
          <a:p>
            <a:pPr marL="0" indent="0">
              <a:buNone/>
            </a:pPr>
            <a:r>
              <a:rPr lang="en-US" dirty="0" err="1" smtClean="0"/>
              <a:t>Samohlásky</a:t>
            </a:r>
            <a:r>
              <a:rPr lang="en-US" dirty="0" smtClean="0"/>
              <a:t> pod </a:t>
            </a:r>
            <a:r>
              <a:rPr lang="en-US" dirty="0" err="1" smtClean="0"/>
              <a:t>přízvukem</a:t>
            </a:r>
            <a:r>
              <a:rPr lang="en-US" dirty="0" smtClean="0"/>
              <a:t> </a:t>
            </a:r>
            <a:r>
              <a:rPr lang="en-US" dirty="0" err="1" smtClean="0"/>
              <a:t>si</a:t>
            </a:r>
            <a:r>
              <a:rPr lang="en-US" dirty="0" smtClean="0"/>
              <a:t> </a:t>
            </a:r>
            <a:r>
              <a:rPr lang="en-US" dirty="0" err="1" smtClean="0"/>
              <a:t>zachovávají</a:t>
            </a:r>
            <a:r>
              <a:rPr lang="en-US" dirty="0" smtClean="0"/>
              <a:t> </a:t>
            </a:r>
            <a:r>
              <a:rPr lang="en-US" dirty="0" err="1" smtClean="0"/>
              <a:t>svoji</a:t>
            </a:r>
            <a:r>
              <a:rPr lang="en-US" dirty="0" smtClean="0"/>
              <a:t> </a:t>
            </a:r>
            <a:r>
              <a:rPr lang="en-US" dirty="0" err="1" smtClean="0"/>
              <a:t>kvalitu</a:t>
            </a:r>
            <a:r>
              <a:rPr lang="en-US" dirty="0" smtClean="0"/>
              <a:t> a </a:t>
            </a:r>
            <a:r>
              <a:rPr lang="en-US" dirty="0" err="1" smtClean="0"/>
              <a:t>nemění</a:t>
            </a:r>
            <a:r>
              <a:rPr lang="en-US" dirty="0" smtClean="0"/>
              <a:t> se. </a:t>
            </a:r>
            <a:r>
              <a:rPr lang="en-US" dirty="0" err="1" smtClean="0"/>
              <a:t>Vyslovují</a:t>
            </a:r>
            <a:r>
              <a:rPr lang="en-US" dirty="0" smtClean="0"/>
              <a:t> s </a:t>
            </a:r>
            <a:r>
              <a:rPr lang="en-US" dirty="0" err="1" smtClean="0"/>
              <a:t>větším</a:t>
            </a:r>
            <a:r>
              <a:rPr lang="en-US" dirty="0" smtClean="0"/>
              <a:t> </a:t>
            </a:r>
            <a:r>
              <a:rPr lang="en-US" dirty="0" err="1" smtClean="0"/>
              <a:t>důrazem</a:t>
            </a:r>
            <a:r>
              <a:rPr lang="en-US" dirty="0" smtClean="0"/>
              <a:t> a </a:t>
            </a:r>
            <a:r>
              <a:rPr lang="en-US" dirty="0" err="1" smtClean="0"/>
              <a:t>jsou</a:t>
            </a:r>
            <a:r>
              <a:rPr lang="en-US" dirty="0" smtClean="0"/>
              <a:t> </a:t>
            </a:r>
            <a:r>
              <a:rPr lang="en-US" dirty="0" err="1" smtClean="0"/>
              <a:t>delší</a:t>
            </a:r>
            <a:r>
              <a:rPr lang="en-US" dirty="0" smtClean="0"/>
              <a:t> </a:t>
            </a:r>
            <a:r>
              <a:rPr lang="en-US" dirty="0" err="1" smtClean="0"/>
              <a:t>než</a:t>
            </a:r>
            <a:r>
              <a:rPr lang="en-US" dirty="0" smtClean="0"/>
              <a:t> v </a:t>
            </a:r>
            <a:r>
              <a:rPr lang="en-US" dirty="0" err="1" smtClean="0"/>
              <a:t>češtině</a:t>
            </a:r>
            <a:r>
              <a:rPr lang="en-US" dirty="0" smtClean="0"/>
              <a:t>. </a:t>
            </a:r>
            <a:r>
              <a:rPr lang="en-US" dirty="0" err="1" smtClean="0"/>
              <a:t>Nepřízvučné</a:t>
            </a:r>
            <a:r>
              <a:rPr lang="en-US" dirty="0" smtClean="0"/>
              <a:t> </a:t>
            </a:r>
            <a:r>
              <a:rPr lang="en-US" dirty="0" err="1" smtClean="0"/>
              <a:t>slabiky</a:t>
            </a:r>
            <a:r>
              <a:rPr lang="en-US" dirty="0" smtClean="0"/>
              <a:t> se </a:t>
            </a:r>
            <a:r>
              <a:rPr lang="en-US" dirty="0" err="1" smtClean="0"/>
              <a:t>vyslovují</a:t>
            </a:r>
            <a:r>
              <a:rPr lang="en-US" dirty="0" smtClean="0"/>
              <a:t> </a:t>
            </a:r>
            <a:r>
              <a:rPr lang="en-US" dirty="0" err="1" smtClean="0"/>
              <a:t>slabě</a:t>
            </a:r>
            <a:r>
              <a:rPr lang="en-US" dirty="0" smtClean="0"/>
              <a:t> – </a:t>
            </a:r>
            <a:r>
              <a:rPr lang="en-US" dirty="0" err="1" smtClean="0"/>
              <a:t>redukují</a:t>
            </a:r>
            <a:r>
              <a:rPr lang="en-US" dirty="0" smtClean="0"/>
              <a:t> se. </a:t>
            </a:r>
            <a:r>
              <a:rPr lang="en-US" dirty="0" err="1" smtClean="0"/>
              <a:t>Nejvíce</a:t>
            </a:r>
            <a:r>
              <a:rPr lang="en-US" dirty="0" smtClean="0"/>
              <a:t> </a:t>
            </a:r>
            <a:r>
              <a:rPr lang="en-US" dirty="0" err="1" smtClean="0"/>
              <a:t>podléhají</a:t>
            </a:r>
            <a:r>
              <a:rPr lang="en-US" dirty="0" smtClean="0"/>
              <a:t> </a:t>
            </a:r>
            <a:r>
              <a:rPr lang="en-US" dirty="0" err="1" smtClean="0"/>
              <a:t>redukci</a:t>
            </a:r>
            <a:r>
              <a:rPr lang="en-US" dirty="0" smtClean="0"/>
              <a:t> </a:t>
            </a:r>
            <a:r>
              <a:rPr lang="en-US" dirty="0" err="1" smtClean="0"/>
              <a:t>samohlásky</a:t>
            </a:r>
            <a:r>
              <a:rPr lang="en-US" dirty="0" smtClean="0"/>
              <a:t> [a], [o], [e], [</a:t>
            </a:r>
            <a:r>
              <a:rPr lang="ru-RU" dirty="0" smtClean="0"/>
              <a:t>я]. </a:t>
            </a:r>
            <a:r>
              <a:rPr lang="en-US" dirty="0" err="1" smtClean="0"/>
              <a:t>Samohlásky</a:t>
            </a:r>
            <a:r>
              <a:rPr lang="en-US" dirty="0" smtClean="0"/>
              <a:t> [</a:t>
            </a:r>
            <a:r>
              <a:rPr lang="ru-RU" dirty="0" smtClean="0"/>
              <a:t>и], [у], [ы], [ю] </a:t>
            </a:r>
            <a:r>
              <a:rPr lang="en-US" dirty="0" smtClean="0"/>
              <a:t>a [</a:t>
            </a:r>
            <a:r>
              <a:rPr lang="ru-RU" dirty="0" smtClean="0"/>
              <a:t>э] </a:t>
            </a:r>
            <a:r>
              <a:rPr lang="en-US" dirty="0" err="1" smtClean="0"/>
              <a:t>podléhají</a:t>
            </a:r>
            <a:r>
              <a:rPr lang="en-US" dirty="0" smtClean="0"/>
              <a:t> </a:t>
            </a:r>
            <a:r>
              <a:rPr lang="en-US" dirty="0" err="1" smtClean="0"/>
              <a:t>neznatelné</a:t>
            </a:r>
            <a:r>
              <a:rPr lang="en-US" dirty="0" smtClean="0"/>
              <a:t> </a:t>
            </a:r>
            <a:r>
              <a:rPr lang="en-US" dirty="0" err="1" smtClean="0"/>
              <a:t>redukci</a:t>
            </a:r>
            <a:r>
              <a:rPr lang="en-US" dirty="0" smtClean="0"/>
              <a:t>. </a:t>
            </a:r>
            <a:r>
              <a:rPr lang="en-US" dirty="0" err="1" smtClean="0"/>
              <a:t>Samohlásky</a:t>
            </a:r>
            <a:r>
              <a:rPr lang="en-US" dirty="0" smtClean="0"/>
              <a:t> [</a:t>
            </a:r>
            <a:r>
              <a:rPr lang="ru-RU" dirty="0" smtClean="0"/>
              <a:t>ё] </a:t>
            </a:r>
            <a:r>
              <a:rPr lang="en-US" dirty="0" smtClean="0"/>
              <a:t>je </a:t>
            </a:r>
            <a:r>
              <a:rPr lang="en-US" dirty="0" err="1" smtClean="0"/>
              <a:t>vždy</a:t>
            </a:r>
            <a:r>
              <a:rPr lang="en-US" dirty="0" smtClean="0"/>
              <a:t> </a:t>
            </a:r>
            <a:r>
              <a:rPr lang="en-US" dirty="0" err="1" smtClean="0"/>
              <a:t>přízvučná</a:t>
            </a:r>
            <a:r>
              <a:rPr lang="en-US" dirty="0" smtClean="0"/>
              <a:t>.</a:t>
            </a:r>
            <a:endParaRPr lang="ru-RU" dirty="0"/>
          </a:p>
        </p:txBody>
      </p:sp>
    </p:spTree>
    <p:extLst>
      <p:ext uri="{BB962C8B-B14F-4D97-AF65-F5344CB8AC3E}">
        <p14:creationId xmlns:p14="http://schemas.microsoft.com/office/powerpoint/2010/main" val="361761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0937"/>
            <a:ext cx="10515600" cy="5726026"/>
          </a:xfrm>
        </p:spPr>
        <p:txBody>
          <a:bodyPr>
            <a:normAutofit fontScale="62500" lnSpcReduction="20000"/>
          </a:bodyPr>
          <a:lstStyle/>
          <a:p>
            <a:r>
              <a:rPr lang="en-US" dirty="0"/>
              <a:t>3. </a:t>
            </a:r>
            <a:r>
              <a:rPr lang="en-US" dirty="0" err="1"/>
              <a:t>Výslovnost</a:t>
            </a:r>
            <a:r>
              <a:rPr lang="en-US" dirty="0"/>
              <a:t> </a:t>
            </a:r>
            <a:r>
              <a:rPr lang="en-US" dirty="0" err="1"/>
              <a:t>samohlásek</a:t>
            </a:r>
            <a:r>
              <a:rPr lang="en-US" dirty="0"/>
              <a:t> a </a:t>
            </a:r>
            <a:r>
              <a:rPr lang="en-US" dirty="0" err="1"/>
              <a:t>základní</a:t>
            </a:r>
            <a:r>
              <a:rPr lang="en-US" dirty="0"/>
              <a:t> </a:t>
            </a:r>
            <a:r>
              <a:rPr lang="en-US" dirty="0" err="1"/>
              <a:t>typy</a:t>
            </a:r>
            <a:r>
              <a:rPr lang="en-US" dirty="0"/>
              <a:t> </a:t>
            </a:r>
            <a:r>
              <a:rPr lang="en-US" dirty="0" err="1"/>
              <a:t>redukce</a:t>
            </a:r>
            <a:endParaRPr lang="en-US" dirty="0"/>
          </a:p>
          <a:p>
            <a:r>
              <a:rPr lang="en-US" dirty="0"/>
              <a:t>3.1. </a:t>
            </a:r>
            <a:r>
              <a:rPr lang="en-US" dirty="0" err="1"/>
              <a:t>Samohlásky</a:t>
            </a:r>
            <a:r>
              <a:rPr lang="en-US" dirty="0"/>
              <a:t> [</a:t>
            </a:r>
            <a:r>
              <a:rPr lang="ru-RU" dirty="0"/>
              <a:t>и], [у], [ы] </a:t>
            </a:r>
            <a:r>
              <a:rPr lang="en-US" dirty="0"/>
              <a:t>a [</a:t>
            </a:r>
            <a:r>
              <a:rPr lang="ru-RU" dirty="0"/>
              <a:t>э]</a:t>
            </a:r>
          </a:p>
          <a:p>
            <a:r>
              <a:rPr lang="en-US" dirty="0" err="1"/>
              <a:t>Písmena</a:t>
            </a:r>
            <a:r>
              <a:rPr lang="en-US" dirty="0"/>
              <a:t> [</a:t>
            </a:r>
            <a:r>
              <a:rPr lang="ru-RU" dirty="0"/>
              <a:t>и], [ы] </a:t>
            </a:r>
            <a:r>
              <a:rPr lang="en-US" dirty="0"/>
              <a:t>a [</a:t>
            </a:r>
            <a:r>
              <a:rPr lang="ru-RU" dirty="0"/>
              <a:t>э] </a:t>
            </a:r>
            <a:r>
              <a:rPr lang="en-US" dirty="0" err="1"/>
              <a:t>patří</a:t>
            </a:r>
            <a:r>
              <a:rPr lang="en-US" dirty="0"/>
              <a:t> </a:t>
            </a:r>
            <a:r>
              <a:rPr lang="en-US" dirty="0" err="1"/>
              <a:t>mezi</a:t>
            </a:r>
            <a:r>
              <a:rPr lang="en-US" dirty="0"/>
              <a:t> </a:t>
            </a:r>
            <a:r>
              <a:rPr lang="en-US" dirty="0" err="1"/>
              <a:t>písmena</a:t>
            </a:r>
            <a:r>
              <a:rPr lang="en-US" dirty="0"/>
              <a:t>, </a:t>
            </a:r>
            <a:r>
              <a:rPr lang="en-US" dirty="0" err="1"/>
              <a:t>která</a:t>
            </a:r>
            <a:r>
              <a:rPr lang="en-US" dirty="0"/>
              <a:t> se </a:t>
            </a:r>
            <a:r>
              <a:rPr lang="en-US" dirty="0" err="1"/>
              <a:t>svou</a:t>
            </a:r>
            <a:r>
              <a:rPr lang="en-US" dirty="0"/>
              <a:t> </a:t>
            </a:r>
            <a:r>
              <a:rPr lang="en-US" dirty="0" err="1"/>
              <a:t>podobou</a:t>
            </a:r>
            <a:r>
              <a:rPr lang="en-US" dirty="0"/>
              <a:t> od </a:t>
            </a:r>
            <a:r>
              <a:rPr lang="en-US" dirty="0" err="1"/>
              <a:t>latinky</a:t>
            </a:r>
            <a:r>
              <a:rPr lang="en-US" dirty="0"/>
              <a:t> </a:t>
            </a:r>
            <a:r>
              <a:rPr lang="en-US" dirty="0" err="1"/>
              <a:t>velmi</a:t>
            </a:r>
            <a:r>
              <a:rPr lang="en-US" dirty="0"/>
              <a:t> </a:t>
            </a:r>
            <a:r>
              <a:rPr lang="en-US" dirty="0" err="1"/>
              <a:t>liší</a:t>
            </a:r>
            <a:r>
              <a:rPr lang="en-US" dirty="0"/>
              <a:t>. </a:t>
            </a:r>
            <a:r>
              <a:rPr lang="en-US" dirty="0" err="1"/>
              <a:t>Písmeno</a:t>
            </a:r>
            <a:r>
              <a:rPr lang="en-US" dirty="0"/>
              <a:t> [</a:t>
            </a:r>
            <a:r>
              <a:rPr lang="ru-RU" dirty="0"/>
              <a:t>у] </a:t>
            </a:r>
            <a:r>
              <a:rPr lang="en-US" dirty="0" err="1"/>
              <a:t>pak</a:t>
            </a:r>
            <a:r>
              <a:rPr lang="en-US" dirty="0"/>
              <a:t> </a:t>
            </a:r>
            <a:r>
              <a:rPr lang="en-US" dirty="0" err="1"/>
              <a:t>patří</a:t>
            </a:r>
            <a:r>
              <a:rPr lang="en-US" dirty="0"/>
              <a:t> </a:t>
            </a:r>
            <a:r>
              <a:rPr lang="en-US" dirty="0" err="1"/>
              <a:t>mezi</a:t>
            </a:r>
            <a:r>
              <a:rPr lang="en-US" dirty="0"/>
              <a:t> </a:t>
            </a:r>
            <a:r>
              <a:rPr lang="en-US" dirty="0" err="1"/>
              <a:t>tzv</a:t>
            </a:r>
            <a:r>
              <a:rPr lang="en-US" dirty="0"/>
              <a:t>. </a:t>
            </a:r>
            <a:r>
              <a:rPr lang="en-US" dirty="0" err="1"/>
              <a:t>písmena</a:t>
            </a:r>
            <a:r>
              <a:rPr lang="en-US" dirty="0"/>
              <a:t> </a:t>
            </a:r>
            <a:r>
              <a:rPr lang="en-US" dirty="0" err="1"/>
              <a:t>zrádná</a:t>
            </a:r>
            <a:r>
              <a:rPr lang="en-US" dirty="0"/>
              <a:t>. </a:t>
            </a:r>
          </a:p>
          <a:p>
            <a:pPr marL="0" indent="0">
              <a:buNone/>
            </a:pPr>
            <a:endParaRPr lang="en-US" dirty="0"/>
          </a:p>
          <a:p>
            <a:r>
              <a:rPr lang="en-US" b="1" dirty="0"/>
              <a:t>V </a:t>
            </a:r>
            <a:r>
              <a:rPr lang="en-US" b="1" dirty="0" err="1"/>
              <a:t>přízvučné</a:t>
            </a:r>
            <a:r>
              <a:rPr lang="en-US" b="1" dirty="0"/>
              <a:t> </a:t>
            </a:r>
            <a:r>
              <a:rPr lang="en-US" b="1" dirty="0" err="1"/>
              <a:t>i</a:t>
            </a:r>
            <a:r>
              <a:rPr lang="en-US" b="1" dirty="0"/>
              <a:t> </a:t>
            </a:r>
            <a:r>
              <a:rPr lang="en-US" b="1" dirty="0" err="1"/>
              <a:t>nepřízvučné</a:t>
            </a:r>
            <a:r>
              <a:rPr lang="en-US" b="1" dirty="0"/>
              <a:t> </a:t>
            </a:r>
            <a:r>
              <a:rPr lang="en-US" b="1" dirty="0" err="1"/>
              <a:t>pozici</a:t>
            </a:r>
            <a:r>
              <a:rPr lang="en-US" b="1" dirty="0"/>
              <a:t> se </a:t>
            </a:r>
            <a:r>
              <a:rPr lang="en-US" b="1" dirty="0" err="1"/>
              <a:t>vyslovují</a:t>
            </a:r>
            <a:r>
              <a:rPr lang="en-US" b="1" dirty="0"/>
              <a:t> </a:t>
            </a:r>
            <a:r>
              <a:rPr lang="en-US" b="1" dirty="0" err="1"/>
              <a:t>obdobně</a:t>
            </a:r>
            <a:r>
              <a:rPr lang="en-US" dirty="0"/>
              <a:t>: </a:t>
            </a:r>
          </a:p>
          <a:p>
            <a:r>
              <a:rPr lang="ru-RU" dirty="0"/>
              <a:t>И </a:t>
            </a:r>
            <a:r>
              <a:rPr lang="ru-RU" dirty="0" err="1"/>
              <a:t>и</a:t>
            </a:r>
            <a:r>
              <a:rPr lang="ru-RU" dirty="0"/>
              <a:t> [</a:t>
            </a:r>
            <a:r>
              <a:rPr lang="en-US" dirty="0" err="1"/>
              <a:t>i</a:t>
            </a:r>
            <a:r>
              <a:rPr lang="en-US" dirty="0"/>
              <a:t>] </a:t>
            </a:r>
            <a:r>
              <a:rPr lang="ru-RU" dirty="0"/>
              <a:t>критика [</a:t>
            </a:r>
            <a:r>
              <a:rPr lang="en-US" dirty="0" err="1"/>
              <a:t>krítik</a:t>
            </a:r>
            <a:r>
              <a:rPr lang="en-US" dirty="0"/>
              <a:t>-], </a:t>
            </a:r>
            <a:r>
              <a:rPr lang="ru-RU" dirty="0"/>
              <a:t>политика [</a:t>
            </a:r>
            <a:r>
              <a:rPr lang="en-US" dirty="0" err="1"/>
              <a:t>palítik</a:t>
            </a:r>
            <a:r>
              <a:rPr lang="en-US" dirty="0"/>
              <a:t>-], </a:t>
            </a:r>
            <a:r>
              <a:rPr lang="ru-RU" dirty="0"/>
              <a:t>Ирина [</a:t>
            </a:r>
            <a:r>
              <a:rPr lang="en-US" dirty="0" err="1"/>
              <a:t>irín</a:t>
            </a:r>
            <a:r>
              <a:rPr lang="en-US" dirty="0"/>
              <a:t>-] </a:t>
            </a:r>
          </a:p>
          <a:p>
            <a:r>
              <a:rPr lang="ru-RU" dirty="0"/>
              <a:t>У </a:t>
            </a:r>
            <a:r>
              <a:rPr lang="ru-RU" dirty="0" err="1"/>
              <a:t>у</a:t>
            </a:r>
            <a:r>
              <a:rPr lang="ru-RU" dirty="0"/>
              <a:t> [</a:t>
            </a:r>
            <a:r>
              <a:rPr lang="en-US" dirty="0"/>
              <a:t>u] </a:t>
            </a:r>
            <a:r>
              <a:rPr lang="ru-RU" dirty="0"/>
              <a:t>голуб</a:t>
            </a:r>
            <a:r>
              <a:rPr lang="en-US" dirty="0"/>
              <a:t>ó</a:t>
            </a:r>
            <a:r>
              <a:rPr lang="ru-RU" dirty="0"/>
              <a:t>й [</a:t>
            </a:r>
            <a:r>
              <a:rPr lang="en-US" dirty="0" err="1"/>
              <a:t>galubój</a:t>
            </a:r>
            <a:r>
              <a:rPr lang="en-US" dirty="0"/>
              <a:t>], </a:t>
            </a:r>
            <a:r>
              <a:rPr lang="ru-RU" dirty="0"/>
              <a:t>рубин [</a:t>
            </a:r>
            <a:r>
              <a:rPr lang="en-US" dirty="0" err="1"/>
              <a:t>rubín</a:t>
            </a:r>
            <a:r>
              <a:rPr lang="en-US" dirty="0"/>
              <a:t>] </a:t>
            </a:r>
          </a:p>
          <a:p>
            <a:r>
              <a:rPr lang="ru-RU" dirty="0"/>
              <a:t>Ы [</a:t>
            </a:r>
            <a:r>
              <a:rPr lang="en-US" dirty="0"/>
              <a:t>y] </a:t>
            </a:r>
            <a:r>
              <a:rPr lang="ru-RU" dirty="0"/>
              <a:t>сыграть [</a:t>
            </a:r>
            <a:r>
              <a:rPr lang="en-US" dirty="0" err="1"/>
              <a:t>sygráť</a:t>
            </a:r>
            <a:r>
              <a:rPr lang="en-US" dirty="0"/>
              <a:t>], </a:t>
            </a:r>
            <a:r>
              <a:rPr lang="ru-RU" dirty="0"/>
              <a:t>вымытый [</a:t>
            </a:r>
            <a:r>
              <a:rPr lang="en-US" dirty="0" err="1"/>
              <a:t>výmytyj</a:t>
            </a:r>
            <a:r>
              <a:rPr lang="en-US" dirty="0"/>
              <a:t>] </a:t>
            </a:r>
          </a:p>
          <a:p>
            <a:r>
              <a:rPr lang="ru-RU" dirty="0"/>
              <a:t>Э </a:t>
            </a:r>
            <a:r>
              <a:rPr lang="ru-RU" dirty="0" err="1"/>
              <a:t>э</a:t>
            </a:r>
            <a:r>
              <a:rPr lang="ru-RU" dirty="0"/>
              <a:t> [</a:t>
            </a:r>
            <a:r>
              <a:rPr lang="en-US" dirty="0"/>
              <a:t>e] </a:t>
            </a:r>
            <a:r>
              <a:rPr lang="ru-RU" dirty="0"/>
              <a:t>экспорт [</a:t>
            </a:r>
            <a:r>
              <a:rPr lang="en-US" dirty="0" err="1"/>
              <a:t>éksport</a:t>
            </a:r>
            <a:r>
              <a:rPr lang="en-US" dirty="0"/>
              <a:t>], </a:t>
            </a:r>
            <a:r>
              <a:rPr lang="ru-RU" dirty="0" err="1"/>
              <a:t>аэроп</a:t>
            </a:r>
            <a:r>
              <a:rPr lang="en-US" dirty="0"/>
              <a:t>ó</a:t>
            </a:r>
            <a:r>
              <a:rPr lang="ru-RU" dirty="0" err="1"/>
              <a:t>рт</a:t>
            </a:r>
            <a:r>
              <a:rPr lang="ru-RU" dirty="0"/>
              <a:t> [</a:t>
            </a:r>
            <a:r>
              <a:rPr lang="en-US" dirty="0" err="1"/>
              <a:t>aerapórt</a:t>
            </a:r>
            <a:r>
              <a:rPr lang="en-US" dirty="0"/>
              <a:t>] </a:t>
            </a:r>
          </a:p>
          <a:p>
            <a:pPr marL="0" indent="0">
              <a:buNone/>
            </a:pPr>
            <a:r>
              <a:rPr lang="en-US" dirty="0"/>
              <a:t/>
            </a:r>
            <a:br>
              <a:rPr lang="en-US" dirty="0"/>
            </a:br>
            <a:endParaRPr lang="en-US" dirty="0"/>
          </a:p>
          <a:p>
            <a:r>
              <a:rPr lang="en-US" dirty="0" err="1"/>
              <a:t>Samohláska</a:t>
            </a:r>
            <a:r>
              <a:rPr lang="en-US" dirty="0"/>
              <a:t> [</a:t>
            </a:r>
            <a:r>
              <a:rPr lang="ru-RU" dirty="0"/>
              <a:t>э] </a:t>
            </a:r>
            <a:r>
              <a:rPr lang="en-US" dirty="0"/>
              <a:t>se </a:t>
            </a:r>
            <a:r>
              <a:rPr lang="en-US" dirty="0" err="1"/>
              <a:t>vyskytuje</a:t>
            </a:r>
            <a:r>
              <a:rPr lang="en-US" dirty="0"/>
              <a:t> </a:t>
            </a:r>
            <a:r>
              <a:rPr lang="en-US" dirty="0" err="1"/>
              <a:t>nejčastěji</a:t>
            </a:r>
            <a:r>
              <a:rPr lang="en-US" dirty="0"/>
              <a:t> </a:t>
            </a:r>
            <a:r>
              <a:rPr lang="en-US" dirty="0" err="1"/>
              <a:t>na</a:t>
            </a:r>
            <a:r>
              <a:rPr lang="en-US" dirty="0"/>
              <a:t> </a:t>
            </a:r>
            <a:r>
              <a:rPr lang="en-US" dirty="0" err="1"/>
              <a:t>začátku</a:t>
            </a:r>
            <a:r>
              <a:rPr lang="en-US" dirty="0"/>
              <a:t> </a:t>
            </a:r>
            <a:r>
              <a:rPr lang="en-US" dirty="0" err="1"/>
              <a:t>slov</a:t>
            </a:r>
            <a:r>
              <a:rPr lang="en-US" dirty="0"/>
              <a:t>, </a:t>
            </a:r>
            <a:r>
              <a:rPr lang="en-US" dirty="0" err="1"/>
              <a:t>dále</a:t>
            </a:r>
            <a:r>
              <a:rPr lang="en-US" dirty="0"/>
              <a:t> </a:t>
            </a:r>
            <a:r>
              <a:rPr lang="en-US" dirty="0" err="1"/>
              <a:t>pak</a:t>
            </a:r>
            <a:r>
              <a:rPr lang="en-US" dirty="0"/>
              <a:t> </a:t>
            </a:r>
            <a:r>
              <a:rPr lang="en-US" dirty="0" err="1"/>
              <a:t>ve</a:t>
            </a:r>
            <a:r>
              <a:rPr lang="en-US" dirty="0"/>
              <a:t> </a:t>
            </a:r>
            <a:r>
              <a:rPr lang="en-US" dirty="0" err="1"/>
              <a:t>slovech</a:t>
            </a:r>
            <a:r>
              <a:rPr lang="en-US" dirty="0"/>
              <a:t> </a:t>
            </a:r>
            <a:r>
              <a:rPr lang="en-US" dirty="0" err="1"/>
              <a:t>cizího</a:t>
            </a:r>
            <a:r>
              <a:rPr lang="en-US" dirty="0"/>
              <a:t> </a:t>
            </a:r>
            <a:r>
              <a:rPr lang="en-US" dirty="0" err="1"/>
              <a:t>původu</a:t>
            </a:r>
            <a:r>
              <a:rPr lang="en-US" dirty="0"/>
              <a:t>. </a:t>
            </a:r>
            <a:r>
              <a:rPr lang="en-US" dirty="0" err="1"/>
              <a:t>Pokud</a:t>
            </a:r>
            <a:r>
              <a:rPr lang="en-US" dirty="0"/>
              <a:t> </a:t>
            </a:r>
            <a:r>
              <a:rPr lang="en-US" dirty="0" err="1"/>
              <a:t>nestojí</a:t>
            </a:r>
            <a:r>
              <a:rPr lang="en-US" dirty="0"/>
              <a:t> pod </a:t>
            </a:r>
            <a:r>
              <a:rPr lang="en-US" dirty="0" err="1"/>
              <a:t>přízvukem</a:t>
            </a:r>
            <a:r>
              <a:rPr lang="en-US" dirty="0"/>
              <a:t>, </a:t>
            </a:r>
            <a:r>
              <a:rPr lang="en-US" dirty="0" err="1"/>
              <a:t>jeho</a:t>
            </a:r>
            <a:r>
              <a:rPr lang="en-US" dirty="0"/>
              <a:t> </a:t>
            </a:r>
            <a:r>
              <a:rPr lang="en-US" dirty="0" err="1"/>
              <a:t>výslovnost</a:t>
            </a:r>
            <a:r>
              <a:rPr lang="en-US" dirty="0"/>
              <a:t> se </a:t>
            </a:r>
            <a:r>
              <a:rPr lang="en-US" dirty="0" err="1"/>
              <a:t>blíží</a:t>
            </a:r>
            <a:r>
              <a:rPr lang="en-US" dirty="0"/>
              <a:t> </a:t>
            </a:r>
            <a:r>
              <a:rPr lang="en-US" dirty="0" err="1"/>
              <a:t>českému</a:t>
            </a:r>
            <a:r>
              <a:rPr lang="en-US" dirty="0"/>
              <a:t> [</a:t>
            </a:r>
            <a:r>
              <a:rPr lang="en-US" dirty="0" err="1"/>
              <a:t>i</a:t>
            </a:r>
            <a:r>
              <a:rPr lang="en-US" dirty="0"/>
              <a:t>], </a:t>
            </a:r>
            <a:r>
              <a:rPr lang="en-US" dirty="0" err="1"/>
              <a:t>např</a:t>
            </a:r>
            <a:r>
              <a:rPr lang="en-US" dirty="0"/>
              <a:t>. </a:t>
            </a:r>
            <a:r>
              <a:rPr lang="ru-RU" dirty="0"/>
              <a:t>Эст</a:t>
            </a:r>
            <a:r>
              <a:rPr lang="en-US" dirty="0"/>
              <a:t>ó</a:t>
            </a:r>
            <a:r>
              <a:rPr lang="ru-RU" dirty="0" err="1"/>
              <a:t>ния</a:t>
            </a:r>
            <a:r>
              <a:rPr lang="ru-RU" dirty="0"/>
              <a:t> [</a:t>
            </a:r>
            <a:r>
              <a:rPr lang="en-US" dirty="0" err="1"/>
              <a:t>istóňia</a:t>
            </a:r>
            <a:r>
              <a:rPr lang="en-US" dirty="0"/>
              <a:t>]. </a:t>
            </a:r>
          </a:p>
          <a:p>
            <a:r>
              <a:rPr lang="en-US" dirty="0" err="1"/>
              <a:t>Samohláska</a:t>
            </a:r>
            <a:r>
              <a:rPr lang="en-US" dirty="0"/>
              <a:t> [</a:t>
            </a:r>
            <a:r>
              <a:rPr lang="ru-RU" dirty="0"/>
              <a:t>и] </a:t>
            </a:r>
            <a:r>
              <a:rPr lang="en-US" dirty="0" err="1"/>
              <a:t>na</a:t>
            </a:r>
            <a:r>
              <a:rPr lang="en-US" dirty="0"/>
              <a:t> </a:t>
            </a:r>
            <a:r>
              <a:rPr lang="en-US" dirty="0" err="1"/>
              <a:t>rozdíl</a:t>
            </a:r>
            <a:r>
              <a:rPr lang="en-US" dirty="0"/>
              <a:t> od </a:t>
            </a:r>
            <a:r>
              <a:rPr lang="en-US" dirty="0" err="1"/>
              <a:t>jiných</a:t>
            </a:r>
            <a:r>
              <a:rPr lang="en-US" dirty="0"/>
              <a:t> </a:t>
            </a:r>
            <a:r>
              <a:rPr lang="en-US" dirty="0" err="1"/>
              <a:t>měkkých</a:t>
            </a:r>
            <a:r>
              <a:rPr lang="en-US" dirty="0"/>
              <a:t> </a:t>
            </a:r>
            <a:r>
              <a:rPr lang="en-US" dirty="0" err="1"/>
              <a:t>samohlásek</a:t>
            </a:r>
            <a:r>
              <a:rPr lang="en-US" dirty="0"/>
              <a:t> </a:t>
            </a:r>
            <a:r>
              <a:rPr lang="en-US" dirty="0" err="1"/>
              <a:t>nepřibírá</a:t>
            </a:r>
            <a:r>
              <a:rPr lang="en-US" dirty="0"/>
              <a:t> </a:t>
            </a:r>
            <a:r>
              <a:rPr lang="en-US" dirty="0" err="1"/>
              <a:t>na</a:t>
            </a:r>
            <a:r>
              <a:rPr lang="en-US" dirty="0"/>
              <a:t> </a:t>
            </a:r>
            <a:r>
              <a:rPr lang="en-US" dirty="0" err="1"/>
              <a:t>začátku</a:t>
            </a:r>
            <a:r>
              <a:rPr lang="en-US" dirty="0"/>
              <a:t> </a:t>
            </a:r>
            <a:r>
              <a:rPr lang="en-US" dirty="0" err="1"/>
              <a:t>slov</a:t>
            </a:r>
            <a:r>
              <a:rPr lang="en-US" dirty="0"/>
              <a:t> [j], </a:t>
            </a:r>
            <a:r>
              <a:rPr lang="en-US" dirty="0" err="1"/>
              <a:t>např</a:t>
            </a:r>
            <a:r>
              <a:rPr lang="en-US" dirty="0"/>
              <a:t>. </a:t>
            </a:r>
            <a:r>
              <a:rPr lang="ru-RU" dirty="0" err="1"/>
              <a:t>и́скра</a:t>
            </a:r>
            <a:r>
              <a:rPr lang="ru-RU" dirty="0"/>
              <a:t> [</a:t>
            </a:r>
            <a:r>
              <a:rPr lang="en-US" dirty="0" err="1"/>
              <a:t>ískr</a:t>
            </a:r>
            <a:r>
              <a:rPr lang="en-US" dirty="0"/>
              <a:t>-]. Na </a:t>
            </a:r>
            <a:r>
              <a:rPr lang="en-US" dirty="0" err="1"/>
              <a:t>začátku</a:t>
            </a:r>
            <a:r>
              <a:rPr lang="en-US" dirty="0"/>
              <a:t> </a:t>
            </a:r>
            <a:r>
              <a:rPr lang="en-US" dirty="0" err="1"/>
              <a:t>slabiky</a:t>
            </a:r>
            <a:r>
              <a:rPr lang="en-US" dirty="0"/>
              <a:t> </a:t>
            </a:r>
            <a:r>
              <a:rPr lang="en-US" dirty="0" err="1"/>
              <a:t>následující</a:t>
            </a:r>
            <a:r>
              <a:rPr lang="en-US" dirty="0"/>
              <a:t> </a:t>
            </a:r>
            <a:r>
              <a:rPr lang="en-US" dirty="0" err="1"/>
              <a:t>po</a:t>
            </a:r>
            <a:r>
              <a:rPr lang="en-US" dirty="0"/>
              <a:t> </a:t>
            </a:r>
            <a:r>
              <a:rPr lang="en-US" dirty="0" err="1"/>
              <a:t>samohlásce</a:t>
            </a:r>
            <a:r>
              <a:rPr lang="en-US" dirty="0"/>
              <a:t> se </a:t>
            </a:r>
            <a:r>
              <a:rPr lang="en-US" dirty="0" err="1"/>
              <a:t>před</a:t>
            </a:r>
            <a:r>
              <a:rPr lang="en-US" dirty="0"/>
              <a:t> [</a:t>
            </a:r>
            <a:r>
              <a:rPr lang="ru-RU" dirty="0"/>
              <a:t>и] </a:t>
            </a:r>
            <a:r>
              <a:rPr lang="en-US" dirty="0" err="1"/>
              <a:t>přidává</a:t>
            </a:r>
            <a:r>
              <a:rPr lang="en-US" dirty="0"/>
              <a:t> </a:t>
            </a:r>
            <a:r>
              <a:rPr lang="en-US" dirty="0" err="1"/>
              <a:t>slabé</a:t>
            </a:r>
            <a:r>
              <a:rPr lang="en-US" dirty="0"/>
              <a:t> [j] </a:t>
            </a:r>
            <a:r>
              <a:rPr lang="en-US" dirty="0" err="1"/>
              <a:t>kvůli</a:t>
            </a:r>
            <a:r>
              <a:rPr lang="en-US" dirty="0"/>
              <a:t> </a:t>
            </a:r>
            <a:r>
              <a:rPr lang="en-US" dirty="0" err="1"/>
              <a:t>plynulosti</a:t>
            </a:r>
            <a:r>
              <a:rPr lang="en-US" dirty="0"/>
              <a:t> </a:t>
            </a:r>
            <a:r>
              <a:rPr lang="en-US" dirty="0" err="1"/>
              <a:t>řeči</a:t>
            </a:r>
            <a:r>
              <a:rPr lang="en-US" dirty="0"/>
              <a:t>, </a:t>
            </a:r>
            <a:r>
              <a:rPr lang="en-US" dirty="0" err="1"/>
              <a:t>např</a:t>
            </a:r>
            <a:r>
              <a:rPr lang="en-US" dirty="0"/>
              <a:t>. </a:t>
            </a:r>
            <a:r>
              <a:rPr lang="ru-RU" dirty="0" err="1"/>
              <a:t>каноист</a:t>
            </a:r>
            <a:r>
              <a:rPr lang="ru-RU" dirty="0"/>
              <a:t> [</a:t>
            </a:r>
            <a:r>
              <a:rPr lang="en-US" dirty="0" err="1"/>
              <a:t>kanojíst</a:t>
            </a:r>
            <a:r>
              <a:rPr lang="en-US" dirty="0"/>
              <a:t>].</a:t>
            </a:r>
          </a:p>
          <a:p>
            <a:r>
              <a:rPr lang="en-US" dirty="0" err="1"/>
              <a:t>Nepřízvučné</a:t>
            </a:r>
            <a:r>
              <a:rPr lang="en-US" dirty="0"/>
              <a:t> [y] se </a:t>
            </a:r>
            <a:r>
              <a:rPr lang="en-US" dirty="0" err="1"/>
              <a:t>vyslovuje</a:t>
            </a:r>
            <a:r>
              <a:rPr lang="en-US" dirty="0"/>
              <a:t> </a:t>
            </a:r>
            <a:r>
              <a:rPr lang="en-US" dirty="0" err="1"/>
              <a:t>zkráceně</a:t>
            </a:r>
            <a:r>
              <a:rPr lang="en-US" dirty="0"/>
              <a:t>, ale </a:t>
            </a:r>
            <a:r>
              <a:rPr lang="en-US" dirty="0" err="1"/>
              <a:t>kvalita</a:t>
            </a:r>
            <a:r>
              <a:rPr lang="en-US" dirty="0"/>
              <a:t> </a:t>
            </a:r>
            <a:r>
              <a:rPr lang="en-US" dirty="0" err="1"/>
              <a:t>samohlásky</a:t>
            </a:r>
            <a:r>
              <a:rPr lang="en-US" dirty="0"/>
              <a:t> se </a:t>
            </a:r>
            <a:r>
              <a:rPr lang="en-US" dirty="0" err="1"/>
              <a:t>nemění</a:t>
            </a:r>
            <a:r>
              <a:rPr lang="en-US" dirty="0"/>
              <a:t>, </a:t>
            </a:r>
            <a:r>
              <a:rPr lang="en-US" dirty="0" err="1"/>
              <a:t>např</a:t>
            </a:r>
            <a:r>
              <a:rPr lang="en-US" dirty="0"/>
              <a:t>. </a:t>
            </a:r>
            <a:r>
              <a:rPr lang="ru-RU" dirty="0"/>
              <a:t>р</a:t>
            </a:r>
            <a:r>
              <a:rPr lang="en-US" dirty="0"/>
              <a:t>ý</a:t>
            </a:r>
            <a:r>
              <a:rPr lang="ru-RU" dirty="0"/>
              <a:t>ку [</a:t>
            </a:r>
            <a:r>
              <a:rPr lang="en-US" dirty="0" err="1"/>
              <a:t>rúku</a:t>
            </a:r>
            <a:r>
              <a:rPr lang="en-US" dirty="0"/>
              <a:t>].</a:t>
            </a:r>
          </a:p>
          <a:p>
            <a:r>
              <a:rPr lang="en-US" dirty="0" err="1"/>
              <a:t>Ruské</a:t>
            </a:r>
            <a:r>
              <a:rPr lang="en-US" dirty="0"/>
              <a:t> [</a:t>
            </a:r>
            <a:r>
              <a:rPr lang="ru-RU" dirty="0"/>
              <a:t>ы] </a:t>
            </a:r>
            <a:r>
              <a:rPr lang="en-US" dirty="0"/>
              <a:t>se </a:t>
            </a:r>
            <a:r>
              <a:rPr lang="en-US" dirty="0" err="1"/>
              <a:t>vyslovuje</a:t>
            </a:r>
            <a:r>
              <a:rPr lang="en-US" dirty="0"/>
              <a:t> </a:t>
            </a:r>
            <a:r>
              <a:rPr lang="en-US" dirty="0" err="1"/>
              <a:t>hlouběji</a:t>
            </a:r>
            <a:r>
              <a:rPr lang="en-US" dirty="0"/>
              <a:t> </a:t>
            </a:r>
            <a:r>
              <a:rPr lang="en-US" dirty="0" err="1"/>
              <a:t>než</a:t>
            </a:r>
            <a:r>
              <a:rPr lang="en-US" dirty="0"/>
              <a:t> </a:t>
            </a:r>
            <a:r>
              <a:rPr lang="en-US" dirty="0" err="1"/>
              <a:t>české</a:t>
            </a:r>
            <a:r>
              <a:rPr lang="en-US" dirty="0"/>
              <a:t> [y]. V </a:t>
            </a:r>
            <a:r>
              <a:rPr lang="en-US" dirty="0" err="1"/>
              <a:t>nepřízvučných</a:t>
            </a:r>
            <a:r>
              <a:rPr lang="en-US" dirty="0"/>
              <a:t> </a:t>
            </a:r>
            <a:r>
              <a:rPr lang="en-US" dirty="0" err="1"/>
              <a:t>pozicích</a:t>
            </a:r>
            <a:r>
              <a:rPr lang="en-US" dirty="0"/>
              <a:t> se </a:t>
            </a:r>
            <a:r>
              <a:rPr lang="en-US" dirty="0" err="1"/>
              <a:t>vyslovuje</a:t>
            </a:r>
            <a:r>
              <a:rPr lang="en-US" dirty="0"/>
              <a:t> s </a:t>
            </a:r>
            <a:r>
              <a:rPr lang="en-US" dirty="0" err="1"/>
              <a:t>menším</a:t>
            </a:r>
            <a:r>
              <a:rPr lang="en-US" dirty="0"/>
              <a:t> </a:t>
            </a:r>
            <a:r>
              <a:rPr lang="en-US" dirty="0" err="1"/>
              <a:t>důrazem</a:t>
            </a:r>
            <a:r>
              <a:rPr lang="en-US" dirty="0"/>
              <a:t> </a:t>
            </a:r>
            <a:r>
              <a:rPr lang="en-US" dirty="0" err="1"/>
              <a:t>než</a:t>
            </a:r>
            <a:r>
              <a:rPr lang="en-US" dirty="0"/>
              <a:t> v </a:t>
            </a:r>
            <a:r>
              <a:rPr lang="en-US" dirty="0" err="1"/>
              <a:t>pozicích</a:t>
            </a:r>
            <a:r>
              <a:rPr lang="en-US" dirty="0"/>
              <a:t> </a:t>
            </a:r>
            <a:r>
              <a:rPr lang="en-US" dirty="0" err="1"/>
              <a:t>přízvučných</a:t>
            </a:r>
            <a:r>
              <a:rPr lang="en-US" dirty="0" smtClean="0"/>
              <a:t>.</a:t>
            </a:r>
            <a:endParaRPr lang="en-US" dirty="0"/>
          </a:p>
        </p:txBody>
      </p:sp>
    </p:spTree>
    <p:extLst>
      <p:ext uri="{BB962C8B-B14F-4D97-AF65-F5344CB8AC3E}">
        <p14:creationId xmlns:p14="http://schemas.microsoft.com/office/powerpoint/2010/main" val="49686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63671"/>
            <a:ext cx="10515600" cy="5613292"/>
          </a:xfrm>
        </p:spPr>
        <p:txBody>
          <a:bodyPr>
            <a:normAutofit fontScale="70000" lnSpcReduction="20000"/>
          </a:bodyPr>
          <a:lstStyle/>
          <a:p>
            <a:r>
              <a:rPr lang="en-US" dirty="0"/>
              <a:t>3. </a:t>
            </a:r>
            <a:r>
              <a:rPr lang="en-US" dirty="0" err="1"/>
              <a:t>Výslovnost</a:t>
            </a:r>
            <a:r>
              <a:rPr lang="en-US" dirty="0"/>
              <a:t> </a:t>
            </a:r>
            <a:r>
              <a:rPr lang="en-US" dirty="0" err="1"/>
              <a:t>samohlásek</a:t>
            </a:r>
            <a:r>
              <a:rPr lang="en-US" dirty="0"/>
              <a:t> a </a:t>
            </a:r>
            <a:r>
              <a:rPr lang="en-US" dirty="0" err="1"/>
              <a:t>základní</a:t>
            </a:r>
            <a:r>
              <a:rPr lang="en-US" dirty="0"/>
              <a:t> </a:t>
            </a:r>
            <a:r>
              <a:rPr lang="en-US" dirty="0" err="1"/>
              <a:t>typy</a:t>
            </a:r>
            <a:r>
              <a:rPr lang="en-US" dirty="0"/>
              <a:t> </a:t>
            </a:r>
            <a:r>
              <a:rPr lang="en-US" dirty="0" err="1"/>
              <a:t>redukce</a:t>
            </a:r>
            <a:endParaRPr lang="en-US" dirty="0"/>
          </a:p>
          <a:p>
            <a:r>
              <a:rPr lang="en-US" dirty="0"/>
              <a:t>3.2. </a:t>
            </a:r>
            <a:r>
              <a:rPr lang="en-US" dirty="0" err="1"/>
              <a:t>Samohlásky</a:t>
            </a:r>
            <a:r>
              <a:rPr lang="en-US" dirty="0"/>
              <a:t> [a] a [o]</a:t>
            </a:r>
          </a:p>
          <a:p>
            <a:r>
              <a:rPr lang="en-US" dirty="0" err="1"/>
              <a:t>Samohlásky</a:t>
            </a:r>
            <a:r>
              <a:rPr lang="en-US" dirty="0"/>
              <a:t> [a], [o] se </a:t>
            </a:r>
            <a:r>
              <a:rPr lang="en-US" b="1" dirty="0"/>
              <a:t>v </a:t>
            </a:r>
            <a:r>
              <a:rPr lang="en-US" b="1" dirty="0" err="1"/>
              <a:t>přízvučné</a:t>
            </a:r>
            <a:r>
              <a:rPr lang="en-US" b="1" dirty="0"/>
              <a:t> </a:t>
            </a:r>
            <a:r>
              <a:rPr lang="en-US" b="1" dirty="0" err="1"/>
              <a:t>pozici</a:t>
            </a:r>
            <a:r>
              <a:rPr lang="en-US" b="1" dirty="0"/>
              <a:t> </a:t>
            </a:r>
            <a:r>
              <a:rPr lang="en-US" b="1" dirty="0" err="1"/>
              <a:t>neredukují</a:t>
            </a:r>
            <a:r>
              <a:rPr lang="en-US" dirty="0"/>
              <a:t>, </a:t>
            </a:r>
            <a:r>
              <a:rPr lang="en-US" dirty="0" err="1"/>
              <a:t>vyslovují</a:t>
            </a:r>
            <a:r>
              <a:rPr lang="en-US" dirty="0"/>
              <a:t> se </a:t>
            </a:r>
            <a:r>
              <a:rPr lang="en-US" dirty="0" err="1"/>
              <a:t>podobně</a:t>
            </a:r>
            <a:r>
              <a:rPr lang="en-US" dirty="0"/>
              <a:t> </a:t>
            </a:r>
            <a:r>
              <a:rPr lang="en-US" dirty="0" err="1"/>
              <a:t>jako</a:t>
            </a:r>
            <a:r>
              <a:rPr lang="en-US" dirty="0"/>
              <a:t> v </a:t>
            </a:r>
            <a:r>
              <a:rPr lang="en-US" dirty="0" err="1"/>
              <a:t>češtině</a:t>
            </a:r>
            <a:r>
              <a:rPr lang="en-US" dirty="0"/>
              <a:t>, ale s </a:t>
            </a:r>
            <a:r>
              <a:rPr lang="en-US" dirty="0" err="1"/>
              <a:t>větším</a:t>
            </a:r>
            <a:r>
              <a:rPr lang="en-US" dirty="0"/>
              <a:t> </a:t>
            </a:r>
            <a:r>
              <a:rPr lang="en-US" dirty="0" err="1"/>
              <a:t>důrazem</a:t>
            </a:r>
            <a:r>
              <a:rPr lang="en-US" dirty="0"/>
              <a:t>:</a:t>
            </a:r>
            <a:r>
              <a:rPr lang="ru-RU" dirty="0"/>
              <a:t>м</a:t>
            </a:r>
            <a:r>
              <a:rPr lang="en-US" dirty="0"/>
              <a:t>ó</a:t>
            </a:r>
            <a:r>
              <a:rPr lang="ru-RU" dirty="0" err="1"/>
              <a:t>стик</a:t>
            </a:r>
            <a:r>
              <a:rPr lang="ru-RU" dirty="0"/>
              <a:t> [</a:t>
            </a:r>
            <a:r>
              <a:rPr lang="en-US" dirty="0" err="1"/>
              <a:t>mósťik</a:t>
            </a:r>
            <a:r>
              <a:rPr lang="en-US" dirty="0"/>
              <a:t>], </a:t>
            </a:r>
            <a:r>
              <a:rPr lang="ru-RU" dirty="0"/>
              <a:t>царь [</a:t>
            </a:r>
            <a:r>
              <a:rPr lang="en-US" dirty="0" err="1"/>
              <a:t>carʼ</a:t>
            </a:r>
            <a:r>
              <a:rPr lang="en-US" dirty="0"/>
              <a:t>]. </a:t>
            </a:r>
          </a:p>
          <a:p>
            <a:pPr marL="0" indent="0">
              <a:buNone/>
            </a:pPr>
            <a:r>
              <a:rPr lang="en-US" dirty="0"/>
              <a:t/>
            </a:r>
            <a:br>
              <a:rPr lang="en-US" dirty="0"/>
            </a:br>
            <a:endParaRPr lang="en-US" dirty="0"/>
          </a:p>
          <a:p>
            <a:r>
              <a:rPr lang="en-US" b="1" dirty="0"/>
              <a:t>V </a:t>
            </a:r>
            <a:r>
              <a:rPr lang="en-US" b="1" dirty="0" err="1"/>
              <a:t>nepřízvučné</a:t>
            </a:r>
            <a:r>
              <a:rPr lang="en-US" b="1" dirty="0"/>
              <a:t> </a:t>
            </a:r>
            <a:r>
              <a:rPr lang="en-US" b="1" dirty="0" err="1"/>
              <a:t>pozici</a:t>
            </a:r>
            <a:r>
              <a:rPr lang="en-US" b="1" dirty="0"/>
              <a:t> </a:t>
            </a:r>
            <a:r>
              <a:rPr lang="en-US" b="1" dirty="0" err="1"/>
              <a:t>podléhají</a:t>
            </a:r>
            <a:r>
              <a:rPr lang="en-US" b="1" dirty="0"/>
              <a:t> </a:t>
            </a:r>
            <a:r>
              <a:rPr lang="en-US" b="1" dirty="0" err="1"/>
              <a:t>redukci</a:t>
            </a:r>
            <a:r>
              <a:rPr lang="en-US" dirty="0"/>
              <a:t>:</a:t>
            </a:r>
          </a:p>
          <a:p>
            <a:r>
              <a:rPr lang="en-US" b="1" dirty="0" err="1"/>
              <a:t>Nepřízvučné</a:t>
            </a:r>
            <a:r>
              <a:rPr lang="en-US" b="1" dirty="0"/>
              <a:t> [o] </a:t>
            </a:r>
            <a:r>
              <a:rPr lang="en-US" dirty="0"/>
              <a:t/>
            </a:r>
            <a:br>
              <a:rPr lang="en-US" dirty="0"/>
            </a:br>
            <a:endParaRPr lang="en-US" dirty="0"/>
          </a:p>
          <a:p>
            <a:r>
              <a:rPr lang="en-US" dirty="0" err="1"/>
              <a:t>Ve</a:t>
            </a:r>
            <a:r>
              <a:rPr lang="en-US" dirty="0"/>
              <a:t> </a:t>
            </a:r>
            <a:r>
              <a:rPr lang="en-US" dirty="0" err="1"/>
              <a:t>slabice</a:t>
            </a:r>
            <a:r>
              <a:rPr lang="en-US" dirty="0"/>
              <a:t> </a:t>
            </a:r>
            <a:r>
              <a:rPr lang="en-US" dirty="0" err="1"/>
              <a:t>před</a:t>
            </a:r>
            <a:r>
              <a:rPr lang="en-US" dirty="0"/>
              <a:t> </a:t>
            </a:r>
            <a:r>
              <a:rPr lang="en-US" dirty="0" err="1"/>
              <a:t>přízvukem</a:t>
            </a:r>
            <a:r>
              <a:rPr lang="en-US" dirty="0"/>
              <a:t> a </a:t>
            </a:r>
            <a:r>
              <a:rPr lang="en-US" dirty="0" err="1"/>
              <a:t>na</a:t>
            </a:r>
            <a:r>
              <a:rPr lang="en-US" dirty="0"/>
              <a:t> </a:t>
            </a:r>
            <a:r>
              <a:rPr lang="en-US" dirty="0" err="1"/>
              <a:t>začátku</a:t>
            </a:r>
            <a:r>
              <a:rPr lang="en-US" dirty="0"/>
              <a:t> </a:t>
            </a:r>
            <a:r>
              <a:rPr lang="en-US" dirty="0" err="1"/>
              <a:t>slova</a:t>
            </a:r>
            <a:r>
              <a:rPr lang="en-US" dirty="0"/>
              <a:t> se </a:t>
            </a:r>
            <a:r>
              <a:rPr lang="en-US" dirty="0" err="1"/>
              <a:t>vyslovuje</a:t>
            </a:r>
            <a:r>
              <a:rPr lang="en-US" dirty="0"/>
              <a:t> </a:t>
            </a:r>
            <a:r>
              <a:rPr lang="en-US" dirty="0" err="1"/>
              <a:t>jako</a:t>
            </a:r>
            <a:r>
              <a:rPr lang="en-US" dirty="0"/>
              <a:t> </a:t>
            </a:r>
            <a:r>
              <a:rPr lang="en-US" dirty="0" err="1"/>
              <a:t>kratší</a:t>
            </a:r>
            <a:r>
              <a:rPr lang="en-US" dirty="0"/>
              <a:t> </a:t>
            </a:r>
            <a:r>
              <a:rPr lang="en-US" dirty="0" err="1"/>
              <a:t>slabé</a:t>
            </a:r>
            <a:r>
              <a:rPr lang="en-US" dirty="0"/>
              <a:t> [a], </a:t>
            </a:r>
            <a:r>
              <a:rPr lang="en-US" dirty="0" err="1"/>
              <a:t>např</a:t>
            </a:r>
            <a:r>
              <a:rPr lang="en-US" dirty="0"/>
              <a:t>. </a:t>
            </a:r>
            <a:r>
              <a:rPr lang="ru-RU" dirty="0"/>
              <a:t>ком</a:t>
            </a:r>
            <a:r>
              <a:rPr lang="en-US" dirty="0"/>
              <a:t>é</a:t>
            </a:r>
            <a:r>
              <a:rPr lang="ru-RU" dirty="0"/>
              <a:t>та [</a:t>
            </a:r>
            <a:r>
              <a:rPr lang="en-US" dirty="0" err="1"/>
              <a:t>kaméta</a:t>
            </a:r>
            <a:r>
              <a:rPr lang="en-US" dirty="0"/>
              <a:t>], </a:t>
            </a:r>
            <a:r>
              <a:rPr lang="ru-RU" dirty="0"/>
              <a:t>пот</a:t>
            </a:r>
            <a:r>
              <a:rPr lang="en-US" dirty="0"/>
              <a:t>ó</a:t>
            </a:r>
            <a:r>
              <a:rPr lang="ru-RU" dirty="0"/>
              <a:t>м [</a:t>
            </a:r>
            <a:r>
              <a:rPr lang="en-US" dirty="0" err="1"/>
              <a:t>patóm</a:t>
            </a:r>
            <a:r>
              <a:rPr lang="en-US" dirty="0"/>
              <a:t>], </a:t>
            </a:r>
            <a:r>
              <a:rPr lang="ru-RU" dirty="0" err="1"/>
              <a:t>Москв</a:t>
            </a:r>
            <a:r>
              <a:rPr lang="en-US" dirty="0"/>
              <a:t>á [</a:t>
            </a:r>
            <a:r>
              <a:rPr lang="en-US" dirty="0" err="1"/>
              <a:t>maskvá</a:t>
            </a:r>
            <a:r>
              <a:rPr lang="en-US" dirty="0"/>
              <a:t>]. </a:t>
            </a:r>
          </a:p>
          <a:p>
            <a:r>
              <a:rPr lang="en-US" dirty="0"/>
              <a:t>V </a:t>
            </a:r>
            <a:r>
              <a:rPr lang="en-US" dirty="0" err="1"/>
              <a:t>pozici</a:t>
            </a:r>
            <a:r>
              <a:rPr lang="en-US" dirty="0"/>
              <a:t> </a:t>
            </a:r>
            <a:r>
              <a:rPr lang="en-US" dirty="0" err="1"/>
              <a:t>za</a:t>
            </a:r>
            <a:r>
              <a:rPr lang="en-US" dirty="0"/>
              <a:t> </a:t>
            </a:r>
            <a:r>
              <a:rPr lang="en-US" dirty="0" err="1"/>
              <a:t>přízvukem</a:t>
            </a:r>
            <a:r>
              <a:rPr lang="en-US" dirty="0"/>
              <a:t> se </a:t>
            </a:r>
            <a:r>
              <a:rPr lang="en-US" dirty="0" err="1"/>
              <a:t>redukuje</a:t>
            </a:r>
            <a:r>
              <a:rPr lang="en-US" dirty="0"/>
              <a:t> – </a:t>
            </a:r>
            <a:r>
              <a:rPr lang="en-US" dirty="0" err="1"/>
              <a:t>vyslovuje</a:t>
            </a:r>
            <a:r>
              <a:rPr lang="en-US" dirty="0"/>
              <a:t> se </a:t>
            </a:r>
            <a:r>
              <a:rPr lang="en-US" dirty="0" err="1"/>
              <a:t>slabě</a:t>
            </a:r>
            <a:r>
              <a:rPr lang="en-US" dirty="0"/>
              <a:t>, </a:t>
            </a:r>
            <a:r>
              <a:rPr lang="en-US" dirty="0" err="1"/>
              <a:t>zavřeně</a:t>
            </a:r>
            <a:r>
              <a:rPr lang="en-US" dirty="0"/>
              <a:t>, </a:t>
            </a:r>
            <a:r>
              <a:rPr lang="en-US" dirty="0" err="1"/>
              <a:t>např</a:t>
            </a:r>
            <a:r>
              <a:rPr lang="en-US" dirty="0"/>
              <a:t>. </a:t>
            </a:r>
            <a:r>
              <a:rPr lang="ru-RU" dirty="0"/>
              <a:t>атом [</a:t>
            </a:r>
            <a:r>
              <a:rPr lang="en-US" dirty="0" err="1"/>
              <a:t>át</a:t>
            </a:r>
            <a:r>
              <a:rPr lang="en-US" dirty="0"/>
              <a:t>-m], </a:t>
            </a:r>
            <a:r>
              <a:rPr lang="ru-RU" dirty="0"/>
              <a:t>доктор [</a:t>
            </a:r>
            <a:r>
              <a:rPr lang="en-US" dirty="0" err="1"/>
              <a:t>dókt</a:t>
            </a:r>
            <a:r>
              <a:rPr lang="en-US" dirty="0"/>
              <a:t>-r], </a:t>
            </a:r>
            <a:r>
              <a:rPr lang="ru-RU" dirty="0"/>
              <a:t>г</a:t>
            </a:r>
            <a:r>
              <a:rPr lang="en-US" dirty="0"/>
              <a:t>ó</a:t>
            </a:r>
            <a:r>
              <a:rPr lang="ru-RU" dirty="0"/>
              <a:t>род [</a:t>
            </a:r>
            <a:r>
              <a:rPr lang="en-US" dirty="0" err="1"/>
              <a:t>gór</a:t>
            </a:r>
            <a:r>
              <a:rPr lang="en-US" dirty="0"/>
              <a:t>-d]. </a:t>
            </a:r>
          </a:p>
          <a:p>
            <a:r>
              <a:rPr lang="en-US" b="1" dirty="0" err="1"/>
              <a:t>Nepřízvučné</a:t>
            </a:r>
            <a:r>
              <a:rPr lang="en-US" b="1" dirty="0"/>
              <a:t> [a] </a:t>
            </a:r>
            <a:endParaRPr lang="en-US" dirty="0"/>
          </a:p>
          <a:p>
            <a:r>
              <a:rPr lang="en-US" dirty="0" err="1"/>
              <a:t>Ve</a:t>
            </a:r>
            <a:r>
              <a:rPr lang="en-US" dirty="0"/>
              <a:t> </a:t>
            </a:r>
            <a:r>
              <a:rPr lang="en-US" dirty="0" err="1"/>
              <a:t>slabice</a:t>
            </a:r>
            <a:r>
              <a:rPr lang="en-US" dirty="0"/>
              <a:t> </a:t>
            </a:r>
            <a:r>
              <a:rPr lang="en-US" dirty="0" err="1"/>
              <a:t>před</a:t>
            </a:r>
            <a:r>
              <a:rPr lang="en-US" dirty="0"/>
              <a:t> </a:t>
            </a:r>
            <a:r>
              <a:rPr lang="en-US" dirty="0" err="1"/>
              <a:t>přízvukem</a:t>
            </a:r>
            <a:r>
              <a:rPr lang="en-US" dirty="0"/>
              <a:t> a </a:t>
            </a:r>
            <a:r>
              <a:rPr lang="en-US" dirty="0" err="1"/>
              <a:t>na</a:t>
            </a:r>
            <a:r>
              <a:rPr lang="en-US" dirty="0"/>
              <a:t> </a:t>
            </a:r>
            <a:r>
              <a:rPr lang="en-US" dirty="0" err="1"/>
              <a:t>začátku</a:t>
            </a:r>
            <a:r>
              <a:rPr lang="en-US" dirty="0"/>
              <a:t> </a:t>
            </a:r>
            <a:r>
              <a:rPr lang="en-US" dirty="0" err="1"/>
              <a:t>slova</a:t>
            </a:r>
            <a:r>
              <a:rPr lang="en-US" dirty="0"/>
              <a:t> se </a:t>
            </a:r>
            <a:r>
              <a:rPr lang="en-US" dirty="0" err="1"/>
              <a:t>vyslovuje</a:t>
            </a:r>
            <a:r>
              <a:rPr lang="en-US" dirty="0"/>
              <a:t> </a:t>
            </a:r>
            <a:r>
              <a:rPr lang="en-US" dirty="0" err="1"/>
              <a:t>jako</a:t>
            </a:r>
            <a:r>
              <a:rPr lang="en-US" dirty="0"/>
              <a:t> </a:t>
            </a:r>
            <a:r>
              <a:rPr lang="en-US" dirty="0" err="1"/>
              <a:t>kratší</a:t>
            </a:r>
            <a:r>
              <a:rPr lang="en-US" dirty="0"/>
              <a:t> </a:t>
            </a:r>
            <a:r>
              <a:rPr lang="en-US" dirty="0" err="1"/>
              <a:t>slabé</a:t>
            </a:r>
            <a:r>
              <a:rPr lang="en-US" dirty="0"/>
              <a:t> [a], </a:t>
            </a:r>
            <a:r>
              <a:rPr lang="en-US" dirty="0" err="1"/>
              <a:t>např</a:t>
            </a:r>
            <a:r>
              <a:rPr lang="en-US" dirty="0"/>
              <a:t>. </a:t>
            </a:r>
            <a:r>
              <a:rPr lang="ru-RU" dirty="0"/>
              <a:t>зав</a:t>
            </a:r>
            <a:r>
              <a:rPr lang="en-US" dirty="0"/>
              <a:t>ó</a:t>
            </a:r>
            <a:r>
              <a:rPr lang="ru-RU" dirty="0"/>
              <a:t>д [</a:t>
            </a:r>
            <a:r>
              <a:rPr lang="en-US" dirty="0" err="1"/>
              <a:t>zavód</a:t>
            </a:r>
            <a:r>
              <a:rPr lang="en-US" dirty="0"/>
              <a:t>], </a:t>
            </a:r>
            <a:r>
              <a:rPr lang="ru-RU" dirty="0"/>
              <a:t>скал</a:t>
            </a:r>
            <a:r>
              <a:rPr lang="en-US" dirty="0"/>
              <a:t>á [</a:t>
            </a:r>
            <a:r>
              <a:rPr lang="en-US" dirty="0" err="1"/>
              <a:t>skalá</a:t>
            </a:r>
            <a:r>
              <a:rPr lang="en-US" dirty="0"/>
              <a:t>], </a:t>
            </a:r>
            <a:r>
              <a:rPr lang="ru-RU" dirty="0"/>
              <a:t>дав</a:t>
            </a:r>
            <a:r>
              <a:rPr lang="en-US" dirty="0"/>
              <a:t>á</a:t>
            </a:r>
            <a:r>
              <a:rPr lang="ru-RU" dirty="0" err="1"/>
              <a:t>ть</a:t>
            </a:r>
            <a:r>
              <a:rPr lang="ru-RU" dirty="0"/>
              <a:t> [</a:t>
            </a:r>
            <a:r>
              <a:rPr lang="en-US" dirty="0" err="1"/>
              <a:t>daváť</a:t>
            </a:r>
            <a:r>
              <a:rPr lang="en-US" dirty="0"/>
              <a:t>]. </a:t>
            </a:r>
          </a:p>
          <a:p>
            <a:r>
              <a:rPr lang="en-US" dirty="0"/>
              <a:t>V </a:t>
            </a:r>
            <a:r>
              <a:rPr lang="en-US" dirty="0" err="1"/>
              <a:t>pozici</a:t>
            </a:r>
            <a:r>
              <a:rPr lang="en-US" dirty="0"/>
              <a:t> </a:t>
            </a:r>
            <a:r>
              <a:rPr lang="en-US" dirty="0" err="1"/>
              <a:t>za</a:t>
            </a:r>
            <a:r>
              <a:rPr lang="en-US" dirty="0"/>
              <a:t> </a:t>
            </a:r>
            <a:r>
              <a:rPr lang="en-US" dirty="0" err="1"/>
              <a:t>přízvukem</a:t>
            </a:r>
            <a:r>
              <a:rPr lang="en-US" dirty="0"/>
              <a:t> se </a:t>
            </a:r>
            <a:r>
              <a:rPr lang="en-US" dirty="0" err="1"/>
              <a:t>redukuje</a:t>
            </a:r>
            <a:r>
              <a:rPr lang="en-US" dirty="0"/>
              <a:t> – </a:t>
            </a:r>
            <a:r>
              <a:rPr lang="en-US" dirty="0" err="1"/>
              <a:t>vyslovuje</a:t>
            </a:r>
            <a:r>
              <a:rPr lang="en-US" dirty="0"/>
              <a:t> se </a:t>
            </a:r>
            <a:r>
              <a:rPr lang="en-US" dirty="0" err="1"/>
              <a:t>slabě</a:t>
            </a:r>
            <a:r>
              <a:rPr lang="en-US" dirty="0"/>
              <a:t>, </a:t>
            </a:r>
            <a:r>
              <a:rPr lang="en-US" dirty="0" err="1"/>
              <a:t>zavřeně</a:t>
            </a:r>
            <a:r>
              <a:rPr lang="en-US" dirty="0"/>
              <a:t>, </a:t>
            </a:r>
            <a:r>
              <a:rPr lang="en-US" dirty="0" err="1"/>
              <a:t>např</a:t>
            </a:r>
            <a:r>
              <a:rPr lang="en-US" dirty="0"/>
              <a:t>. </a:t>
            </a:r>
            <a:r>
              <a:rPr lang="ru-RU" dirty="0"/>
              <a:t>к</a:t>
            </a:r>
            <a:r>
              <a:rPr lang="en-US" dirty="0"/>
              <a:t>á</a:t>
            </a:r>
            <a:r>
              <a:rPr lang="ru-RU" dirty="0"/>
              <a:t>рта [</a:t>
            </a:r>
            <a:r>
              <a:rPr lang="en-US" dirty="0"/>
              <a:t>kart-], </a:t>
            </a:r>
            <a:r>
              <a:rPr lang="ru-RU" dirty="0"/>
              <a:t>л</a:t>
            </a:r>
            <a:r>
              <a:rPr lang="en-US" dirty="0"/>
              <a:t>á</a:t>
            </a:r>
            <a:r>
              <a:rPr lang="ru-RU" dirty="0"/>
              <a:t>мпа [</a:t>
            </a:r>
            <a:r>
              <a:rPr lang="en-US" dirty="0" err="1"/>
              <a:t>lámp</a:t>
            </a:r>
            <a:r>
              <a:rPr lang="en-US" dirty="0"/>
              <a:t>-], </a:t>
            </a:r>
            <a:r>
              <a:rPr lang="ru-RU" dirty="0"/>
              <a:t>п</a:t>
            </a:r>
            <a:r>
              <a:rPr lang="en-US" dirty="0"/>
              <a:t>á</a:t>
            </a:r>
            <a:r>
              <a:rPr lang="ru-RU" dirty="0"/>
              <a:t>па [</a:t>
            </a:r>
            <a:r>
              <a:rPr lang="en-US" dirty="0" err="1"/>
              <a:t>páp</a:t>
            </a:r>
            <a:r>
              <a:rPr lang="en-US" dirty="0"/>
              <a:t>-]. </a:t>
            </a:r>
            <a:r>
              <a:rPr lang="en-US" dirty="0" err="1"/>
              <a:t>Nerozlišování</a:t>
            </a:r>
            <a:r>
              <a:rPr lang="en-US" dirty="0"/>
              <a:t> </a:t>
            </a:r>
            <a:r>
              <a:rPr lang="en-US" dirty="0" err="1"/>
              <a:t>výslovnosti</a:t>
            </a:r>
            <a:r>
              <a:rPr lang="en-US" dirty="0"/>
              <a:t> </a:t>
            </a:r>
            <a:r>
              <a:rPr lang="en-US" dirty="0" err="1"/>
              <a:t>samohlásek</a:t>
            </a:r>
            <a:r>
              <a:rPr lang="en-US" dirty="0"/>
              <a:t> [a] a [o] se </a:t>
            </a:r>
            <a:r>
              <a:rPr lang="en-US" dirty="0" err="1"/>
              <a:t>nazývá</a:t>
            </a:r>
            <a:r>
              <a:rPr lang="en-US" dirty="0"/>
              <a:t> „</a:t>
            </a:r>
            <a:r>
              <a:rPr lang="en-US" dirty="0" err="1"/>
              <a:t>akání</a:t>
            </a:r>
            <a:r>
              <a:rPr lang="en-US" dirty="0"/>
              <a:t>“.</a:t>
            </a:r>
          </a:p>
          <a:p>
            <a:endParaRPr lang="ru-RU" dirty="0"/>
          </a:p>
        </p:txBody>
      </p:sp>
    </p:spTree>
    <p:extLst>
      <p:ext uri="{BB962C8B-B14F-4D97-AF65-F5344CB8AC3E}">
        <p14:creationId xmlns:p14="http://schemas.microsoft.com/office/powerpoint/2010/main" val="912913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63463"/>
            <a:ext cx="10515600" cy="5713500"/>
          </a:xfrm>
        </p:spPr>
        <p:txBody>
          <a:bodyPr/>
          <a:lstStyle/>
          <a:p>
            <a:r>
              <a:rPr lang="en-US" dirty="0"/>
              <a:t>4. </a:t>
            </a:r>
            <a:r>
              <a:rPr lang="en-US" dirty="0" err="1"/>
              <a:t>Výslovnost</a:t>
            </a:r>
            <a:r>
              <a:rPr lang="en-US" dirty="0"/>
              <a:t> a </a:t>
            </a:r>
            <a:r>
              <a:rPr lang="en-US" dirty="0" err="1"/>
              <a:t>dělení</a:t>
            </a:r>
            <a:r>
              <a:rPr lang="en-US" dirty="0"/>
              <a:t> </a:t>
            </a:r>
            <a:r>
              <a:rPr lang="en-US" dirty="0" err="1"/>
              <a:t>souhlásek</a:t>
            </a:r>
            <a:endParaRPr lang="en-US" dirty="0"/>
          </a:p>
          <a:p>
            <a:r>
              <a:rPr lang="en-US" dirty="0" err="1"/>
              <a:t>Azbuka</a:t>
            </a:r>
            <a:r>
              <a:rPr lang="en-US" dirty="0"/>
              <a:t> </a:t>
            </a:r>
            <a:r>
              <a:rPr lang="en-US" dirty="0" err="1"/>
              <a:t>obsahuje</a:t>
            </a:r>
            <a:r>
              <a:rPr lang="en-US" dirty="0"/>
              <a:t> 21 </a:t>
            </a:r>
            <a:r>
              <a:rPr lang="en-US" dirty="0" err="1"/>
              <a:t>souhlásek</a:t>
            </a:r>
            <a:r>
              <a:rPr lang="en-US" dirty="0"/>
              <a:t>, </a:t>
            </a:r>
            <a:r>
              <a:rPr lang="en-US" dirty="0" err="1"/>
              <a:t>které</a:t>
            </a:r>
            <a:r>
              <a:rPr lang="en-US" dirty="0"/>
              <a:t> se </a:t>
            </a:r>
            <a:r>
              <a:rPr lang="en-US" dirty="0" err="1"/>
              <a:t>dělí</a:t>
            </a:r>
            <a:r>
              <a:rPr lang="en-US" dirty="0"/>
              <a:t> </a:t>
            </a:r>
            <a:r>
              <a:rPr lang="en-US" dirty="0" err="1"/>
              <a:t>na</a:t>
            </a:r>
            <a:r>
              <a:rPr lang="en-US" dirty="0"/>
              <a:t> </a:t>
            </a:r>
            <a:r>
              <a:rPr lang="en-US" b="1" dirty="0" err="1"/>
              <a:t>tvrdé</a:t>
            </a:r>
            <a:r>
              <a:rPr lang="en-US" dirty="0"/>
              <a:t> (</a:t>
            </a:r>
            <a:r>
              <a:rPr lang="en-US" dirty="0" err="1"/>
              <a:t>nepalatizované</a:t>
            </a:r>
            <a:r>
              <a:rPr lang="en-US" dirty="0"/>
              <a:t>) a </a:t>
            </a:r>
            <a:r>
              <a:rPr lang="en-US" b="1" dirty="0" err="1"/>
              <a:t>měkké</a:t>
            </a:r>
            <a:r>
              <a:rPr lang="en-US" b="1" dirty="0"/>
              <a:t> </a:t>
            </a:r>
            <a:r>
              <a:rPr lang="en-US" dirty="0"/>
              <a:t>(</a:t>
            </a:r>
            <a:r>
              <a:rPr lang="en-US" dirty="0" err="1"/>
              <a:t>palatizované</a:t>
            </a:r>
            <a:r>
              <a:rPr lang="en-US" dirty="0"/>
              <a:t>), </a:t>
            </a:r>
            <a:r>
              <a:rPr lang="en-US" b="1" dirty="0" err="1"/>
              <a:t>znělé</a:t>
            </a:r>
            <a:r>
              <a:rPr lang="en-US" dirty="0"/>
              <a:t> a </a:t>
            </a:r>
            <a:r>
              <a:rPr lang="en-US" b="1" dirty="0" err="1"/>
              <a:t>neznělé</a:t>
            </a:r>
            <a:r>
              <a:rPr lang="en-US" dirty="0"/>
              <a:t>. </a:t>
            </a:r>
            <a:r>
              <a:rPr lang="en-US" dirty="0" err="1"/>
              <a:t>Souhlásky</a:t>
            </a:r>
            <a:r>
              <a:rPr lang="en-US" dirty="0"/>
              <a:t> se </a:t>
            </a:r>
            <a:r>
              <a:rPr lang="en-US" dirty="0" err="1"/>
              <a:t>dělí</a:t>
            </a:r>
            <a:r>
              <a:rPr lang="en-US" dirty="0"/>
              <a:t> do </a:t>
            </a:r>
            <a:r>
              <a:rPr lang="en-US" dirty="0" err="1"/>
              <a:t>dvoji</a:t>
            </a:r>
            <a:r>
              <a:rPr lang="en-US" dirty="0"/>
              <a:t> </a:t>
            </a:r>
            <a:r>
              <a:rPr lang="en-US" dirty="0" err="1"/>
              <a:t>rozdělených</a:t>
            </a:r>
            <a:r>
              <a:rPr lang="en-US" dirty="0"/>
              <a:t> </a:t>
            </a:r>
            <a:r>
              <a:rPr lang="en-US" dirty="0" err="1"/>
              <a:t>na</a:t>
            </a:r>
            <a:r>
              <a:rPr lang="en-US" dirty="0"/>
              <a:t> </a:t>
            </a:r>
            <a:r>
              <a:rPr lang="en-US" dirty="0" err="1"/>
              <a:t>základě</a:t>
            </a:r>
            <a:r>
              <a:rPr lang="en-US" dirty="0"/>
              <a:t> </a:t>
            </a:r>
            <a:r>
              <a:rPr lang="en-US" dirty="0" err="1"/>
              <a:t>znělosti</a:t>
            </a:r>
            <a:r>
              <a:rPr lang="en-US" dirty="0"/>
              <a:t> a </a:t>
            </a:r>
            <a:r>
              <a:rPr lang="en-US" dirty="0" err="1"/>
              <a:t>neznělosti</a:t>
            </a:r>
            <a:r>
              <a:rPr lang="en-US" dirty="0"/>
              <a:t>, </a:t>
            </a:r>
            <a:r>
              <a:rPr lang="en-US" dirty="0" err="1"/>
              <a:t>měkkosti</a:t>
            </a:r>
            <a:r>
              <a:rPr lang="en-US" dirty="0"/>
              <a:t> a </a:t>
            </a:r>
            <a:r>
              <a:rPr lang="en-US" dirty="0" err="1"/>
              <a:t>tvrdosti</a:t>
            </a:r>
            <a:r>
              <a:rPr lang="en-US" dirty="0"/>
              <a:t>. </a:t>
            </a:r>
            <a:r>
              <a:rPr lang="en-US" dirty="0" err="1"/>
              <a:t>Rozlišování</a:t>
            </a:r>
            <a:r>
              <a:rPr lang="en-US" dirty="0"/>
              <a:t> </a:t>
            </a:r>
            <a:r>
              <a:rPr lang="en-US" dirty="0" err="1"/>
              <a:t>měkkosti</a:t>
            </a:r>
            <a:r>
              <a:rPr lang="en-US" dirty="0"/>
              <a:t> je </a:t>
            </a:r>
            <a:r>
              <a:rPr lang="en-US" dirty="0" err="1"/>
              <a:t>velice</a:t>
            </a:r>
            <a:r>
              <a:rPr lang="en-US" dirty="0"/>
              <a:t> </a:t>
            </a:r>
            <a:r>
              <a:rPr lang="en-US" dirty="0" err="1"/>
              <a:t>důležité</a:t>
            </a:r>
            <a:r>
              <a:rPr lang="en-US" dirty="0"/>
              <a:t>, </a:t>
            </a:r>
            <a:r>
              <a:rPr lang="en-US" dirty="0" err="1"/>
              <a:t>jelikož</a:t>
            </a:r>
            <a:r>
              <a:rPr lang="en-US" dirty="0"/>
              <a:t> </a:t>
            </a:r>
            <a:r>
              <a:rPr lang="en-US" dirty="0" err="1"/>
              <a:t>má</a:t>
            </a:r>
            <a:r>
              <a:rPr lang="en-US" dirty="0"/>
              <a:t> </a:t>
            </a:r>
            <a:r>
              <a:rPr lang="en-US" dirty="0" err="1"/>
              <a:t>vliv</a:t>
            </a:r>
            <a:r>
              <a:rPr lang="en-US" dirty="0"/>
              <a:t> </a:t>
            </a:r>
            <a:r>
              <a:rPr lang="en-US" dirty="0" err="1"/>
              <a:t>na</a:t>
            </a:r>
            <a:r>
              <a:rPr lang="en-US" dirty="0"/>
              <a:t> </a:t>
            </a:r>
            <a:r>
              <a:rPr lang="en-US" dirty="0" err="1"/>
              <a:t>význam</a:t>
            </a:r>
            <a:r>
              <a:rPr lang="en-US" dirty="0"/>
              <a:t> </a:t>
            </a:r>
            <a:r>
              <a:rPr lang="en-US" dirty="0" err="1"/>
              <a:t>slov</a:t>
            </a:r>
            <a:r>
              <a:rPr lang="en-US" dirty="0"/>
              <a:t>, </a:t>
            </a:r>
            <a:r>
              <a:rPr lang="en-US" dirty="0" err="1"/>
              <a:t>např</a:t>
            </a:r>
            <a:r>
              <a:rPr lang="en-US" dirty="0"/>
              <a:t>. </a:t>
            </a:r>
            <a:r>
              <a:rPr lang="ru-RU" dirty="0"/>
              <a:t>мель (</a:t>
            </a:r>
            <a:r>
              <a:rPr lang="en-US" dirty="0" err="1"/>
              <a:t>mělčina</a:t>
            </a:r>
            <a:r>
              <a:rPr lang="en-US" dirty="0"/>
              <a:t>) a </a:t>
            </a:r>
            <a:r>
              <a:rPr lang="ru-RU" dirty="0"/>
              <a:t>мел (</a:t>
            </a:r>
            <a:r>
              <a:rPr lang="en-US" dirty="0" err="1"/>
              <a:t>křída</a:t>
            </a:r>
            <a:r>
              <a:rPr lang="en-US" dirty="0"/>
              <a:t>).</a:t>
            </a:r>
          </a:p>
          <a:p>
            <a:endParaRPr lang="ru-RU" dirty="0"/>
          </a:p>
        </p:txBody>
      </p:sp>
    </p:spTree>
    <p:extLst>
      <p:ext uri="{BB962C8B-B14F-4D97-AF65-F5344CB8AC3E}">
        <p14:creationId xmlns:p14="http://schemas.microsoft.com/office/powerpoint/2010/main" val="313985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13567"/>
            <a:ext cx="10515600" cy="5663396"/>
          </a:xfrm>
        </p:spPr>
        <p:txBody>
          <a:bodyPr>
            <a:normAutofit fontScale="85000" lnSpcReduction="20000"/>
          </a:bodyPr>
          <a:lstStyle/>
          <a:p>
            <a:r>
              <a:rPr lang="en-US" dirty="0"/>
              <a:t>4. </a:t>
            </a:r>
            <a:r>
              <a:rPr lang="en-US" dirty="0" err="1"/>
              <a:t>Výslovnost</a:t>
            </a:r>
            <a:r>
              <a:rPr lang="en-US" dirty="0"/>
              <a:t> a </a:t>
            </a:r>
            <a:r>
              <a:rPr lang="en-US" dirty="0" err="1"/>
              <a:t>dělení</a:t>
            </a:r>
            <a:r>
              <a:rPr lang="en-US" dirty="0"/>
              <a:t> </a:t>
            </a:r>
            <a:r>
              <a:rPr lang="en-US" dirty="0" err="1"/>
              <a:t>souhlásek</a:t>
            </a:r>
            <a:endParaRPr lang="en-US" dirty="0"/>
          </a:p>
          <a:p>
            <a:r>
              <a:rPr lang="en-US" dirty="0"/>
              <a:t>4.1. </a:t>
            </a:r>
            <a:r>
              <a:rPr lang="en-US" dirty="0" err="1"/>
              <a:t>Měkké</a:t>
            </a:r>
            <a:r>
              <a:rPr lang="en-US" dirty="0"/>
              <a:t> a </a:t>
            </a:r>
            <a:r>
              <a:rPr lang="en-US" dirty="0" err="1"/>
              <a:t>tvrdé</a:t>
            </a:r>
            <a:r>
              <a:rPr lang="en-US" dirty="0"/>
              <a:t> </a:t>
            </a:r>
            <a:r>
              <a:rPr lang="en-US" dirty="0" err="1"/>
              <a:t>souhlásky</a:t>
            </a:r>
            <a:endParaRPr lang="en-US" dirty="0"/>
          </a:p>
          <a:p>
            <a:r>
              <a:rPr lang="en-US" dirty="0"/>
              <a:t>a) </a:t>
            </a:r>
            <a:r>
              <a:rPr lang="en-US" b="1" dirty="0" err="1"/>
              <a:t>Měkké</a:t>
            </a:r>
            <a:r>
              <a:rPr lang="en-US" b="1" dirty="0"/>
              <a:t> </a:t>
            </a:r>
            <a:r>
              <a:rPr lang="en-US" b="1" dirty="0" err="1"/>
              <a:t>souhlásk</a:t>
            </a:r>
            <a:r>
              <a:rPr lang="en-US" dirty="0" err="1"/>
              <a:t>y</a:t>
            </a:r>
            <a:r>
              <a:rPr lang="en-US" dirty="0"/>
              <a:t>: </a:t>
            </a:r>
            <a:r>
              <a:rPr lang="ru-RU" dirty="0"/>
              <a:t>Й </a:t>
            </a:r>
            <a:r>
              <a:rPr lang="ru-RU" dirty="0" err="1"/>
              <a:t>й</a:t>
            </a:r>
            <a:r>
              <a:rPr lang="ru-RU" dirty="0"/>
              <a:t> [</a:t>
            </a:r>
            <a:r>
              <a:rPr lang="en-US" dirty="0"/>
              <a:t>j] </a:t>
            </a:r>
            <a:r>
              <a:rPr lang="ru-RU" dirty="0"/>
              <a:t>Ч </a:t>
            </a:r>
            <a:r>
              <a:rPr lang="ru-RU" dirty="0" err="1"/>
              <a:t>ч</a:t>
            </a:r>
            <a:r>
              <a:rPr lang="ru-RU" dirty="0"/>
              <a:t> [</a:t>
            </a:r>
            <a:r>
              <a:rPr lang="en-US" dirty="0"/>
              <a:t>č] </a:t>
            </a:r>
            <a:r>
              <a:rPr lang="ru-RU" dirty="0"/>
              <a:t>Щ </a:t>
            </a:r>
            <a:r>
              <a:rPr lang="ru-RU" dirty="0" err="1"/>
              <a:t>щ</a:t>
            </a:r>
            <a:r>
              <a:rPr lang="ru-RU" dirty="0"/>
              <a:t> [</a:t>
            </a:r>
            <a:r>
              <a:rPr lang="en-US" dirty="0" err="1"/>
              <a:t>šč</a:t>
            </a:r>
            <a:r>
              <a:rPr lang="en-US" dirty="0"/>
              <a:t>] </a:t>
            </a:r>
          </a:p>
          <a:p>
            <a:r>
              <a:rPr lang="en-US" dirty="0"/>
              <a:t>b) </a:t>
            </a:r>
            <a:r>
              <a:rPr lang="en-US" b="1" dirty="0" err="1"/>
              <a:t>Tvrdé</a:t>
            </a:r>
            <a:r>
              <a:rPr lang="en-US" b="1" dirty="0"/>
              <a:t> </a:t>
            </a:r>
            <a:r>
              <a:rPr lang="en-US" b="1" dirty="0" err="1"/>
              <a:t>souhlásk</a:t>
            </a:r>
            <a:r>
              <a:rPr lang="en-US" dirty="0" err="1"/>
              <a:t>y</a:t>
            </a:r>
            <a:r>
              <a:rPr lang="en-US" dirty="0"/>
              <a:t>: </a:t>
            </a:r>
            <a:r>
              <a:rPr lang="ru-RU" dirty="0"/>
              <a:t>Ж </a:t>
            </a:r>
            <a:r>
              <a:rPr lang="ru-RU" dirty="0" err="1"/>
              <a:t>ж</a:t>
            </a:r>
            <a:r>
              <a:rPr lang="ru-RU" dirty="0"/>
              <a:t> [</a:t>
            </a:r>
            <a:r>
              <a:rPr lang="en-US" dirty="0"/>
              <a:t>ž] </a:t>
            </a:r>
            <a:r>
              <a:rPr lang="ru-RU" dirty="0"/>
              <a:t>Ш </a:t>
            </a:r>
            <a:r>
              <a:rPr lang="ru-RU" dirty="0" err="1"/>
              <a:t>ш</a:t>
            </a:r>
            <a:r>
              <a:rPr lang="ru-RU" dirty="0"/>
              <a:t> [</a:t>
            </a:r>
            <a:r>
              <a:rPr lang="en-US" dirty="0"/>
              <a:t>š] </a:t>
            </a:r>
            <a:r>
              <a:rPr lang="ru-RU" dirty="0"/>
              <a:t>Ц </a:t>
            </a:r>
            <a:r>
              <a:rPr lang="ru-RU" dirty="0" err="1"/>
              <a:t>ц</a:t>
            </a:r>
            <a:r>
              <a:rPr lang="ru-RU" dirty="0"/>
              <a:t> [</a:t>
            </a:r>
            <a:r>
              <a:rPr lang="en-US" dirty="0"/>
              <a:t>c] </a:t>
            </a:r>
          </a:p>
          <a:p>
            <a:r>
              <a:rPr lang="en-US" dirty="0"/>
              <a:t>c) </a:t>
            </a:r>
            <a:r>
              <a:rPr lang="en-US" dirty="0" err="1"/>
              <a:t>Ostatní</a:t>
            </a:r>
            <a:r>
              <a:rPr lang="en-US" dirty="0"/>
              <a:t> </a:t>
            </a:r>
            <a:r>
              <a:rPr lang="en-US" dirty="0" err="1"/>
              <a:t>souhlásky</a:t>
            </a:r>
            <a:r>
              <a:rPr lang="en-US" dirty="0"/>
              <a:t> </a:t>
            </a:r>
            <a:r>
              <a:rPr lang="en-US" b="1" dirty="0" err="1"/>
              <a:t>mohou</a:t>
            </a:r>
            <a:r>
              <a:rPr lang="en-US" b="1" dirty="0"/>
              <a:t> </a:t>
            </a:r>
            <a:r>
              <a:rPr lang="en-US" b="1" dirty="0" err="1"/>
              <a:t>být</a:t>
            </a:r>
            <a:r>
              <a:rPr lang="en-US" b="1" dirty="0"/>
              <a:t> </a:t>
            </a:r>
            <a:r>
              <a:rPr lang="en-US" b="1" dirty="0" err="1"/>
              <a:t>tvrdé</a:t>
            </a:r>
            <a:r>
              <a:rPr lang="en-US" b="1" dirty="0"/>
              <a:t> </a:t>
            </a:r>
            <a:r>
              <a:rPr lang="en-US" b="1" dirty="0" err="1"/>
              <a:t>i</a:t>
            </a:r>
            <a:r>
              <a:rPr lang="en-US" b="1" dirty="0"/>
              <a:t> </a:t>
            </a:r>
            <a:r>
              <a:rPr lang="en-US" b="1" dirty="0" err="1"/>
              <a:t>měkké</a:t>
            </a:r>
            <a:r>
              <a:rPr lang="en-US" dirty="0"/>
              <a:t>, </a:t>
            </a:r>
            <a:r>
              <a:rPr lang="en-US" dirty="0" err="1"/>
              <a:t>např</a:t>
            </a:r>
            <a:r>
              <a:rPr lang="en-US" dirty="0"/>
              <a:t>. </a:t>
            </a:r>
            <a:r>
              <a:rPr lang="ru-RU" dirty="0"/>
              <a:t>бал-бес, вас-вес, гам-герб, дар-дед, </a:t>
            </a:r>
            <a:r>
              <a:rPr lang="ru-RU" dirty="0" err="1"/>
              <a:t>зонтзев</a:t>
            </a:r>
            <a:r>
              <a:rPr lang="ru-RU" dirty="0"/>
              <a:t>, как-кит, лоб-лист, рот-рис, март-мел, нам-ним, </a:t>
            </a:r>
            <a:r>
              <a:rPr lang="ru-RU" dirty="0" err="1"/>
              <a:t>пол-пир</a:t>
            </a:r>
            <a:r>
              <a:rPr lang="ru-RU" dirty="0"/>
              <a:t>, рот-рис, сыр-сев, тот-тем, фас-фен, хор-хит. </a:t>
            </a:r>
          </a:p>
          <a:p>
            <a:r>
              <a:rPr lang="en-US" dirty="0" err="1"/>
              <a:t>Souhlásky</a:t>
            </a:r>
            <a:r>
              <a:rPr lang="en-US" dirty="0"/>
              <a:t> </a:t>
            </a:r>
            <a:r>
              <a:rPr lang="ru-RU" b="1" dirty="0"/>
              <a:t>ш, ж а ц</a:t>
            </a:r>
            <a:r>
              <a:rPr lang="ru-RU" dirty="0"/>
              <a:t> </a:t>
            </a:r>
            <a:r>
              <a:rPr lang="en-US" dirty="0" err="1"/>
              <a:t>jsou</a:t>
            </a:r>
            <a:r>
              <a:rPr lang="en-US" dirty="0"/>
              <a:t> </a:t>
            </a:r>
            <a:r>
              <a:rPr lang="en-US" b="1" dirty="0" err="1"/>
              <a:t>vždy</a:t>
            </a:r>
            <a:r>
              <a:rPr lang="en-US" b="1" dirty="0"/>
              <a:t> </a:t>
            </a:r>
            <a:r>
              <a:rPr lang="en-US" b="1" dirty="0" err="1"/>
              <a:t>tvrdé</a:t>
            </a:r>
            <a:r>
              <a:rPr lang="en-US" dirty="0"/>
              <a:t>, </a:t>
            </a:r>
            <a:r>
              <a:rPr lang="en-US" dirty="0" err="1"/>
              <a:t>tzn</a:t>
            </a:r>
            <a:r>
              <a:rPr lang="en-US" dirty="0"/>
              <a:t>. </a:t>
            </a:r>
            <a:r>
              <a:rPr lang="en-US" dirty="0" err="1"/>
              <a:t>že</a:t>
            </a:r>
            <a:r>
              <a:rPr lang="en-US" dirty="0"/>
              <a:t> je </a:t>
            </a:r>
            <a:r>
              <a:rPr lang="en-US" dirty="0" err="1"/>
              <a:t>neměkčí</a:t>
            </a:r>
            <a:r>
              <a:rPr lang="en-US" dirty="0"/>
              <a:t> </a:t>
            </a:r>
            <a:r>
              <a:rPr lang="en-US" dirty="0" err="1"/>
              <a:t>ani</a:t>
            </a:r>
            <a:r>
              <a:rPr lang="en-US" dirty="0"/>
              <a:t> </a:t>
            </a:r>
            <a:r>
              <a:rPr lang="en-US" dirty="0" err="1"/>
              <a:t>měkká</a:t>
            </a:r>
            <a:r>
              <a:rPr lang="en-US" dirty="0"/>
              <a:t> </a:t>
            </a:r>
            <a:r>
              <a:rPr lang="en-US" dirty="0" err="1"/>
              <a:t>samohláska</a:t>
            </a:r>
            <a:r>
              <a:rPr lang="en-US" dirty="0"/>
              <a:t> </a:t>
            </a:r>
            <a:r>
              <a:rPr lang="en-US" dirty="0" err="1"/>
              <a:t>ani</a:t>
            </a:r>
            <a:r>
              <a:rPr lang="en-US" dirty="0"/>
              <a:t> </a:t>
            </a:r>
            <a:r>
              <a:rPr lang="en-US" dirty="0" err="1"/>
              <a:t>měkký</a:t>
            </a:r>
            <a:r>
              <a:rPr lang="en-US" dirty="0"/>
              <a:t> </a:t>
            </a:r>
            <a:r>
              <a:rPr lang="en-US" dirty="0" err="1"/>
              <a:t>znak</a:t>
            </a:r>
            <a:r>
              <a:rPr lang="en-US" dirty="0"/>
              <a:t>. </a:t>
            </a:r>
            <a:r>
              <a:rPr lang="en-US" dirty="0" err="1"/>
              <a:t>Následující</a:t>
            </a:r>
            <a:r>
              <a:rPr lang="en-US" dirty="0"/>
              <a:t> </a:t>
            </a:r>
            <a:r>
              <a:rPr lang="en-US" dirty="0" err="1"/>
              <a:t>měkké</a:t>
            </a:r>
            <a:r>
              <a:rPr lang="en-US" dirty="0"/>
              <a:t> </a:t>
            </a:r>
            <a:r>
              <a:rPr lang="en-US" dirty="0" err="1"/>
              <a:t>samohlásky</a:t>
            </a:r>
            <a:r>
              <a:rPr lang="en-US" dirty="0"/>
              <a:t> se </a:t>
            </a:r>
            <a:r>
              <a:rPr lang="en-US" dirty="0" err="1"/>
              <a:t>vyslovují</a:t>
            </a:r>
            <a:r>
              <a:rPr lang="en-US" dirty="0"/>
              <a:t> </a:t>
            </a:r>
            <a:r>
              <a:rPr lang="en-US" dirty="0" err="1"/>
              <a:t>tvrdě</a:t>
            </a:r>
            <a:r>
              <a:rPr lang="en-US" dirty="0"/>
              <a:t>. V </a:t>
            </a:r>
            <a:r>
              <a:rPr lang="en-US" dirty="0" err="1"/>
              <a:t>koncovkách</a:t>
            </a:r>
            <a:r>
              <a:rPr lang="en-US" dirty="0"/>
              <a:t> </a:t>
            </a:r>
            <a:r>
              <a:rPr lang="en-US" dirty="0" err="1"/>
              <a:t>po</a:t>
            </a:r>
            <a:r>
              <a:rPr lang="en-US" dirty="0"/>
              <a:t> [</a:t>
            </a:r>
            <a:r>
              <a:rPr lang="ru-RU" dirty="0"/>
              <a:t>ц] </a:t>
            </a:r>
            <a:r>
              <a:rPr lang="en-US" dirty="0" err="1"/>
              <a:t>píšeme</a:t>
            </a:r>
            <a:r>
              <a:rPr lang="en-US" dirty="0"/>
              <a:t> </a:t>
            </a:r>
            <a:r>
              <a:rPr lang="en-US" dirty="0" err="1"/>
              <a:t>vždy</a:t>
            </a:r>
            <a:r>
              <a:rPr lang="en-US" dirty="0"/>
              <a:t> [</a:t>
            </a:r>
            <a:r>
              <a:rPr lang="ru-RU" dirty="0"/>
              <a:t>ы], </a:t>
            </a:r>
            <a:r>
              <a:rPr lang="en-US" dirty="0" err="1"/>
              <a:t>slabika</a:t>
            </a:r>
            <a:r>
              <a:rPr lang="en-US" dirty="0"/>
              <a:t> </a:t>
            </a:r>
            <a:r>
              <a:rPr lang="en-US" dirty="0" err="1"/>
              <a:t>psaná</a:t>
            </a:r>
            <a:r>
              <a:rPr lang="en-US" dirty="0"/>
              <a:t> [</a:t>
            </a:r>
            <a:r>
              <a:rPr lang="ru-RU" dirty="0" err="1"/>
              <a:t>ци</a:t>
            </a:r>
            <a:r>
              <a:rPr lang="ru-RU" dirty="0"/>
              <a:t>] </a:t>
            </a:r>
            <a:r>
              <a:rPr lang="en-US" dirty="0"/>
              <a:t>se </a:t>
            </a:r>
            <a:r>
              <a:rPr lang="en-US" dirty="0" err="1"/>
              <a:t>vyslovuje</a:t>
            </a:r>
            <a:r>
              <a:rPr lang="en-US" dirty="0"/>
              <a:t> </a:t>
            </a:r>
            <a:r>
              <a:rPr lang="en-US" dirty="0" err="1"/>
              <a:t>bez</a:t>
            </a:r>
            <a:r>
              <a:rPr lang="en-US" dirty="0"/>
              <a:t> </a:t>
            </a:r>
            <a:r>
              <a:rPr lang="en-US" dirty="0" err="1"/>
              <a:t>ohledu</a:t>
            </a:r>
            <a:r>
              <a:rPr lang="en-US" dirty="0"/>
              <a:t> </a:t>
            </a:r>
            <a:r>
              <a:rPr lang="en-US" dirty="0" err="1"/>
              <a:t>na</a:t>
            </a:r>
            <a:r>
              <a:rPr lang="en-US" dirty="0"/>
              <a:t> </a:t>
            </a:r>
            <a:r>
              <a:rPr lang="en-US" dirty="0" err="1"/>
              <a:t>pravopis</a:t>
            </a:r>
            <a:r>
              <a:rPr lang="en-US" dirty="0"/>
              <a:t> </a:t>
            </a:r>
            <a:r>
              <a:rPr lang="en-US" dirty="0" err="1"/>
              <a:t>tvrdě</a:t>
            </a:r>
            <a:r>
              <a:rPr lang="en-US" dirty="0"/>
              <a:t>. Po [</a:t>
            </a:r>
            <a:r>
              <a:rPr lang="ru-RU" dirty="0"/>
              <a:t>ж] а [ш] </a:t>
            </a:r>
            <a:r>
              <a:rPr lang="en-US" dirty="0"/>
              <a:t>se </a:t>
            </a:r>
            <a:r>
              <a:rPr lang="en-US" dirty="0" err="1"/>
              <a:t>také</a:t>
            </a:r>
            <a:r>
              <a:rPr lang="en-US" dirty="0"/>
              <a:t> </a:t>
            </a:r>
            <a:r>
              <a:rPr lang="en-US" dirty="0" err="1"/>
              <a:t>vždy</a:t>
            </a:r>
            <a:r>
              <a:rPr lang="en-US" dirty="0"/>
              <a:t> </a:t>
            </a:r>
            <a:r>
              <a:rPr lang="en-US" dirty="0" err="1"/>
              <a:t>píše</a:t>
            </a:r>
            <a:r>
              <a:rPr lang="en-US" dirty="0"/>
              <a:t> [</a:t>
            </a:r>
            <a:r>
              <a:rPr lang="ru-RU" dirty="0"/>
              <a:t>и] </a:t>
            </a:r>
            <a:r>
              <a:rPr lang="en-US" dirty="0"/>
              <a:t>a </a:t>
            </a:r>
            <a:r>
              <a:rPr lang="en-US" dirty="0" err="1"/>
              <a:t>vyslovujeme</a:t>
            </a:r>
            <a:r>
              <a:rPr lang="en-US" dirty="0"/>
              <a:t> ho </a:t>
            </a:r>
            <a:r>
              <a:rPr lang="en-US" dirty="0" err="1"/>
              <a:t>tvrdě</a:t>
            </a:r>
            <a:r>
              <a:rPr lang="en-US" dirty="0"/>
              <a:t>. </a:t>
            </a:r>
          </a:p>
          <a:p>
            <a:r>
              <a:rPr lang="en-US" dirty="0" err="1"/>
              <a:t>Souhlásky</a:t>
            </a:r>
            <a:r>
              <a:rPr lang="en-US" dirty="0"/>
              <a:t> </a:t>
            </a:r>
            <a:r>
              <a:rPr lang="ru-RU" b="1" dirty="0"/>
              <a:t>щ а ч</a:t>
            </a:r>
            <a:r>
              <a:rPr lang="ru-RU" dirty="0"/>
              <a:t> </a:t>
            </a:r>
            <a:r>
              <a:rPr lang="en-US" dirty="0" err="1"/>
              <a:t>jsou</a:t>
            </a:r>
            <a:r>
              <a:rPr lang="en-US" dirty="0"/>
              <a:t> </a:t>
            </a:r>
            <a:r>
              <a:rPr lang="en-US" dirty="0" err="1"/>
              <a:t>pak</a:t>
            </a:r>
            <a:r>
              <a:rPr lang="en-US" dirty="0"/>
              <a:t> </a:t>
            </a:r>
            <a:r>
              <a:rPr lang="en-US" dirty="0" err="1"/>
              <a:t>naopak</a:t>
            </a:r>
            <a:r>
              <a:rPr lang="en-US" dirty="0"/>
              <a:t> </a:t>
            </a:r>
            <a:r>
              <a:rPr lang="en-US" b="1" dirty="0" err="1"/>
              <a:t>vždy</a:t>
            </a:r>
            <a:r>
              <a:rPr lang="en-US" b="1" dirty="0"/>
              <a:t> </a:t>
            </a:r>
            <a:r>
              <a:rPr lang="en-US" b="1" dirty="0" err="1"/>
              <a:t>vyslovovány</a:t>
            </a:r>
            <a:r>
              <a:rPr lang="en-US" b="1" dirty="0"/>
              <a:t> </a:t>
            </a:r>
            <a:r>
              <a:rPr lang="en-US" b="1" dirty="0" err="1"/>
              <a:t>měkce</a:t>
            </a:r>
            <a:r>
              <a:rPr lang="en-US" dirty="0"/>
              <a:t>, </a:t>
            </a:r>
            <a:r>
              <a:rPr lang="en-US" dirty="0" err="1"/>
              <a:t>i</a:t>
            </a:r>
            <a:r>
              <a:rPr lang="en-US" dirty="0"/>
              <a:t> </a:t>
            </a:r>
            <a:r>
              <a:rPr lang="en-US" dirty="0" err="1"/>
              <a:t>když</a:t>
            </a:r>
            <a:r>
              <a:rPr lang="en-US" dirty="0"/>
              <a:t> </a:t>
            </a:r>
            <a:r>
              <a:rPr lang="en-US" dirty="0" err="1"/>
              <a:t>po</a:t>
            </a:r>
            <a:r>
              <a:rPr lang="en-US" dirty="0"/>
              <a:t> </a:t>
            </a:r>
            <a:r>
              <a:rPr lang="en-US" dirty="0" err="1"/>
              <a:t>nich</a:t>
            </a:r>
            <a:r>
              <a:rPr lang="en-US" dirty="0"/>
              <a:t> </a:t>
            </a:r>
            <a:r>
              <a:rPr lang="en-US" dirty="0" err="1"/>
              <a:t>následuje</a:t>
            </a:r>
            <a:r>
              <a:rPr lang="en-US" dirty="0"/>
              <a:t> </a:t>
            </a:r>
            <a:r>
              <a:rPr lang="en-US" dirty="0" err="1"/>
              <a:t>tvrdá</a:t>
            </a:r>
            <a:r>
              <a:rPr lang="en-US" dirty="0"/>
              <a:t> </a:t>
            </a:r>
            <a:r>
              <a:rPr lang="en-US" dirty="0" err="1"/>
              <a:t>samohláska</a:t>
            </a:r>
            <a:r>
              <a:rPr lang="en-US" dirty="0"/>
              <a:t>. </a:t>
            </a:r>
            <a:r>
              <a:rPr lang="en-US" dirty="0" err="1"/>
              <a:t>Souhláska</a:t>
            </a:r>
            <a:r>
              <a:rPr lang="en-US" dirty="0"/>
              <a:t> [</a:t>
            </a:r>
            <a:r>
              <a:rPr lang="ru-RU" dirty="0"/>
              <a:t>щ] </a:t>
            </a:r>
            <a:r>
              <a:rPr lang="en-US" dirty="0"/>
              <a:t>se </a:t>
            </a:r>
            <a:r>
              <a:rPr lang="en-US" dirty="0" err="1"/>
              <a:t>vyslovuje</a:t>
            </a:r>
            <a:r>
              <a:rPr lang="en-US" dirty="0"/>
              <a:t> </a:t>
            </a:r>
            <a:r>
              <a:rPr lang="en-US" dirty="0" err="1"/>
              <a:t>jako</a:t>
            </a:r>
            <a:r>
              <a:rPr lang="en-US" dirty="0"/>
              <a:t> [</a:t>
            </a:r>
            <a:r>
              <a:rPr lang="en-US" dirty="0" err="1"/>
              <a:t>šš</a:t>
            </a:r>
            <a:r>
              <a:rPr lang="en-US" dirty="0"/>
              <a:t>] </a:t>
            </a:r>
            <a:r>
              <a:rPr lang="en-US" dirty="0" err="1"/>
              <a:t>nebo</a:t>
            </a:r>
            <a:r>
              <a:rPr lang="en-US" dirty="0"/>
              <a:t> [</a:t>
            </a:r>
            <a:r>
              <a:rPr lang="en-US" dirty="0" err="1"/>
              <a:t>šč</a:t>
            </a:r>
            <a:r>
              <a:rPr lang="en-US" dirty="0"/>
              <a:t>]. </a:t>
            </a:r>
          </a:p>
          <a:p>
            <a:r>
              <a:rPr lang="en-US" dirty="0" err="1"/>
              <a:t>Samohlásky</a:t>
            </a:r>
            <a:r>
              <a:rPr lang="en-US" dirty="0"/>
              <a:t> </a:t>
            </a:r>
            <a:r>
              <a:rPr lang="en-US" b="1" dirty="0"/>
              <a:t>[a], [</a:t>
            </a:r>
            <a:r>
              <a:rPr lang="ru-RU" b="1" dirty="0"/>
              <a:t>э], [</a:t>
            </a:r>
            <a:r>
              <a:rPr lang="en-US" b="1" dirty="0"/>
              <a:t>o], [y], [</a:t>
            </a:r>
            <a:r>
              <a:rPr lang="ru-RU" b="1" dirty="0"/>
              <a:t>ы] </a:t>
            </a:r>
            <a:r>
              <a:rPr lang="en-US" dirty="0" err="1"/>
              <a:t>označují</a:t>
            </a:r>
            <a:r>
              <a:rPr lang="en-US" dirty="0"/>
              <a:t> </a:t>
            </a:r>
            <a:r>
              <a:rPr lang="en-US" b="1" dirty="0" err="1"/>
              <a:t>tvrdou</a:t>
            </a:r>
            <a:r>
              <a:rPr lang="en-US" b="1" dirty="0"/>
              <a:t> </a:t>
            </a:r>
            <a:r>
              <a:rPr lang="en-US" b="1" dirty="0" err="1"/>
              <a:t>výslovnost</a:t>
            </a:r>
            <a:r>
              <a:rPr lang="en-US" dirty="0"/>
              <a:t> </a:t>
            </a:r>
            <a:r>
              <a:rPr lang="en-US" dirty="0" err="1"/>
              <a:t>předchozí</a:t>
            </a:r>
            <a:r>
              <a:rPr lang="en-US" dirty="0"/>
              <a:t> </a:t>
            </a:r>
            <a:r>
              <a:rPr lang="en-US" dirty="0" err="1"/>
              <a:t>souhlásky</a:t>
            </a:r>
            <a:r>
              <a:rPr lang="en-US" dirty="0"/>
              <a:t>, </a:t>
            </a:r>
            <a:r>
              <a:rPr lang="en-US" dirty="0" err="1"/>
              <a:t>např</a:t>
            </a:r>
            <a:r>
              <a:rPr lang="en-US" dirty="0"/>
              <a:t>. </a:t>
            </a:r>
            <a:r>
              <a:rPr lang="ru-RU" dirty="0"/>
              <a:t>сыр, бал, мэр. </a:t>
            </a:r>
          </a:p>
          <a:p>
            <a:r>
              <a:rPr lang="en-US" dirty="0" err="1"/>
              <a:t>Samohlásky</a:t>
            </a:r>
            <a:r>
              <a:rPr lang="en-US" dirty="0"/>
              <a:t> </a:t>
            </a:r>
            <a:r>
              <a:rPr lang="en-US" b="1" dirty="0"/>
              <a:t>[e], [</a:t>
            </a:r>
            <a:r>
              <a:rPr lang="ru-RU" b="1" dirty="0"/>
              <a:t>ё], [ю], [я], [и], [ь]</a:t>
            </a:r>
            <a:r>
              <a:rPr lang="ru-RU" dirty="0"/>
              <a:t> </a:t>
            </a:r>
            <a:r>
              <a:rPr lang="en-US" dirty="0" err="1"/>
              <a:t>označují</a:t>
            </a:r>
            <a:r>
              <a:rPr lang="en-US" dirty="0"/>
              <a:t> </a:t>
            </a:r>
            <a:r>
              <a:rPr lang="en-US" b="1" dirty="0" err="1"/>
              <a:t>měkkou</a:t>
            </a:r>
            <a:r>
              <a:rPr lang="en-US" b="1" dirty="0"/>
              <a:t> </a:t>
            </a:r>
            <a:r>
              <a:rPr lang="en-US" b="1" dirty="0" err="1"/>
              <a:t>výslovnost</a:t>
            </a:r>
            <a:r>
              <a:rPr lang="en-US" dirty="0"/>
              <a:t> </a:t>
            </a:r>
            <a:r>
              <a:rPr lang="en-US" dirty="0" err="1"/>
              <a:t>předchozí</a:t>
            </a:r>
            <a:r>
              <a:rPr lang="en-US" dirty="0"/>
              <a:t> </a:t>
            </a:r>
            <a:r>
              <a:rPr lang="en-US" dirty="0" err="1"/>
              <a:t>souhlásky</a:t>
            </a:r>
            <a:r>
              <a:rPr lang="en-US" dirty="0"/>
              <a:t>, </a:t>
            </a:r>
            <a:r>
              <a:rPr lang="en-US" dirty="0" err="1"/>
              <a:t>např</a:t>
            </a:r>
            <a:r>
              <a:rPr lang="en-US" dirty="0"/>
              <a:t>. </a:t>
            </a:r>
            <a:r>
              <a:rPr lang="ru-RU" dirty="0"/>
              <a:t>тётя, рюмка, дать.</a:t>
            </a:r>
          </a:p>
          <a:p>
            <a:endParaRPr lang="ru-RU" dirty="0"/>
          </a:p>
        </p:txBody>
      </p:sp>
    </p:spTree>
    <p:extLst>
      <p:ext uri="{BB962C8B-B14F-4D97-AF65-F5344CB8AC3E}">
        <p14:creationId xmlns:p14="http://schemas.microsoft.com/office/powerpoint/2010/main" val="1090667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38411"/>
            <a:ext cx="10515600" cy="5738552"/>
          </a:xfrm>
        </p:spPr>
        <p:txBody>
          <a:bodyPr>
            <a:normAutofit fontScale="62500" lnSpcReduction="20000"/>
          </a:bodyPr>
          <a:lstStyle/>
          <a:p>
            <a:r>
              <a:rPr lang="en-US" dirty="0"/>
              <a:t>4. </a:t>
            </a:r>
            <a:r>
              <a:rPr lang="en-US" dirty="0" err="1"/>
              <a:t>Výslovnost</a:t>
            </a:r>
            <a:r>
              <a:rPr lang="en-US" dirty="0"/>
              <a:t> a </a:t>
            </a:r>
            <a:r>
              <a:rPr lang="en-US" dirty="0" err="1"/>
              <a:t>dělení</a:t>
            </a:r>
            <a:r>
              <a:rPr lang="en-US" dirty="0"/>
              <a:t> </a:t>
            </a:r>
            <a:r>
              <a:rPr lang="en-US" dirty="0" err="1"/>
              <a:t>souhlásek</a:t>
            </a:r>
            <a:endParaRPr lang="en-US" dirty="0"/>
          </a:p>
          <a:p>
            <a:r>
              <a:rPr lang="en-US" dirty="0"/>
              <a:t>4.2. </a:t>
            </a:r>
            <a:r>
              <a:rPr lang="en-US" dirty="0" err="1"/>
              <a:t>Znělé</a:t>
            </a:r>
            <a:r>
              <a:rPr lang="en-US" dirty="0"/>
              <a:t> a </a:t>
            </a:r>
            <a:r>
              <a:rPr lang="en-US" dirty="0" err="1"/>
              <a:t>neznělé</a:t>
            </a:r>
            <a:r>
              <a:rPr lang="en-US" dirty="0"/>
              <a:t> </a:t>
            </a:r>
            <a:r>
              <a:rPr lang="en-US" dirty="0" err="1"/>
              <a:t>souhlásky</a:t>
            </a:r>
            <a:endParaRPr lang="en-US" dirty="0"/>
          </a:p>
          <a:p>
            <a:r>
              <a:rPr lang="en-US" dirty="0"/>
              <a:t>V </a:t>
            </a:r>
            <a:r>
              <a:rPr lang="en-US" dirty="0" err="1"/>
              <a:t>ruštině</a:t>
            </a:r>
            <a:r>
              <a:rPr lang="en-US" dirty="0"/>
              <a:t>, </a:t>
            </a:r>
            <a:r>
              <a:rPr lang="en-US" dirty="0" err="1"/>
              <a:t>stejně</a:t>
            </a:r>
            <a:r>
              <a:rPr lang="en-US" dirty="0"/>
              <a:t> </a:t>
            </a:r>
            <a:r>
              <a:rPr lang="en-US" dirty="0" err="1"/>
              <a:t>jako</a:t>
            </a:r>
            <a:r>
              <a:rPr lang="en-US" dirty="0"/>
              <a:t> v </a:t>
            </a:r>
            <a:r>
              <a:rPr lang="en-US" dirty="0" err="1"/>
              <a:t>češtině</a:t>
            </a:r>
            <a:r>
              <a:rPr lang="en-US" dirty="0"/>
              <a:t>, </a:t>
            </a:r>
            <a:r>
              <a:rPr lang="en-US" dirty="0" err="1"/>
              <a:t>existují</a:t>
            </a:r>
            <a:r>
              <a:rPr lang="en-US" dirty="0"/>
              <a:t> </a:t>
            </a:r>
            <a:r>
              <a:rPr lang="en-US" b="1" dirty="0" err="1"/>
              <a:t>znělostí</a:t>
            </a:r>
            <a:r>
              <a:rPr lang="en-US" b="1" dirty="0"/>
              <a:t> </a:t>
            </a:r>
            <a:r>
              <a:rPr lang="en-US" b="1" dirty="0" err="1"/>
              <a:t>páry</a:t>
            </a:r>
            <a:r>
              <a:rPr lang="en-US" dirty="0"/>
              <a:t>:</a:t>
            </a:r>
          </a:p>
          <a:p>
            <a:r>
              <a:rPr lang="ru-RU" dirty="0"/>
              <a:t>б [</a:t>
            </a:r>
            <a:r>
              <a:rPr lang="en-US" dirty="0"/>
              <a:t>b] </a:t>
            </a:r>
            <a:r>
              <a:rPr lang="ru-RU" dirty="0"/>
              <a:t>в [</a:t>
            </a:r>
            <a:r>
              <a:rPr lang="en-US" dirty="0"/>
              <a:t>v] </a:t>
            </a:r>
            <a:r>
              <a:rPr lang="ru-RU" dirty="0"/>
              <a:t>д [</a:t>
            </a:r>
            <a:r>
              <a:rPr lang="en-US" dirty="0"/>
              <a:t>d] </a:t>
            </a:r>
            <a:r>
              <a:rPr lang="ru-RU" dirty="0"/>
              <a:t>з [</a:t>
            </a:r>
            <a:r>
              <a:rPr lang="en-US" dirty="0"/>
              <a:t>z] </a:t>
            </a:r>
            <a:r>
              <a:rPr lang="ru-RU" dirty="0"/>
              <a:t>ж [</a:t>
            </a:r>
            <a:r>
              <a:rPr lang="en-US" dirty="0"/>
              <a:t>ž] </a:t>
            </a:r>
            <a:r>
              <a:rPr lang="ru-RU" dirty="0"/>
              <a:t>г [</a:t>
            </a:r>
            <a:r>
              <a:rPr lang="en-US" dirty="0"/>
              <a:t>g] </a:t>
            </a:r>
          </a:p>
          <a:p>
            <a:r>
              <a:rPr lang="ru-RU" dirty="0"/>
              <a:t>п [</a:t>
            </a:r>
            <a:r>
              <a:rPr lang="en-US" dirty="0"/>
              <a:t>p] </a:t>
            </a:r>
            <a:r>
              <a:rPr lang="ru-RU" dirty="0"/>
              <a:t>ф [</a:t>
            </a:r>
            <a:r>
              <a:rPr lang="en-US" dirty="0"/>
              <a:t>f] </a:t>
            </a:r>
            <a:r>
              <a:rPr lang="ru-RU" dirty="0"/>
              <a:t>т [</a:t>
            </a:r>
            <a:r>
              <a:rPr lang="en-US" dirty="0"/>
              <a:t>t] </a:t>
            </a:r>
            <a:r>
              <a:rPr lang="ru-RU" dirty="0"/>
              <a:t>с [</a:t>
            </a:r>
            <a:r>
              <a:rPr lang="en-US" dirty="0"/>
              <a:t>s] </a:t>
            </a:r>
            <a:r>
              <a:rPr lang="ru-RU" dirty="0"/>
              <a:t>ш [</a:t>
            </a:r>
            <a:r>
              <a:rPr lang="en-US" dirty="0"/>
              <a:t>š] </a:t>
            </a:r>
            <a:r>
              <a:rPr lang="ru-RU" dirty="0"/>
              <a:t>к [</a:t>
            </a:r>
            <a:r>
              <a:rPr lang="en-US" dirty="0"/>
              <a:t>k] </a:t>
            </a:r>
          </a:p>
          <a:p>
            <a:pPr marL="0" indent="0">
              <a:buNone/>
            </a:pPr>
            <a:r>
              <a:rPr lang="en-US" dirty="0"/>
              <a:t/>
            </a:r>
            <a:br>
              <a:rPr lang="en-US" dirty="0"/>
            </a:br>
            <a:endParaRPr lang="en-US" dirty="0"/>
          </a:p>
          <a:p>
            <a:r>
              <a:rPr lang="en-US" dirty="0" err="1"/>
              <a:t>Stále</a:t>
            </a:r>
            <a:r>
              <a:rPr lang="en-US" dirty="0"/>
              <a:t> </a:t>
            </a:r>
            <a:r>
              <a:rPr lang="en-US" b="1" dirty="0" err="1"/>
              <a:t>znělé</a:t>
            </a:r>
            <a:r>
              <a:rPr lang="en-US" dirty="0"/>
              <a:t> </a:t>
            </a:r>
            <a:r>
              <a:rPr lang="en-US" dirty="0" err="1"/>
              <a:t>souhlásky</a:t>
            </a:r>
            <a:r>
              <a:rPr lang="en-US" dirty="0"/>
              <a:t>: </a:t>
            </a:r>
            <a:r>
              <a:rPr lang="ru-RU" dirty="0"/>
              <a:t>л [</a:t>
            </a:r>
            <a:r>
              <a:rPr lang="en-US" dirty="0"/>
              <a:t>l] </a:t>
            </a:r>
            <a:r>
              <a:rPr lang="ru-RU" dirty="0"/>
              <a:t>м [</a:t>
            </a:r>
            <a:r>
              <a:rPr lang="en-US" dirty="0"/>
              <a:t>m] </a:t>
            </a:r>
            <a:r>
              <a:rPr lang="ru-RU" dirty="0"/>
              <a:t>н [</a:t>
            </a:r>
            <a:r>
              <a:rPr lang="en-US" dirty="0"/>
              <a:t>n] </a:t>
            </a:r>
            <a:r>
              <a:rPr lang="ru-RU" dirty="0"/>
              <a:t>р [</a:t>
            </a:r>
            <a:r>
              <a:rPr lang="en-US" dirty="0"/>
              <a:t>r] </a:t>
            </a:r>
            <a:r>
              <a:rPr lang="ru-RU" dirty="0"/>
              <a:t>й [</a:t>
            </a:r>
            <a:r>
              <a:rPr lang="en-US" dirty="0"/>
              <a:t>j] </a:t>
            </a:r>
          </a:p>
          <a:p>
            <a:r>
              <a:rPr lang="en-US" dirty="0" err="1"/>
              <a:t>Stále</a:t>
            </a:r>
            <a:r>
              <a:rPr lang="en-US" dirty="0"/>
              <a:t> </a:t>
            </a:r>
            <a:r>
              <a:rPr lang="en-US" b="1" dirty="0" err="1"/>
              <a:t>neznělé</a:t>
            </a:r>
            <a:r>
              <a:rPr lang="en-US" dirty="0"/>
              <a:t> </a:t>
            </a:r>
            <a:r>
              <a:rPr lang="en-US" dirty="0" err="1"/>
              <a:t>souhlásky</a:t>
            </a:r>
            <a:r>
              <a:rPr lang="en-US" dirty="0"/>
              <a:t>: </a:t>
            </a:r>
            <a:r>
              <a:rPr lang="ru-RU" dirty="0"/>
              <a:t>ч [</a:t>
            </a:r>
            <a:r>
              <a:rPr lang="en-US" dirty="0"/>
              <a:t>č] </a:t>
            </a:r>
            <a:r>
              <a:rPr lang="ru-RU" dirty="0"/>
              <a:t>ш [</a:t>
            </a:r>
            <a:r>
              <a:rPr lang="en-US" dirty="0"/>
              <a:t>š] </a:t>
            </a:r>
            <a:r>
              <a:rPr lang="ru-RU" dirty="0"/>
              <a:t>ц [</a:t>
            </a:r>
            <a:r>
              <a:rPr lang="en-US" dirty="0"/>
              <a:t>c] </a:t>
            </a:r>
            <a:r>
              <a:rPr lang="ru-RU" dirty="0"/>
              <a:t>х [</a:t>
            </a:r>
            <a:r>
              <a:rPr lang="en-US" dirty="0" err="1"/>
              <a:t>ch</a:t>
            </a:r>
            <a:r>
              <a:rPr lang="en-US" dirty="0"/>
              <a:t>] </a:t>
            </a:r>
          </a:p>
          <a:p>
            <a:pPr marL="0" indent="0">
              <a:buNone/>
            </a:pPr>
            <a:r>
              <a:rPr lang="en-US" dirty="0"/>
              <a:t/>
            </a:r>
            <a:br>
              <a:rPr lang="en-US" dirty="0"/>
            </a:br>
            <a:endParaRPr lang="en-US" dirty="0"/>
          </a:p>
          <a:p>
            <a:r>
              <a:rPr lang="en-US" b="1" dirty="0" err="1"/>
              <a:t>Znělé</a:t>
            </a:r>
            <a:r>
              <a:rPr lang="en-US" b="1" dirty="0"/>
              <a:t> </a:t>
            </a:r>
            <a:r>
              <a:rPr lang="en-US" b="1" dirty="0" err="1"/>
              <a:t>souhlásky</a:t>
            </a:r>
            <a:r>
              <a:rPr lang="en-US" b="1" dirty="0"/>
              <a:t> se </a:t>
            </a:r>
            <a:r>
              <a:rPr lang="en-US" b="1" dirty="0" err="1"/>
              <a:t>stávají</a:t>
            </a:r>
            <a:r>
              <a:rPr lang="en-US" b="1" dirty="0"/>
              <a:t> </a:t>
            </a:r>
            <a:r>
              <a:rPr lang="en-US" b="1" dirty="0" err="1"/>
              <a:t>neznělými</a:t>
            </a:r>
            <a:r>
              <a:rPr lang="en-US" dirty="0"/>
              <a:t> v </a:t>
            </a:r>
            <a:r>
              <a:rPr lang="en-US" dirty="0" err="1"/>
              <a:t>těchto</a:t>
            </a:r>
            <a:r>
              <a:rPr lang="en-US" dirty="0"/>
              <a:t> </a:t>
            </a:r>
            <a:r>
              <a:rPr lang="en-US" dirty="0" err="1"/>
              <a:t>případech</a:t>
            </a:r>
            <a:r>
              <a:rPr lang="en-US" dirty="0"/>
              <a:t>: </a:t>
            </a:r>
          </a:p>
          <a:p>
            <a:r>
              <a:rPr lang="en-US" dirty="0"/>
              <a:t>a) </a:t>
            </a:r>
            <a:r>
              <a:rPr lang="en-US" dirty="0" err="1"/>
              <a:t>na</a:t>
            </a:r>
            <a:r>
              <a:rPr lang="en-US" dirty="0"/>
              <a:t> </a:t>
            </a:r>
            <a:r>
              <a:rPr lang="en-US" dirty="0" err="1"/>
              <a:t>konci</a:t>
            </a:r>
            <a:r>
              <a:rPr lang="en-US" dirty="0"/>
              <a:t> </a:t>
            </a:r>
            <a:r>
              <a:rPr lang="en-US" dirty="0" err="1"/>
              <a:t>slova</a:t>
            </a:r>
            <a:r>
              <a:rPr lang="en-US" dirty="0"/>
              <a:t> </a:t>
            </a:r>
            <a:r>
              <a:rPr lang="ru-RU" dirty="0"/>
              <a:t>дуб [</a:t>
            </a:r>
            <a:r>
              <a:rPr lang="en-US" dirty="0"/>
              <a:t>dup], </a:t>
            </a:r>
            <a:r>
              <a:rPr lang="ru-RU" dirty="0"/>
              <a:t>лоб [</a:t>
            </a:r>
            <a:r>
              <a:rPr lang="en-US" dirty="0"/>
              <a:t>lop], </a:t>
            </a:r>
            <a:r>
              <a:rPr lang="ru-RU" dirty="0" err="1"/>
              <a:t>ит</a:t>
            </a:r>
            <a:r>
              <a:rPr lang="en-US" dirty="0"/>
              <a:t>ó</a:t>
            </a:r>
            <a:r>
              <a:rPr lang="ru-RU" dirty="0"/>
              <a:t>г [</a:t>
            </a:r>
            <a:r>
              <a:rPr lang="en-US" dirty="0" err="1"/>
              <a:t>itók</a:t>
            </a:r>
            <a:r>
              <a:rPr lang="en-US" dirty="0"/>
              <a:t>], </a:t>
            </a:r>
            <a:r>
              <a:rPr lang="ru-RU" dirty="0"/>
              <a:t>вид [</a:t>
            </a:r>
            <a:r>
              <a:rPr lang="en-US" dirty="0" err="1"/>
              <a:t>vit</a:t>
            </a:r>
            <a:r>
              <a:rPr lang="en-US" dirty="0"/>
              <a:t>] </a:t>
            </a:r>
          </a:p>
          <a:p>
            <a:r>
              <a:rPr lang="en-US" dirty="0"/>
              <a:t>b) </a:t>
            </a:r>
            <a:r>
              <a:rPr lang="en-US" dirty="0" err="1"/>
              <a:t>před</a:t>
            </a:r>
            <a:r>
              <a:rPr lang="en-US" dirty="0"/>
              <a:t> </a:t>
            </a:r>
            <a:r>
              <a:rPr lang="en-US" dirty="0" err="1"/>
              <a:t>neznělými</a:t>
            </a:r>
            <a:r>
              <a:rPr lang="en-US" dirty="0"/>
              <a:t> </a:t>
            </a:r>
            <a:r>
              <a:rPr lang="en-US" dirty="0" err="1"/>
              <a:t>souhláskami</a:t>
            </a:r>
            <a:r>
              <a:rPr lang="en-US" dirty="0"/>
              <a:t> </a:t>
            </a:r>
            <a:r>
              <a:rPr lang="ru-RU" dirty="0" err="1"/>
              <a:t>ск</a:t>
            </a:r>
            <a:r>
              <a:rPr lang="en-US" dirty="0"/>
              <a:t>á</a:t>
            </a:r>
            <a:r>
              <a:rPr lang="ru-RU" dirty="0" err="1"/>
              <a:t>зка</a:t>
            </a:r>
            <a:r>
              <a:rPr lang="ru-RU" dirty="0"/>
              <a:t> [</a:t>
            </a:r>
            <a:r>
              <a:rPr lang="en-US" dirty="0" err="1"/>
              <a:t>skásk</a:t>
            </a:r>
            <a:r>
              <a:rPr lang="en-US" dirty="0"/>
              <a:t>-], </a:t>
            </a:r>
            <a:r>
              <a:rPr lang="ru-RU" dirty="0"/>
              <a:t>в</a:t>
            </a:r>
            <a:r>
              <a:rPr lang="en-US" dirty="0"/>
              <a:t>ó</a:t>
            </a:r>
            <a:r>
              <a:rPr lang="ru-RU" dirty="0" err="1"/>
              <a:t>дка</a:t>
            </a:r>
            <a:r>
              <a:rPr lang="ru-RU" dirty="0"/>
              <a:t> [</a:t>
            </a:r>
            <a:r>
              <a:rPr lang="en-US" dirty="0" err="1"/>
              <a:t>vótk</a:t>
            </a:r>
            <a:r>
              <a:rPr lang="en-US" dirty="0"/>
              <a:t>-] </a:t>
            </a:r>
          </a:p>
          <a:p>
            <a:pPr marL="0" indent="0">
              <a:buNone/>
            </a:pPr>
            <a:r>
              <a:rPr lang="en-US" dirty="0"/>
              <a:t/>
            </a:r>
            <a:br>
              <a:rPr lang="en-US" dirty="0"/>
            </a:br>
            <a:endParaRPr lang="en-US" dirty="0"/>
          </a:p>
          <a:p>
            <a:r>
              <a:rPr lang="en-US" b="1" dirty="0" err="1"/>
              <a:t>Neznělé</a:t>
            </a:r>
            <a:r>
              <a:rPr lang="en-US" b="1" dirty="0"/>
              <a:t> </a:t>
            </a:r>
            <a:r>
              <a:rPr lang="en-US" b="1" dirty="0" err="1"/>
              <a:t>souhlásky</a:t>
            </a:r>
            <a:r>
              <a:rPr lang="en-US" b="1" dirty="0"/>
              <a:t> se </a:t>
            </a:r>
            <a:r>
              <a:rPr lang="en-US" b="1" dirty="0" err="1"/>
              <a:t>stávají</a:t>
            </a:r>
            <a:r>
              <a:rPr lang="en-US" b="1" dirty="0"/>
              <a:t> </a:t>
            </a:r>
            <a:r>
              <a:rPr lang="en-US" b="1" dirty="0" err="1"/>
              <a:t>znělými</a:t>
            </a:r>
            <a:r>
              <a:rPr lang="en-US" dirty="0"/>
              <a:t>, </a:t>
            </a:r>
            <a:r>
              <a:rPr lang="en-US" dirty="0" err="1"/>
              <a:t>pokud</a:t>
            </a:r>
            <a:r>
              <a:rPr lang="en-US" dirty="0"/>
              <a:t> </a:t>
            </a:r>
            <a:r>
              <a:rPr lang="en-US" dirty="0" err="1"/>
              <a:t>stojí</a:t>
            </a:r>
            <a:r>
              <a:rPr lang="en-US" dirty="0"/>
              <a:t> </a:t>
            </a:r>
            <a:r>
              <a:rPr lang="en-US" b="1" dirty="0" err="1"/>
              <a:t>před</a:t>
            </a:r>
            <a:r>
              <a:rPr lang="en-US" b="1" dirty="0"/>
              <a:t> </a:t>
            </a:r>
            <a:r>
              <a:rPr lang="en-US" b="1" dirty="0" err="1"/>
              <a:t>znělou</a:t>
            </a:r>
            <a:r>
              <a:rPr lang="en-US" b="1" dirty="0"/>
              <a:t> </a:t>
            </a:r>
            <a:r>
              <a:rPr lang="en-US" b="1" dirty="0" err="1"/>
              <a:t>souhláskou</a:t>
            </a:r>
            <a:r>
              <a:rPr lang="en-US" dirty="0"/>
              <a:t>, </a:t>
            </a:r>
            <a:r>
              <a:rPr lang="en-US" dirty="0" err="1"/>
              <a:t>např</a:t>
            </a:r>
            <a:r>
              <a:rPr lang="en-US" dirty="0"/>
              <a:t>. </a:t>
            </a:r>
            <a:r>
              <a:rPr lang="ru-RU" dirty="0"/>
              <a:t>сбор [</a:t>
            </a:r>
            <a:r>
              <a:rPr lang="en-US" dirty="0" err="1"/>
              <a:t>zbór</a:t>
            </a:r>
            <a:r>
              <a:rPr lang="en-US" dirty="0"/>
              <a:t>], </a:t>
            </a:r>
            <a:r>
              <a:rPr lang="ru-RU" dirty="0" err="1"/>
              <a:t>вокз</a:t>
            </a:r>
            <a:r>
              <a:rPr lang="en-US" dirty="0"/>
              <a:t>á</a:t>
            </a:r>
            <a:r>
              <a:rPr lang="ru-RU" dirty="0"/>
              <a:t>л [</a:t>
            </a:r>
            <a:r>
              <a:rPr lang="en-US" dirty="0" err="1"/>
              <a:t>vagzál</a:t>
            </a:r>
            <a:r>
              <a:rPr lang="en-US" dirty="0"/>
              <a:t>]. </a:t>
            </a:r>
          </a:p>
          <a:p>
            <a:r>
              <a:rPr lang="en-US" b="1" dirty="0" err="1"/>
              <a:t>Před</a:t>
            </a:r>
            <a:r>
              <a:rPr lang="en-US" b="1" dirty="0"/>
              <a:t> </a:t>
            </a:r>
            <a:r>
              <a:rPr lang="en-US" b="1" dirty="0" err="1"/>
              <a:t>stále</a:t>
            </a:r>
            <a:r>
              <a:rPr lang="en-US" b="1" dirty="0"/>
              <a:t> </a:t>
            </a:r>
            <a:r>
              <a:rPr lang="en-US" b="1" dirty="0" err="1"/>
              <a:t>znělými</a:t>
            </a:r>
            <a:r>
              <a:rPr lang="en-US" b="1" dirty="0"/>
              <a:t> </a:t>
            </a:r>
            <a:r>
              <a:rPr lang="en-US" b="1" dirty="0" err="1"/>
              <a:t>souhláskami</a:t>
            </a:r>
            <a:r>
              <a:rPr lang="en-US" b="1" dirty="0"/>
              <a:t> se </a:t>
            </a:r>
            <a:r>
              <a:rPr lang="en-US" b="1" dirty="0" err="1"/>
              <a:t>neznělé</a:t>
            </a:r>
            <a:r>
              <a:rPr lang="en-US" b="1" dirty="0"/>
              <a:t> </a:t>
            </a:r>
            <a:r>
              <a:rPr lang="en-US" b="1" dirty="0" err="1"/>
              <a:t>nikdy</a:t>
            </a:r>
            <a:r>
              <a:rPr lang="en-US" b="1" dirty="0"/>
              <a:t> </a:t>
            </a:r>
            <a:r>
              <a:rPr lang="en-US" b="1" dirty="0" err="1"/>
              <a:t>nestávají</a:t>
            </a:r>
            <a:r>
              <a:rPr lang="en-US" b="1" dirty="0"/>
              <a:t> </a:t>
            </a:r>
            <a:r>
              <a:rPr lang="en-US" b="1" dirty="0" err="1"/>
              <a:t>znělými</a:t>
            </a:r>
            <a:r>
              <a:rPr lang="en-US" dirty="0"/>
              <a:t>, </a:t>
            </a:r>
            <a:r>
              <a:rPr lang="en-US" dirty="0" err="1"/>
              <a:t>např</a:t>
            </a:r>
            <a:r>
              <a:rPr lang="en-US" dirty="0"/>
              <a:t>. </a:t>
            </a:r>
            <a:r>
              <a:rPr lang="ru-RU" dirty="0" err="1"/>
              <a:t>сл</a:t>
            </a:r>
            <a:r>
              <a:rPr lang="en-US" dirty="0"/>
              <a:t>ó</a:t>
            </a:r>
            <a:r>
              <a:rPr lang="ru-RU" dirty="0"/>
              <a:t>во [</a:t>
            </a:r>
            <a:r>
              <a:rPr lang="en-US" dirty="0" err="1"/>
              <a:t>slóvo</a:t>
            </a:r>
            <a:r>
              <a:rPr lang="en-US" dirty="0"/>
              <a:t>], </a:t>
            </a:r>
            <a:r>
              <a:rPr lang="ru-RU" dirty="0"/>
              <a:t>ср</a:t>
            </a:r>
            <a:r>
              <a:rPr lang="en-US" dirty="0"/>
              <a:t>á</a:t>
            </a:r>
            <a:r>
              <a:rPr lang="ru-RU" dirty="0" err="1"/>
              <a:t>зу</a:t>
            </a:r>
            <a:r>
              <a:rPr lang="ru-RU" dirty="0"/>
              <a:t> [</a:t>
            </a:r>
            <a:r>
              <a:rPr lang="en-US" dirty="0" err="1"/>
              <a:t>srázu</a:t>
            </a:r>
            <a:r>
              <a:rPr lang="en-US" dirty="0"/>
              <a:t>].</a:t>
            </a:r>
          </a:p>
          <a:p>
            <a:endParaRPr lang="ru-RU" dirty="0"/>
          </a:p>
        </p:txBody>
      </p:sp>
    </p:spTree>
    <p:extLst>
      <p:ext uri="{BB962C8B-B14F-4D97-AF65-F5344CB8AC3E}">
        <p14:creationId xmlns:p14="http://schemas.microsoft.com/office/powerpoint/2010/main" val="3479400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01041"/>
            <a:ext cx="10515600" cy="5675922"/>
          </a:xfrm>
        </p:spPr>
        <p:txBody>
          <a:bodyPr>
            <a:normAutofit fontScale="77500" lnSpcReduction="20000"/>
          </a:bodyPr>
          <a:lstStyle/>
          <a:p>
            <a:r>
              <a:rPr lang="en-US" dirty="0"/>
              <a:t>4. </a:t>
            </a:r>
            <a:r>
              <a:rPr lang="en-US" dirty="0" err="1"/>
              <a:t>Výslovnost</a:t>
            </a:r>
            <a:r>
              <a:rPr lang="en-US" dirty="0"/>
              <a:t> a </a:t>
            </a:r>
            <a:r>
              <a:rPr lang="en-US" dirty="0" err="1"/>
              <a:t>dělení</a:t>
            </a:r>
            <a:r>
              <a:rPr lang="en-US" dirty="0"/>
              <a:t> </a:t>
            </a:r>
            <a:r>
              <a:rPr lang="en-US" dirty="0" err="1"/>
              <a:t>souhlásek</a:t>
            </a:r>
            <a:endParaRPr lang="en-US" dirty="0"/>
          </a:p>
          <a:p>
            <a:r>
              <a:rPr lang="en-US" dirty="0"/>
              <a:t>4.3. </a:t>
            </a:r>
            <a:r>
              <a:rPr lang="en-US" dirty="0" err="1"/>
              <a:t>Souhlásky</a:t>
            </a:r>
            <a:r>
              <a:rPr lang="en-US" dirty="0"/>
              <a:t> [</a:t>
            </a:r>
            <a:r>
              <a:rPr lang="ru-RU" dirty="0"/>
              <a:t>г], [</a:t>
            </a:r>
            <a:r>
              <a:rPr lang="en-US" dirty="0"/>
              <a:t>x] a [</a:t>
            </a:r>
            <a:r>
              <a:rPr lang="ru-RU" dirty="0"/>
              <a:t>й]</a:t>
            </a:r>
          </a:p>
          <a:p>
            <a:r>
              <a:rPr lang="en-US" b="1" dirty="0" err="1"/>
              <a:t>Ruské</a:t>
            </a:r>
            <a:r>
              <a:rPr lang="en-US" b="1" dirty="0"/>
              <a:t> [</a:t>
            </a:r>
            <a:r>
              <a:rPr lang="ru-RU" b="1" dirty="0"/>
              <a:t>г]</a:t>
            </a:r>
            <a:r>
              <a:rPr lang="ru-RU" dirty="0"/>
              <a:t> </a:t>
            </a:r>
            <a:r>
              <a:rPr lang="en-US" dirty="0" err="1"/>
              <a:t>často</a:t>
            </a:r>
            <a:r>
              <a:rPr lang="en-US" dirty="0"/>
              <a:t> </a:t>
            </a:r>
            <a:r>
              <a:rPr lang="en-US" dirty="0" err="1"/>
              <a:t>najdeme</a:t>
            </a:r>
            <a:r>
              <a:rPr lang="en-US" dirty="0"/>
              <a:t> </a:t>
            </a:r>
            <a:r>
              <a:rPr lang="en-US" dirty="0" err="1"/>
              <a:t>ve</a:t>
            </a:r>
            <a:r>
              <a:rPr lang="en-US" dirty="0"/>
              <a:t> </a:t>
            </a:r>
            <a:r>
              <a:rPr lang="en-US" dirty="0" err="1"/>
              <a:t>slovech</a:t>
            </a:r>
            <a:r>
              <a:rPr lang="en-US" dirty="0"/>
              <a:t>, </a:t>
            </a:r>
            <a:r>
              <a:rPr lang="en-US" dirty="0" err="1"/>
              <a:t>kde</a:t>
            </a:r>
            <a:r>
              <a:rPr lang="en-US" dirty="0"/>
              <a:t> </a:t>
            </a:r>
            <a:r>
              <a:rPr lang="en-US" b="1" dirty="0" err="1"/>
              <a:t>má</a:t>
            </a:r>
            <a:r>
              <a:rPr lang="en-US" b="1" dirty="0"/>
              <a:t> </a:t>
            </a:r>
            <a:r>
              <a:rPr lang="en-US" b="1" dirty="0" err="1"/>
              <a:t>čeština</a:t>
            </a:r>
            <a:r>
              <a:rPr lang="en-US" b="1" dirty="0"/>
              <a:t> [h]</a:t>
            </a:r>
            <a:r>
              <a:rPr lang="en-US" dirty="0"/>
              <a:t>, </a:t>
            </a:r>
            <a:r>
              <a:rPr lang="en-US" dirty="0" err="1"/>
              <a:t>např</a:t>
            </a:r>
            <a:r>
              <a:rPr lang="en-US" dirty="0"/>
              <a:t>. </a:t>
            </a:r>
            <a:r>
              <a:rPr lang="ru-RU" dirty="0" err="1"/>
              <a:t>кни́га</a:t>
            </a:r>
            <a:r>
              <a:rPr lang="ru-RU" dirty="0"/>
              <a:t> – </a:t>
            </a:r>
            <a:r>
              <a:rPr lang="en-US" dirty="0" err="1"/>
              <a:t>kniha</a:t>
            </a:r>
            <a:r>
              <a:rPr lang="en-US" dirty="0"/>
              <a:t>, </a:t>
            </a:r>
            <a:r>
              <a:rPr lang="ru-RU" dirty="0"/>
              <a:t>Прага – </a:t>
            </a:r>
            <a:r>
              <a:rPr lang="en-US" dirty="0" err="1"/>
              <a:t>Praha</a:t>
            </a:r>
            <a:r>
              <a:rPr lang="en-US" dirty="0"/>
              <a:t>. </a:t>
            </a:r>
          </a:p>
          <a:p>
            <a:r>
              <a:rPr lang="en-US" dirty="0"/>
              <a:t>V </a:t>
            </a:r>
            <a:r>
              <a:rPr lang="en-US" dirty="0" err="1"/>
              <a:t>ruských</a:t>
            </a:r>
            <a:r>
              <a:rPr lang="en-US" dirty="0"/>
              <a:t> </a:t>
            </a:r>
            <a:r>
              <a:rPr lang="en-US" dirty="0" err="1"/>
              <a:t>koncovkách</a:t>
            </a:r>
            <a:r>
              <a:rPr lang="en-US" b="1" dirty="0"/>
              <a:t> -</a:t>
            </a:r>
            <a:r>
              <a:rPr lang="ru-RU" b="1" dirty="0"/>
              <a:t>ого </a:t>
            </a:r>
            <a:r>
              <a:rPr lang="en-US" b="1" dirty="0"/>
              <a:t>a -</a:t>
            </a:r>
            <a:r>
              <a:rPr lang="ru-RU" b="1" dirty="0"/>
              <a:t>его </a:t>
            </a:r>
            <a:r>
              <a:rPr lang="en-US" b="1" dirty="0"/>
              <a:t>se [</a:t>
            </a:r>
            <a:r>
              <a:rPr lang="ru-RU" b="1" dirty="0"/>
              <a:t>г] </a:t>
            </a:r>
            <a:r>
              <a:rPr lang="en-US" b="1" dirty="0" err="1"/>
              <a:t>vyslovuje</a:t>
            </a:r>
            <a:r>
              <a:rPr lang="en-US" b="1" dirty="0"/>
              <a:t> </a:t>
            </a:r>
            <a:r>
              <a:rPr lang="en-US" b="1" dirty="0" err="1"/>
              <a:t>jako</a:t>
            </a:r>
            <a:r>
              <a:rPr lang="en-US" b="1" dirty="0"/>
              <a:t> </a:t>
            </a:r>
            <a:r>
              <a:rPr lang="en-US" b="1" dirty="0" err="1"/>
              <a:t>české</a:t>
            </a:r>
            <a:r>
              <a:rPr lang="en-US" b="1" dirty="0"/>
              <a:t> [v]</a:t>
            </a:r>
            <a:r>
              <a:rPr lang="en-US" dirty="0"/>
              <a:t>, </a:t>
            </a:r>
            <a:r>
              <a:rPr lang="en-US" dirty="0" err="1"/>
              <a:t>např</a:t>
            </a:r>
            <a:r>
              <a:rPr lang="en-US" dirty="0"/>
              <a:t>. </a:t>
            </a:r>
            <a:r>
              <a:rPr lang="ru-RU" dirty="0" err="1"/>
              <a:t>моег</a:t>
            </a:r>
            <a:r>
              <a:rPr lang="en-US" dirty="0"/>
              <a:t>ó [</a:t>
            </a:r>
            <a:r>
              <a:rPr lang="en-US" dirty="0" err="1"/>
              <a:t>maivó</a:t>
            </a:r>
            <a:r>
              <a:rPr lang="en-US" dirty="0"/>
              <a:t>], </a:t>
            </a:r>
            <a:r>
              <a:rPr lang="ru-RU" dirty="0"/>
              <a:t>хор</a:t>
            </a:r>
            <a:r>
              <a:rPr lang="en-US" dirty="0"/>
              <a:t>ó</a:t>
            </a:r>
            <a:r>
              <a:rPr lang="ru-RU" dirty="0" err="1"/>
              <a:t>шего</a:t>
            </a:r>
            <a:r>
              <a:rPr lang="ru-RU" dirty="0"/>
              <a:t> [</a:t>
            </a:r>
            <a:r>
              <a:rPr lang="en-US" dirty="0" err="1"/>
              <a:t>charóšev</a:t>
            </a:r>
            <a:r>
              <a:rPr lang="en-US" dirty="0"/>
              <a:t>-], </a:t>
            </a:r>
            <a:r>
              <a:rPr lang="ru-RU" dirty="0"/>
              <a:t>ч</a:t>
            </a:r>
            <a:r>
              <a:rPr lang="en-US" dirty="0"/>
              <a:t>é</a:t>
            </a:r>
            <a:r>
              <a:rPr lang="ru-RU" dirty="0" err="1"/>
              <a:t>шского</a:t>
            </a:r>
            <a:r>
              <a:rPr lang="ru-RU" dirty="0"/>
              <a:t> [</a:t>
            </a:r>
            <a:r>
              <a:rPr lang="en-US" dirty="0" err="1"/>
              <a:t>čéšsk</a:t>
            </a:r>
            <a:r>
              <a:rPr lang="en-US" dirty="0"/>
              <a:t>-v-]. </a:t>
            </a:r>
          </a:p>
          <a:p>
            <a:r>
              <a:rPr lang="en-US" dirty="0" err="1"/>
              <a:t>Ve</a:t>
            </a:r>
            <a:r>
              <a:rPr lang="en-US" dirty="0"/>
              <a:t> </a:t>
            </a:r>
            <a:r>
              <a:rPr lang="en-US" dirty="0" err="1"/>
              <a:t>slovech</a:t>
            </a:r>
            <a:r>
              <a:rPr lang="en-US" dirty="0"/>
              <a:t> </a:t>
            </a:r>
            <a:r>
              <a:rPr lang="en-US" dirty="0" err="1"/>
              <a:t>cizího</a:t>
            </a:r>
            <a:r>
              <a:rPr lang="en-US" dirty="0"/>
              <a:t> </a:t>
            </a:r>
            <a:r>
              <a:rPr lang="en-US" dirty="0" err="1"/>
              <a:t>původu</a:t>
            </a:r>
            <a:r>
              <a:rPr lang="en-US" dirty="0"/>
              <a:t>, </a:t>
            </a:r>
            <a:r>
              <a:rPr lang="en-US" dirty="0" err="1"/>
              <a:t>kde</a:t>
            </a:r>
            <a:r>
              <a:rPr lang="en-US" dirty="0"/>
              <a:t> v </a:t>
            </a:r>
            <a:r>
              <a:rPr lang="en-US" dirty="0" err="1"/>
              <a:t>češtině</a:t>
            </a:r>
            <a:r>
              <a:rPr lang="en-US" dirty="0"/>
              <a:t> </a:t>
            </a:r>
            <a:r>
              <a:rPr lang="en-US" dirty="0" err="1"/>
              <a:t>píšeme</a:t>
            </a:r>
            <a:r>
              <a:rPr lang="en-US" dirty="0"/>
              <a:t> [h], se v </a:t>
            </a:r>
            <a:r>
              <a:rPr lang="en-US" dirty="0" err="1"/>
              <a:t>ruštině</a:t>
            </a:r>
            <a:r>
              <a:rPr lang="en-US" dirty="0"/>
              <a:t> </a:t>
            </a:r>
            <a:r>
              <a:rPr lang="en-US" dirty="0" err="1"/>
              <a:t>může</a:t>
            </a:r>
            <a:r>
              <a:rPr lang="en-US" dirty="0"/>
              <a:t> </a:t>
            </a:r>
            <a:r>
              <a:rPr lang="en-US" dirty="0" err="1"/>
              <a:t>objevit</a:t>
            </a:r>
            <a:r>
              <a:rPr lang="en-US" dirty="0"/>
              <a:t> [</a:t>
            </a:r>
            <a:r>
              <a:rPr lang="ru-RU" dirty="0"/>
              <a:t>г] </a:t>
            </a:r>
            <a:r>
              <a:rPr lang="en-US" dirty="0" err="1"/>
              <a:t>nebo</a:t>
            </a:r>
            <a:r>
              <a:rPr lang="en-US" dirty="0"/>
              <a:t> [</a:t>
            </a:r>
            <a:r>
              <a:rPr lang="ru-RU" dirty="0"/>
              <a:t>х], </a:t>
            </a:r>
            <a:r>
              <a:rPr lang="en-US" dirty="0" err="1"/>
              <a:t>např</a:t>
            </a:r>
            <a:r>
              <a:rPr lang="en-US" dirty="0"/>
              <a:t>. </a:t>
            </a:r>
            <a:r>
              <a:rPr lang="en-US" dirty="0" err="1"/>
              <a:t>Hongkong</a:t>
            </a:r>
            <a:r>
              <a:rPr lang="en-US" dirty="0"/>
              <a:t> – </a:t>
            </a:r>
            <a:r>
              <a:rPr lang="ru-RU" dirty="0"/>
              <a:t>Гонг </a:t>
            </a:r>
            <a:r>
              <a:rPr lang="ru-RU" dirty="0" err="1"/>
              <a:t>Конг</a:t>
            </a:r>
            <a:r>
              <a:rPr lang="ru-RU" dirty="0"/>
              <a:t>, </a:t>
            </a:r>
            <a:r>
              <a:rPr lang="en-US" dirty="0" err="1"/>
              <a:t>hokej</a:t>
            </a:r>
            <a:r>
              <a:rPr lang="en-US" dirty="0"/>
              <a:t> – </a:t>
            </a:r>
            <a:r>
              <a:rPr lang="ru-RU" dirty="0"/>
              <a:t>х</a:t>
            </a:r>
            <a:r>
              <a:rPr lang="en-US" dirty="0"/>
              <a:t>o</a:t>
            </a:r>
            <a:r>
              <a:rPr lang="ru-RU" dirty="0" err="1"/>
              <a:t>ккей</a:t>
            </a:r>
            <a:r>
              <a:rPr lang="ru-RU" dirty="0"/>
              <a:t>. </a:t>
            </a:r>
            <a:r>
              <a:rPr lang="en-US" dirty="0" err="1"/>
              <a:t>Tato</a:t>
            </a:r>
            <a:r>
              <a:rPr lang="en-US" dirty="0"/>
              <a:t> </a:t>
            </a:r>
            <a:r>
              <a:rPr lang="en-US" dirty="0" err="1"/>
              <a:t>slova</a:t>
            </a:r>
            <a:r>
              <a:rPr lang="en-US" dirty="0"/>
              <a:t> je </a:t>
            </a:r>
            <a:r>
              <a:rPr lang="en-US" dirty="0" err="1"/>
              <a:t>potřeba</a:t>
            </a:r>
            <a:r>
              <a:rPr lang="en-US" dirty="0"/>
              <a:t> </a:t>
            </a:r>
            <a:r>
              <a:rPr lang="en-US" dirty="0" err="1"/>
              <a:t>si</a:t>
            </a:r>
            <a:r>
              <a:rPr lang="en-US" dirty="0"/>
              <a:t> </a:t>
            </a:r>
            <a:r>
              <a:rPr lang="en-US" dirty="0" err="1"/>
              <a:t>zapamatovat</a:t>
            </a:r>
            <a:r>
              <a:rPr lang="en-US" dirty="0"/>
              <a:t>. </a:t>
            </a:r>
          </a:p>
          <a:p>
            <a:r>
              <a:rPr lang="en-US" dirty="0" err="1"/>
              <a:t>Pozor</a:t>
            </a:r>
            <a:r>
              <a:rPr lang="en-US" dirty="0"/>
              <a:t>, </a:t>
            </a:r>
            <a:r>
              <a:rPr lang="en-US" dirty="0" err="1"/>
              <a:t>ruština</a:t>
            </a:r>
            <a:r>
              <a:rPr lang="en-US" dirty="0"/>
              <a:t> </a:t>
            </a:r>
            <a:r>
              <a:rPr lang="en-US" b="1" dirty="0" err="1"/>
              <a:t>nemá</a:t>
            </a:r>
            <a:r>
              <a:rPr lang="en-US" b="1" dirty="0"/>
              <a:t> </a:t>
            </a:r>
            <a:r>
              <a:rPr lang="en-US" b="1" dirty="0" err="1"/>
              <a:t>písmeno</a:t>
            </a:r>
            <a:r>
              <a:rPr lang="en-US" dirty="0"/>
              <a:t> </a:t>
            </a:r>
            <a:r>
              <a:rPr lang="en-US" b="1" dirty="0"/>
              <a:t>pro </a:t>
            </a:r>
            <a:r>
              <a:rPr lang="en-US" b="1" dirty="0" err="1"/>
              <a:t>české</a:t>
            </a:r>
            <a:r>
              <a:rPr lang="en-US" b="1" dirty="0"/>
              <a:t> [x]</a:t>
            </a:r>
            <a:r>
              <a:rPr lang="en-US" dirty="0"/>
              <a:t>. </a:t>
            </a:r>
            <a:r>
              <a:rPr lang="en-US" dirty="0" err="1"/>
              <a:t>Písmeno</a:t>
            </a:r>
            <a:r>
              <a:rPr lang="en-US" dirty="0"/>
              <a:t> [x] se v </a:t>
            </a:r>
            <a:r>
              <a:rPr lang="en-US" dirty="0" err="1"/>
              <a:t>ruštině</a:t>
            </a:r>
            <a:r>
              <a:rPr lang="en-US" dirty="0"/>
              <a:t> </a:t>
            </a:r>
            <a:r>
              <a:rPr lang="en-US" b="1" dirty="0" err="1"/>
              <a:t>nahrazuje</a:t>
            </a:r>
            <a:r>
              <a:rPr lang="en-US" b="1" dirty="0"/>
              <a:t> </a:t>
            </a:r>
            <a:r>
              <a:rPr lang="en-US" b="1" dirty="0" err="1"/>
              <a:t>písmeny</a:t>
            </a:r>
            <a:r>
              <a:rPr lang="en-US" b="1" dirty="0"/>
              <a:t> [</a:t>
            </a:r>
            <a:r>
              <a:rPr lang="ru-RU" b="1" dirty="0"/>
              <a:t>кс]</a:t>
            </a:r>
            <a:r>
              <a:rPr lang="ru-RU" dirty="0"/>
              <a:t>, </a:t>
            </a:r>
            <a:r>
              <a:rPr lang="en-US" dirty="0" err="1"/>
              <a:t>např</a:t>
            </a:r>
            <a:r>
              <a:rPr lang="en-US" dirty="0"/>
              <a:t>. </a:t>
            </a:r>
            <a:r>
              <a:rPr lang="ru-RU" dirty="0"/>
              <a:t>экспорт, Макс. </a:t>
            </a:r>
            <a:r>
              <a:rPr lang="en-US" dirty="0" err="1"/>
              <a:t>Ruské</a:t>
            </a:r>
            <a:r>
              <a:rPr lang="en-US" dirty="0"/>
              <a:t> [x] se </a:t>
            </a:r>
            <a:r>
              <a:rPr lang="en-US" dirty="0" err="1"/>
              <a:t>vyslovuje</a:t>
            </a:r>
            <a:r>
              <a:rPr lang="en-US" dirty="0"/>
              <a:t> </a:t>
            </a:r>
            <a:r>
              <a:rPr lang="en-US" dirty="0" err="1"/>
              <a:t>jako</a:t>
            </a:r>
            <a:r>
              <a:rPr lang="en-US" dirty="0"/>
              <a:t> </a:t>
            </a:r>
            <a:r>
              <a:rPr lang="en-US" dirty="0" err="1"/>
              <a:t>české</a:t>
            </a:r>
            <a:r>
              <a:rPr lang="en-US" dirty="0"/>
              <a:t> [</a:t>
            </a:r>
            <a:r>
              <a:rPr lang="en-US" dirty="0" err="1"/>
              <a:t>ch</a:t>
            </a:r>
            <a:r>
              <a:rPr lang="en-US" dirty="0"/>
              <a:t>]. </a:t>
            </a:r>
          </a:p>
          <a:p>
            <a:r>
              <a:rPr lang="en-US" b="1" dirty="0"/>
              <a:t>Po </a:t>
            </a:r>
            <a:r>
              <a:rPr lang="en-US" b="1" dirty="0" err="1"/>
              <a:t>souhláskách</a:t>
            </a:r>
            <a:r>
              <a:rPr lang="en-US" b="1" dirty="0"/>
              <a:t> [</a:t>
            </a:r>
            <a:r>
              <a:rPr lang="ru-RU" b="1" dirty="0"/>
              <a:t>г], [</a:t>
            </a:r>
            <a:r>
              <a:rPr lang="en-US" b="1" dirty="0"/>
              <a:t>k] </a:t>
            </a:r>
            <a:r>
              <a:rPr lang="ru-RU" b="1" dirty="0"/>
              <a:t>а [х] </a:t>
            </a:r>
            <a:r>
              <a:rPr lang="en-US" b="1" dirty="0"/>
              <a:t>se </a:t>
            </a:r>
            <a:r>
              <a:rPr lang="en-US" b="1" dirty="0" err="1"/>
              <a:t>vždy</a:t>
            </a:r>
            <a:r>
              <a:rPr lang="en-US" b="1" dirty="0"/>
              <a:t> </a:t>
            </a:r>
            <a:r>
              <a:rPr lang="en-US" b="1" dirty="0" err="1"/>
              <a:t>píše</a:t>
            </a:r>
            <a:r>
              <a:rPr lang="en-US" b="1" dirty="0"/>
              <a:t> [</a:t>
            </a:r>
            <a:r>
              <a:rPr lang="ru-RU" b="1" dirty="0"/>
              <a:t>и].</a:t>
            </a:r>
            <a:r>
              <a:rPr lang="ru-RU" dirty="0"/>
              <a:t/>
            </a:r>
            <a:br>
              <a:rPr lang="ru-RU" dirty="0"/>
            </a:br>
            <a:endParaRPr lang="ru-RU" dirty="0"/>
          </a:p>
          <a:p>
            <a:pPr marL="0" indent="0">
              <a:buNone/>
            </a:pPr>
            <a:endParaRPr lang="ru-RU" dirty="0"/>
          </a:p>
          <a:p>
            <a:r>
              <a:rPr lang="en-US" dirty="0" err="1"/>
              <a:t>Písmeno</a:t>
            </a:r>
            <a:r>
              <a:rPr lang="en-US" dirty="0"/>
              <a:t> </a:t>
            </a:r>
            <a:r>
              <a:rPr lang="en-US" b="1" dirty="0"/>
              <a:t>[</a:t>
            </a:r>
            <a:r>
              <a:rPr lang="ru-RU" b="1" dirty="0"/>
              <a:t>й] </a:t>
            </a:r>
            <a:r>
              <a:rPr lang="en-US" b="1" dirty="0"/>
              <a:t>je </a:t>
            </a:r>
            <a:r>
              <a:rPr lang="en-US" b="1" dirty="0" err="1"/>
              <a:t>měkké</a:t>
            </a:r>
            <a:r>
              <a:rPr lang="en-US" dirty="0"/>
              <a:t> a </a:t>
            </a:r>
            <a:r>
              <a:rPr lang="en-US" dirty="0" err="1"/>
              <a:t>může</a:t>
            </a:r>
            <a:r>
              <a:rPr lang="en-US" dirty="0"/>
              <a:t> se </a:t>
            </a:r>
            <a:r>
              <a:rPr lang="en-US" dirty="0" err="1"/>
              <a:t>vyskytovat</a:t>
            </a:r>
            <a:r>
              <a:rPr lang="en-US" dirty="0"/>
              <a:t> v </a:t>
            </a:r>
            <a:r>
              <a:rPr lang="en-US" dirty="0" err="1"/>
              <a:t>těchto</a:t>
            </a:r>
            <a:r>
              <a:rPr lang="en-US" dirty="0"/>
              <a:t> </a:t>
            </a:r>
            <a:r>
              <a:rPr lang="en-US" dirty="0" err="1"/>
              <a:t>pozicích</a:t>
            </a:r>
            <a:r>
              <a:rPr lang="en-US" dirty="0"/>
              <a:t>: </a:t>
            </a:r>
          </a:p>
          <a:p>
            <a:r>
              <a:rPr lang="en-US" dirty="0"/>
              <a:t>a) </a:t>
            </a:r>
            <a:r>
              <a:rPr lang="en-US" dirty="0" err="1"/>
              <a:t>na</a:t>
            </a:r>
            <a:r>
              <a:rPr lang="en-US" dirty="0"/>
              <a:t> </a:t>
            </a:r>
            <a:r>
              <a:rPr lang="en-US" dirty="0" err="1"/>
              <a:t>konci</a:t>
            </a:r>
            <a:r>
              <a:rPr lang="en-US" dirty="0"/>
              <a:t> </a:t>
            </a:r>
            <a:r>
              <a:rPr lang="en-US" dirty="0" err="1"/>
              <a:t>slova</a:t>
            </a:r>
            <a:r>
              <a:rPr lang="en-US" dirty="0"/>
              <a:t> </a:t>
            </a:r>
            <a:r>
              <a:rPr lang="en-US" dirty="0" err="1"/>
              <a:t>po</a:t>
            </a:r>
            <a:r>
              <a:rPr lang="en-US" dirty="0"/>
              <a:t> </a:t>
            </a:r>
            <a:r>
              <a:rPr lang="en-US" dirty="0" err="1"/>
              <a:t>samohláskách</a:t>
            </a:r>
            <a:r>
              <a:rPr lang="en-US" dirty="0"/>
              <a:t>, </a:t>
            </a:r>
            <a:r>
              <a:rPr lang="en-US" dirty="0" err="1"/>
              <a:t>např</a:t>
            </a:r>
            <a:r>
              <a:rPr lang="en-US" dirty="0"/>
              <a:t>. </a:t>
            </a:r>
            <a:r>
              <a:rPr lang="ru-RU" dirty="0"/>
              <a:t>мой, чай, зимой </a:t>
            </a:r>
          </a:p>
          <a:p>
            <a:r>
              <a:rPr lang="en-US" dirty="0"/>
              <a:t>b) </a:t>
            </a:r>
            <a:r>
              <a:rPr lang="en-US" dirty="0" err="1"/>
              <a:t>uvnitř</a:t>
            </a:r>
            <a:r>
              <a:rPr lang="en-US" dirty="0"/>
              <a:t> </a:t>
            </a:r>
            <a:r>
              <a:rPr lang="en-US" dirty="0" err="1"/>
              <a:t>slova</a:t>
            </a:r>
            <a:r>
              <a:rPr lang="en-US" dirty="0"/>
              <a:t> </a:t>
            </a:r>
            <a:r>
              <a:rPr lang="en-US" dirty="0" err="1"/>
              <a:t>po</a:t>
            </a:r>
            <a:r>
              <a:rPr lang="en-US" dirty="0"/>
              <a:t> </a:t>
            </a:r>
            <a:r>
              <a:rPr lang="en-US" dirty="0" err="1"/>
              <a:t>samohlásce</a:t>
            </a:r>
            <a:r>
              <a:rPr lang="en-US" dirty="0"/>
              <a:t>, </a:t>
            </a:r>
            <a:r>
              <a:rPr lang="en-US" dirty="0" err="1"/>
              <a:t>např</a:t>
            </a:r>
            <a:r>
              <a:rPr lang="en-US" dirty="0"/>
              <a:t>. </a:t>
            </a:r>
            <a:r>
              <a:rPr lang="ru-RU" dirty="0"/>
              <a:t>койка, пойдём </a:t>
            </a:r>
          </a:p>
          <a:p>
            <a:r>
              <a:rPr lang="en-US" dirty="0"/>
              <a:t>c) </a:t>
            </a:r>
            <a:r>
              <a:rPr lang="en-US" dirty="0" err="1"/>
              <a:t>na</a:t>
            </a:r>
            <a:r>
              <a:rPr lang="en-US" dirty="0"/>
              <a:t> </a:t>
            </a:r>
            <a:r>
              <a:rPr lang="en-US" dirty="0" err="1"/>
              <a:t>začátku</a:t>
            </a:r>
            <a:r>
              <a:rPr lang="en-US" dirty="0"/>
              <a:t> </a:t>
            </a:r>
            <a:r>
              <a:rPr lang="en-US" dirty="0" err="1"/>
              <a:t>slova</a:t>
            </a:r>
            <a:r>
              <a:rPr lang="en-US" dirty="0"/>
              <a:t>, </a:t>
            </a:r>
            <a:r>
              <a:rPr lang="en-US" dirty="0" err="1"/>
              <a:t>např</a:t>
            </a:r>
            <a:r>
              <a:rPr lang="en-US" dirty="0"/>
              <a:t>. </a:t>
            </a:r>
            <a:r>
              <a:rPr lang="ru-RU" dirty="0"/>
              <a:t>йогурт, Йорк, йод</a:t>
            </a:r>
          </a:p>
          <a:p>
            <a:endParaRPr lang="ru-RU" dirty="0"/>
          </a:p>
        </p:txBody>
      </p:sp>
    </p:spTree>
    <p:extLst>
      <p:ext uri="{BB962C8B-B14F-4D97-AF65-F5344CB8AC3E}">
        <p14:creationId xmlns:p14="http://schemas.microsoft.com/office/powerpoint/2010/main" val="999425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26301"/>
            <a:ext cx="10515600" cy="5550662"/>
          </a:xfrm>
        </p:spPr>
        <p:txBody>
          <a:bodyPr>
            <a:normAutofit/>
          </a:bodyPr>
          <a:lstStyle/>
          <a:p>
            <a:r>
              <a:rPr lang="en-US" dirty="0"/>
              <a:t>ELF: </a:t>
            </a:r>
            <a:r>
              <a:rPr lang="en-US" dirty="0" err="1"/>
              <a:t>Kurz</a:t>
            </a:r>
            <a:r>
              <a:rPr lang="en-US" dirty="0"/>
              <a:t> </a:t>
            </a:r>
            <a:r>
              <a:rPr lang="en-US" dirty="0" err="1"/>
              <a:t>obsahuje</a:t>
            </a:r>
            <a:r>
              <a:rPr lang="en-US" dirty="0"/>
              <a:t> </a:t>
            </a:r>
            <a:r>
              <a:rPr lang="en-US" dirty="0" err="1"/>
              <a:t>gramatickou</a:t>
            </a:r>
            <a:r>
              <a:rPr lang="en-US" dirty="0"/>
              <a:t> a </a:t>
            </a:r>
            <a:r>
              <a:rPr lang="en-US" dirty="0" err="1"/>
              <a:t>lexikální</a:t>
            </a:r>
            <a:r>
              <a:rPr lang="en-US" dirty="0"/>
              <a:t> </a:t>
            </a:r>
            <a:r>
              <a:rPr lang="en-US" dirty="0" err="1"/>
              <a:t>látku</a:t>
            </a:r>
            <a:r>
              <a:rPr lang="en-US" dirty="0"/>
              <a:t> a testy k </a:t>
            </a:r>
            <a:r>
              <a:rPr lang="en-US" dirty="0" err="1"/>
              <a:t>procvičování</a:t>
            </a:r>
            <a:r>
              <a:rPr lang="en-US" dirty="0"/>
              <a:t> https://elf.phil.muni.cz/24-25/  (RJ_01 </a:t>
            </a:r>
            <a:r>
              <a:rPr lang="en-US" dirty="0" err="1"/>
              <a:t>Ruština</a:t>
            </a:r>
            <a:r>
              <a:rPr lang="en-US" dirty="0"/>
              <a:t> pro </a:t>
            </a:r>
            <a:r>
              <a:rPr lang="en-US" dirty="0" err="1"/>
              <a:t>neruštináře</a:t>
            </a:r>
            <a:r>
              <a:rPr lang="en-US" dirty="0"/>
              <a:t> I (</a:t>
            </a:r>
            <a:r>
              <a:rPr lang="en-US" dirty="0" err="1"/>
              <a:t>začátečníci</a:t>
            </a:r>
            <a:r>
              <a:rPr lang="en-US" dirty="0"/>
              <a:t>). </a:t>
            </a:r>
          </a:p>
          <a:p>
            <a:r>
              <a:rPr lang="en-US" dirty="0" err="1"/>
              <a:t>Při</a:t>
            </a:r>
            <a:r>
              <a:rPr lang="en-US" dirty="0"/>
              <a:t> </a:t>
            </a:r>
            <a:r>
              <a:rPr lang="en-US" dirty="0" err="1"/>
              <a:t>práci</a:t>
            </a:r>
            <a:r>
              <a:rPr lang="en-US" dirty="0"/>
              <a:t> v ELF </a:t>
            </a:r>
            <a:r>
              <a:rPr lang="en-US" dirty="0" err="1"/>
              <a:t>budete</a:t>
            </a:r>
            <a:r>
              <a:rPr lang="en-US" dirty="0"/>
              <a:t> </a:t>
            </a:r>
            <a:r>
              <a:rPr lang="en-US" dirty="0" err="1"/>
              <a:t>potřebovat</a:t>
            </a:r>
            <a:r>
              <a:rPr lang="en-US" dirty="0"/>
              <a:t> </a:t>
            </a:r>
            <a:r>
              <a:rPr lang="en-US" dirty="0" err="1"/>
              <a:t>ruskou</a:t>
            </a:r>
            <a:r>
              <a:rPr lang="en-US" dirty="0"/>
              <a:t> </a:t>
            </a:r>
            <a:r>
              <a:rPr lang="en-US" dirty="0" err="1"/>
              <a:t>klávesnici</a:t>
            </a:r>
            <a:r>
              <a:rPr lang="en-US" dirty="0"/>
              <a:t> (</a:t>
            </a:r>
            <a:r>
              <a:rPr lang="en-US" dirty="0" err="1"/>
              <a:t>fonetickou</a:t>
            </a:r>
            <a:r>
              <a:rPr lang="en-US" dirty="0"/>
              <a:t> </a:t>
            </a:r>
            <a:r>
              <a:rPr lang="en-US" dirty="0" err="1"/>
              <a:t>či</a:t>
            </a:r>
            <a:r>
              <a:rPr lang="en-US" dirty="0"/>
              <a:t> </a:t>
            </a:r>
            <a:r>
              <a:rPr lang="en-US" dirty="0" err="1"/>
              <a:t>na</a:t>
            </a:r>
            <a:r>
              <a:rPr lang="en-US" dirty="0"/>
              <a:t> </a:t>
            </a:r>
            <a:r>
              <a:rPr lang="en-US" dirty="0" err="1"/>
              <a:t>obrazovce</a:t>
            </a:r>
            <a:r>
              <a:rPr lang="en-US" dirty="0"/>
              <a:t>). </a:t>
            </a:r>
          </a:p>
          <a:p>
            <a:r>
              <a:rPr lang="en-US" dirty="0" err="1"/>
              <a:t>Postup</a:t>
            </a:r>
            <a:r>
              <a:rPr lang="en-US" dirty="0"/>
              <a:t> </a:t>
            </a:r>
            <a:r>
              <a:rPr lang="en-US" dirty="0" err="1"/>
              <a:t>instalace</a:t>
            </a:r>
            <a:r>
              <a:rPr lang="en-US" dirty="0"/>
              <a:t> </a:t>
            </a:r>
            <a:r>
              <a:rPr lang="en-US" dirty="0" err="1"/>
              <a:t>klávesnice</a:t>
            </a:r>
            <a:r>
              <a:rPr lang="en-US" dirty="0"/>
              <a:t>: </a:t>
            </a:r>
          </a:p>
          <a:p>
            <a:r>
              <a:rPr lang="en-US" dirty="0"/>
              <a:t>1. </a:t>
            </a:r>
            <a:r>
              <a:rPr lang="en-US" dirty="0" err="1"/>
              <a:t>Otevřít</a:t>
            </a:r>
            <a:r>
              <a:rPr lang="en-US" dirty="0"/>
              <a:t> </a:t>
            </a:r>
            <a:r>
              <a:rPr lang="en-US" dirty="0" err="1"/>
              <a:t>nastavení</a:t>
            </a:r>
            <a:r>
              <a:rPr lang="en-US" dirty="0"/>
              <a:t> -&gt; </a:t>
            </a:r>
            <a:r>
              <a:rPr lang="en-US" dirty="0" err="1"/>
              <a:t>Čas</a:t>
            </a:r>
            <a:r>
              <a:rPr lang="en-US" dirty="0"/>
              <a:t> a </a:t>
            </a:r>
            <a:r>
              <a:rPr lang="en-US" dirty="0" err="1"/>
              <a:t>jazyk</a:t>
            </a:r>
            <a:r>
              <a:rPr lang="en-US" dirty="0"/>
              <a:t> -&gt; </a:t>
            </a:r>
            <a:r>
              <a:rPr lang="en-US" dirty="0" err="1"/>
              <a:t>Přidat</a:t>
            </a:r>
            <a:r>
              <a:rPr lang="en-US" dirty="0"/>
              <a:t> </a:t>
            </a:r>
            <a:r>
              <a:rPr lang="en-US" dirty="0" err="1"/>
              <a:t>jazyk</a:t>
            </a:r>
            <a:r>
              <a:rPr lang="en-US" dirty="0"/>
              <a:t> -&gt; </a:t>
            </a:r>
            <a:r>
              <a:rPr lang="en-US" dirty="0" err="1"/>
              <a:t>Ruština</a:t>
            </a:r>
            <a:r>
              <a:rPr lang="en-US" dirty="0"/>
              <a:t> -&gt; </a:t>
            </a:r>
            <a:r>
              <a:rPr lang="en-US" dirty="0" err="1"/>
              <a:t>Nainstalovat</a:t>
            </a:r>
            <a:r>
              <a:rPr lang="en-US" dirty="0"/>
              <a:t> </a:t>
            </a:r>
          </a:p>
          <a:p>
            <a:r>
              <a:rPr lang="en-US" dirty="0"/>
              <a:t>2. </a:t>
            </a:r>
            <a:r>
              <a:rPr lang="en-US" dirty="0" err="1"/>
              <a:t>Jazyková</a:t>
            </a:r>
            <a:r>
              <a:rPr lang="en-US" dirty="0"/>
              <a:t> </a:t>
            </a:r>
            <a:r>
              <a:rPr lang="en-US" dirty="0" err="1"/>
              <a:t>sada</a:t>
            </a:r>
            <a:r>
              <a:rPr lang="en-US" dirty="0"/>
              <a:t> se </a:t>
            </a:r>
            <a:r>
              <a:rPr lang="en-US" dirty="0" err="1"/>
              <a:t>zobrazí</a:t>
            </a:r>
            <a:r>
              <a:rPr lang="en-US" dirty="0"/>
              <a:t> v </a:t>
            </a:r>
            <a:r>
              <a:rPr lang="en-US" dirty="0" err="1"/>
              <a:t>seznamu</a:t>
            </a:r>
            <a:r>
              <a:rPr lang="en-US" dirty="0"/>
              <a:t> </a:t>
            </a:r>
            <a:r>
              <a:rPr lang="en-US" dirty="0" err="1"/>
              <a:t>jazyků</a:t>
            </a:r>
            <a:r>
              <a:rPr lang="en-US" dirty="0"/>
              <a:t>, </a:t>
            </a:r>
            <a:r>
              <a:rPr lang="en-US" dirty="0" err="1"/>
              <a:t>kde</a:t>
            </a:r>
            <a:r>
              <a:rPr lang="en-US" dirty="0"/>
              <a:t> je </a:t>
            </a:r>
            <a:r>
              <a:rPr lang="en-US" dirty="0" err="1"/>
              <a:t>potřeba</a:t>
            </a:r>
            <a:r>
              <a:rPr lang="en-US" dirty="0"/>
              <a:t> </a:t>
            </a:r>
            <a:r>
              <a:rPr lang="en-US" dirty="0" err="1"/>
              <a:t>rozkliknout</a:t>
            </a:r>
            <a:r>
              <a:rPr lang="en-US" dirty="0"/>
              <a:t> </a:t>
            </a:r>
            <a:r>
              <a:rPr lang="en-US" dirty="0" err="1"/>
              <a:t>Možnosti</a:t>
            </a:r>
            <a:r>
              <a:rPr lang="en-US" dirty="0"/>
              <a:t> -&gt; </a:t>
            </a:r>
            <a:r>
              <a:rPr lang="en-US" dirty="0" err="1"/>
              <a:t>Přidat</a:t>
            </a:r>
            <a:r>
              <a:rPr lang="en-US" dirty="0"/>
              <a:t> </a:t>
            </a:r>
            <a:r>
              <a:rPr lang="en-US" dirty="0" err="1"/>
              <a:t>klávesnici</a:t>
            </a:r>
            <a:r>
              <a:rPr lang="en-US" dirty="0"/>
              <a:t> -&gt; </a:t>
            </a:r>
            <a:r>
              <a:rPr lang="en-US" dirty="0" err="1"/>
              <a:t>Ruština</a:t>
            </a:r>
            <a:r>
              <a:rPr lang="en-US" dirty="0"/>
              <a:t>. </a:t>
            </a:r>
          </a:p>
          <a:p>
            <a:r>
              <a:rPr lang="en-US" dirty="0" err="1"/>
              <a:t>Můžete</a:t>
            </a:r>
            <a:r>
              <a:rPr lang="en-US" dirty="0"/>
              <a:t> </a:t>
            </a:r>
            <a:r>
              <a:rPr lang="en-US" dirty="0" err="1"/>
              <a:t>také</a:t>
            </a:r>
            <a:r>
              <a:rPr lang="en-US" dirty="0"/>
              <a:t> </a:t>
            </a:r>
            <a:r>
              <a:rPr lang="en-US" dirty="0" err="1"/>
              <a:t>používat</a:t>
            </a:r>
            <a:r>
              <a:rPr lang="en-US" dirty="0"/>
              <a:t> </a:t>
            </a:r>
            <a:r>
              <a:rPr lang="en-US" dirty="0" err="1"/>
              <a:t>klávesnici</a:t>
            </a:r>
            <a:r>
              <a:rPr lang="en-US" dirty="0"/>
              <a:t> </a:t>
            </a:r>
            <a:r>
              <a:rPr lang="en-US" dirty="0" err="1"/>
              <a:t>na</a:t>
            </a:r>
            <a:r>
              <a:rPr lang="en-US" dirty="0"/>
              <a:t> </a:t>
            </a:r>
            <a:r>
              <a:rPr lang="en-US" dirty="0" err="1"/>
              <a:t>obrazovce</a:t>
            </a:r>
            <a:r>
              <a:rPr lang="en-US" dirty="0"/>
              <a:t> (</a:t>
            </a:r>
            <a:r>
              <a:rPr lang="en-US" dirty="0" err="1"/>
              <a:t>aplikaci</a:t>
            </a:r>
            <a:r>
              <a:rPr lang="en-US" dirty="0"/>
              <a:t> </a:t>
            </a:r>
            <a:r>
              <a:rPr lang="en-US" dirty="0" err="1"/>
              <a:t>Klávesnice</a:t>
            </a:r>
            <a:r>
              <a:rPr lang="en-US" dirty="0"/>
              <a:t> </a:t>
            </a:r>
            <a:r>
              <a:rPr lang="en-US" dirty="0" err="1"/>
              <a:t>na</a:t>
            </a:r>
            <a:r>
              <a:rPr lang="en-US" dirty="0"/>
              <a:t> </a:t>
            </a:r>
            <a:r>
              <a:rPr lang="en-US" dirty="0" err="1"/>
              <a:t>obrazovce</a:t>
            </a:r>
            <a:r>
              <a:rPr lang="en-US" dirty="0"/>
              <a:t> </a:t>
            </a:r>
            <a:r>
              <a:rPr lang="en-US" dirty="0" err="1"/>
              <a:t>lze</a:t>
            </a:r>
            <a:r>
              <a:rPr lang="en-US" dirty="0"/>
              <a:t> </a:t>
            </a:r>
            <a:r>
              <a:rPr lang="en-US" dirty="0" err="1"/>
              <a:t>vyhledat</a:t>
            </a:r>
            <a:r>
              <a:rPr lang="en-US" dirty="0"/>
              <a:t> a </a:t>
            </a:r>
            <a:r>
              <a:rPr lang="en-US" dirty="0" err="1"/>
              <a:t>spustit</a:t>
            </a:r>
            <a:r>
              <a:rPr lang="en-US" dirty="0"/>
              <a:t> </a:t>
            </a:r>
            <a:r>
              <a:rPr lang="en-US" dirty="0" err="1"/>
              <a:t>také</a:t>
            </a:r>
            <a:r>
              <a:rPr lang="en-US" dirty="0"/>
              <a:t> </a:t>
            </a:r>
            <a:r>
              <a:rPr lang="en-US" dirty="0" err="1"/>
              <a:t>přímo</a:t>
            </a:r>
            <a:r>
              <a:rPr lang="en-US" dirty="0"/>
              <a:t> </a:t>
            </a:r>
            <a:r>
              <a:rPr lang="en-US" dirty="0" err="1"/>
              <a:t>ve</a:t>
            </a:r>
            <a:r>
              <a:rPr lang="en-US" dirty="0"/>
              <a:t> Windows)</a:t>
            </a:r>
          </a:p>
          <a:p>
            <a:endParaRPr lang="ru-RU" dirty="0"/>
          </a:p>
        </p:txBody>
      </p:sp>
    </p:spTree>
    <p:extLst>
      <p:ext uri="{BB962C8B-B14F-4D97-AF65-F5344CB8AC3E}">
        <p14:creationId xmlns:p14="http://schemas.microsoft.com/office/powerpoint/2010/main" val="315400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88932"/>
            <a:ext cx="10515600" cy="5488031"/>
          </a:xfrm>
        </p:spPr>
        <p:txBody>
          <a:bodyPr/>
          <a:lstStyle/>
          <a:p>
            <a:r>
              <a:rPr lang="en-US" dirty="0"/>
              <a:t>4. </a:t>
            </a:r>
            <a:r>
              <a:rPr lang="en-US" dirty="0" err="1"/>
              <a:t>Výslovnost</a:t>
            </a:r>
            <a:r>
              <a:rPr lang="en-US" dirty="0"/>
              <a:t> a </a:t>
            </a:r>
            <a:r>
              <a:rPr lang="en-US" dirty="0" err="1"/>
              <a:t>dělení</a:t>
            </a:r>
            <a:r>
              <a:rPr lang="en-US" dirty="0"/>
              <a:t> </a:t>
            </a:r>
            <a:r>
              <a:rPr lang="en-US" dirty="0" err="1"/>
              <a:t>souhlásek</a:t>
            </a:r>
            <a:endParaRPr lang="en-US" dirty="0"/>
          </a:p>
          <a:p>
            <a:r>
              <a:rPr lang="en-US" dirty="0"/>
              <a:t>4.4. </a:t>
            </a:r>
            <a:r>
              <a:rPr lang="en-US" dirty="0" err="1"/>
              <a:t>Souhláskové</a:t>
            </a:r>
            <a:r>
              <a:rPr lang="en-US" dirty="0"/>
              <a:t> </a:t>
            </a:r>
            <a:r>
              <a:rPr lang="en-US" dirty="0" err="1"/>
              <a:t>skupiny</a:t>
            </a:r>
            <a:endParaRPr lang="en-US" dirty="0"/>
          </a:p>
          <a:p>
            <a:r>
              <a:rPr lang="en-US" dirty="0" err="1"/>
              <a:t>Skupiny</a:t>
            </a:r>
            <a:r>
              <a:rPr lang="en-US" dirty="0"/>
              <a:t> </a:t>
            </a:r>
            <a:r>
              <a:rPr lang="ru-RU" b="1" dirty="0" err="1"/>
              <a:t>стн</a:t>
            </a:r>
            <a:r>
              <a:rPr lang="ru-RU" b="1" dirty="0"/>
              <a:t>/</a:t>
            </a:r>
            <a:r>
              <a:rPr lang="ru-RU" b="1" dirty="0" err="1"/>
              <a:t>здн</a:t>
            </a:r>
            <a:r>
              <a:rPr lang="ru-RU" dirty="0"/>
              <a:t> </a:t>
            </a:r>
            <a:r>
              <a:rPr lang="en-US" dirty="0"/>
              <a:t>se </a:t>
            </a:r>
            <a:r>
              <a:rPr lang="en-US" dirty="0" err="1"/>
              <a:t>vyslovují</a:t>
            </a:r>
            <a:r>
              <a:rPr lang="en-US" dirty="0"/>
              <a:t> </a:t>
            </a:r>
            <a:r>
              <a:rPr lang="en-US" dirty="0" err="1"/>
              <a:t>jako</a:t>
            </a:r>
            <a:r>
              <a:rPr lang="en-US" dirty="0"/>
              <a:t> </a:t>
            </a:r>
            <a:r>
              <a:rPr lang="en-US" b="1" dirty="0"/>
              <a:t>[</a:t>
            </a:r>
            <a:r>
              <a:rPr lang="en-US" b="1" dirty="0" err="1"/>
              <a:t>sn</a:t>
            </a:r>
            <a:r>
              <a:rPr lang="en-US" b="1" dirty="0"/>
              <a:t>] a [</a:t>
            </a:r>
            <a:r>
              <a:rPr lang="en-US" b="1" dirty="0" err="1"/>
              <a:t>zn</a:t>
            </a:r>
            <a:r>
              <a:rPr lang="en-US" b="1" dirty="0"/>
              <a:t>]</a:t>
            </a:r>
            <a:r>
              <a:rPr lang="en-US" dirty="0"/>
              <a:t>, </a:t>
            </a:r>
            <a:r>
              <a:rPr lang="en-US" dirty="0" err="1"/>
              <a:t>např</a:t>
            </a:r>
            <a:r>
              <a:rPr lang="en-US" dirty="0"/>
              <a:t>. </a:t>
            </a:r>
            <a:r>
              <a:rPr lang="ru-RU" dirty="0"/>
              <a:t>честный, поздно, праздник. </a:t>
            </a:r>
          </a:p>
          <a:p>
            <a:r>
              <a:rPr lang="en-US" dirty="0" err="1"/>
              <a:t>Skupiny</a:t>
            </a:r>
            <a:r>
              <a:rPr lang="en-US" dirty="0"/>
              <a:t> </a:t>
            </a:r>
            <a:r>
              <a:rPr lang="ru-RU" b="1" dirty="0" err="1"/>
              <a:t>чн</a:t>
            </a:r>
            <a:r>
              <a:rPr lang="ru-RU" dirty="0"/>
              <a:t> </a:t>
            </a:r>
            <a:r>
              <a:rPr lang="en-US" dirty="0"/>
              <a:t>se </a:t>
            </a:r>
            <a:r>
              <a:rPr lang="en-US" dirty="0" err="1"/>
              <a:t>často</a:t>
            </a:r>
            <a:r>
              <a:rPr lang="en-US" dirty="0"/>
              <a:t> </a:t>
            </a:r>
            <a:r>
              <a:rPr lang="en-US" dirty="0" err="1"/>
              <a:t>vyslovuje</a:t>
            </a:r>
            <a:r>
              <a:rPr lang="en-US" dirty="0"/>
              <a:t> </a:t>
            </a:r>
            <a:r>
              <a:rPr lang="en-US" dirty="0" err="1"/>
              <a:t>jako</a:t>
            </a:r>
            <a:r>
              <a:rPr lang="en-US" dirty="0"/>
              <a:t> </a:t>
            </a:r>
            <a:r>
              <a:rPr lang="en-US" b="1" dirty="0"/>
              <a:t>[</a:t>
            </a:r>
            <a:r>
              <a:rPr lang="en-US" b="1" dirty="0" err="1"/>
              <a:t>šn</a:t>
            </a:r>
            <a:r>
              <a:rPr lang="en-US" b="1" dirty="0"/>
              <a:t>]</a:t>
            </a:r>
            <a:r>
              <a:rPr lang="en-US" dirty="0"/>
              <a:t>, </a:t>
            </a:r>
            <a:r>
              <a:rPr lang="en-US" dirty="0" err="1"/>
              <a:t>např</a:t>
            </a:r>
            <a:r>
              <a:rPr lang="en-US" dirty="0"/>
              <a:t>. </a:t>
            </a:r>
            <a:r>
              <a:rPr lang="ru-RU" dirty="0"/>
              <a:t>конечно, нарочно. </a:t>
            </a:r>
          </a:p>
          <a:p>
            <a:r>
              <a:rPr lang="en-US" dirty="0" err="1"/>
              <a:t>Skupina</a:t>
            </a:r>
            <a:r>
              <a:rPr lang="en-US" dirty="0"/>
              <a:t> </a:t>
            </a:r>
            <a:r>
              <a:rPr lang="ru-RU" b="1" dirty="0" err="1"/>
              <a:t>сч</a:t>
            </a:r>
            <a:r>
              <a:rPr lang="ru-RU" dirty="0"/>
              <a:t> </a:t>
            </a:r>
            <a:r>
              <a:rPr lang="en-US" dirty="0"/>
              <a:t>se </a:t>
            </a:r>
            <a:r>
              <a:rPr lang="en-US" dirty="0" err="1"/>
              <a:t>vyslovuje</a:t>
            </a:r>
            <a:r>
              <a:rPr lang="en-US" dirty="0"/>
              <a:t> </a:t>
            </a:r>
            <a:r>
              <a:rPr lang="en-US" dirty="0" err="1"/>
              <a:t>jako</a:t>
            </a:r>
            <a:r>
              <a:rPr lang="en-US" dirty="0"/>
              <a:t> </a:t>
            </a:r>
            <a:r>
              <a:rPr lang="en-US" dirty="0" err="1"/>
              <a:t>písemno</a:t>
            </a:r>
            <a:r>
              <a:rPr lang="en-US" dirty="0"/>
              <a:t> </a:t>
            </a:r>
            <a:r>
              <a:rPr lang="en-US" b="1" dirty="0"/>
              <a:t>[</a:t>
            </a:r>
            <a:r>
              <a:rPr lang="ru-RU" b="1" dirty="0"/>
              <a:t>щ]</a:t>
            </a:r>
            <a:r>
              <a:rPr lang="ru-RU" dirty="0"/>
              <a:t>, </a:t>
            </a:r>
            <a:r>
              <a:rPr lang="en-US" dirty="0" err="1"/>
              <a:t>např</a:t>
            </a:r>
            <a:r>
              <a:rPr lang="en-US" dirty="0"/>
              <a:t>. </a:t>
            </a:r>
            <a:r>
              <a:rPr lang="ru-RU" dirty="0" err="1"/>
              <a:t>счатье</a:t>
            </a:r>
            <a:r>
              <a:rPr lang="ru-RU" dirty="0"/>
              <a:t>, исчезла. </a:t>
            </a:r>
          </a:p>
          <a:p>
            <a:r>
              <a:rPr lang="en-US" dirty="0" err="1"/>
              <a:t>Skupina</a:t>
            </a:r>
            <a:r>
              <a:rPr lang="en-US" dirty="0"/>
              <a:t> </a:t>
            </a:r>
            <a:r>
              <a:rPr lang="ru-RU" b="1" dirty="0" err="1"/>
              <a:t>чт</a:t>
            </a:r>
            <a:r>
              <a:rPr lang="ru-RU" dirty="0"/>
              <a:t> </a:t>
            </a:r>
            <a:r>
              <a:rPr lang="en-US" dirty="0"/>
              <a:t>se </a:t>
            </a:r>
            <a:r>
              <a:rPr lang="en-US" dirty="0" err="1"/>
              <a:t>vyslovuje</a:t>
            </a:r>
            <a:r>
              <a:rPr lang="en-US" dirty="0"/>
              <a:t> </a:t>
            </a:r>
            <a:r>
              <a:rPr lang="en-US" dirty="0" err="1"/>
              <a:t>tvrdě</a:t>
            </a:r>
            <a:r>
              <a:rPr lang="en-US" dirty="0"/>
              <a:t> </a:t>
            </a:r>
            <a:r>
              <a:rPr lang="en-US" dirty="0" err="1"/>
              <a:t>jako</a:t>
            </a:r>
            <a:r>
              <a:rPr lang="en-US" dirty="0"/>
              <a:t> </a:t>
            </a:r>
            <a:r>
              <a:rPr lang="en-US" b="1" dirty="0"/>
              <a:t>[</a:t>
            </a:r>
            <a:r>
              <a:rPr lang="en-US" b="1" dirty="0" err="1"/>
              <a:t>št</a:t>
            </a:r>
            <a:r>
              <a:rPr lang="en-US" b="1" dirty="0"/>
              <a:t>]</a:t>
            </a:r>
            <a:r>
              <a:rPr lang="en-US" dirty="0"/>
              <a:t>, </a:t>
            </a:r>
            <a:r>
              <a:rPr lang="en-US" dirty="0" err="1"/>
              <a:t>např</a:t>
            </a:r>
            <a:r>
              <a:rPr lang="en-US" dirty="0"/>
              <a:t>. </a:t>
            </a:r>
            <a:r>
              <a:rPr lang="ru-RU" dirty="0"/>
              <a:t>что [</a:t>
            </a:r>
            <a:r>
              <a:rPr lang="en-US" dirty="0" err="1"/>
              <a:t>što</a:t>
            </a:r>
            <a:r>
              <a:rPr lang="en-US" dirty="0"/>
              <a:t>], </a:t>
            </a:r>
            <a:r>
              <a:rPr lang="ru-RU" dirty="0"/>
              <a:t>чтобы [</a:t>
            </a:r>
            <a:r>
              <a:rPr lang="en-US" dirty="0" err="1"/>
              <a:t>štóby</a:t>
            </a:r>
            <a:r>
              <a:rPr lang="en-US" dirty="0"/>
              <a:t>]. </a:t>
            </a:r>
          </a:p>
          <a:p>
            <a:r>
              <a:rPr lang="en-US" dirty="0" err="1"/>
              <a:t>Skupina</a:t>
            </a:r>
            <a:r>
              <a:rPr lang="en-US" dirty="0"/>
              <a:t> </a:t>
            </a:r>
            <a:r>
              <a:rPr lang="ru-RU" b="1" dirty="0" err="1"/>
              <a:t>вств</a:t>
            </a:r>
            <a:r>
              <a:rPr lang="ru-RU" dirty="0"/>
              <a:t> </a:t>
            </a:r>
            <a:r>
              <a:rPr lang="en-US" dirty="0"/>
              <a:t>se </a:t>
            </a:r>
            <a:r>
              <a:rPr lang="en-US" dirty="0" err="1"/>
              <a:t>vyslovuje</a:t>
            </a:r>
            <a:r>
              <a:rPr lang="en-US" dirty="0"/>
              <a:t> </a:t>
            </a:r>
            <a:r>
              <a:rPr lang="en-US" dirty="0" err="1"/>
              <a:t>jako</a:t>
            </a:r>
            <a:r>
              <a:rPr lang="en-US" dirty="0"/>
              <a:t> </a:t>
            </a:r>
            <a:r>
              <a:rPr lang="en-US" b="1" dirty="0"/>
              <a:t>[</a:t>
            </a:r>
            <a:r>
              <a:rPr lang="en-US" b="1" dirty="0" err="1"/>
              <a:t>stv</a:t>
            </a:r>
            <a:r>
              <a:rPr lang="en-US" b="1" dirty="0"/>
              <a:t>]</a:t>
            </a:r>
            <a:r>
              <a:rPr lang="en-US" dirty="0"/>
              <a:t>, </a:t>
            </a:r>
            <a:r>
              <a:rPr lang="en-US" dirty="0" err="1"/>
              <a:t>např</a:t>
            </a:r>
            <a:r>
              <a:rPr lang="en-US" dirty="0"/>
              <a:t>. </a:t>
            </a:r>
            <a:r>
              <a:rPr lang="ru-RU" dirty="0"/>
              <a:t>здравствуй, чувство.</a:t>
            </a:r>
          </a:p>
          <a:p>
            <a:endParaRPr lang="ru-RU" dirty="0"/>
          </a:p>
        </p:txBody>
      </p:sp>
    </p:spTree>
    <p:extLst>
      <p:ext uri="{BB962C8B-B14F-4D97-AF65-F5344CB8AC3E}">
        <p14:creationId xmlns:p14="http://schemas.microsoft.com/office/powerpoint/2010/main" val="271347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76405"/>
            <a:ext cx="10515600" cy="5500558"/>
          </a:xfrm>
        </p:spPr>
        <p:txBody>
          <a:bodyPr>
            <a:normAutofit fontScale="92500" lnSpcReduction="20000"/>
          </a:bodyPr>
          <a:lstStyle/>
          <a:p>
            <a:r>
              <a:rPr lang="en-US" dirty="0"/>
              <a:t>5. </a:t>
            </a:r>
            <a:r>
              <a:rPr lang="en-US" dirty="0" err="1"/>
              <a:t>Tvrdý</a:t>
            </a:r>
            <a:r>
              <a:rPr lang="en-US" dirty="0"/>
              <a:t> a </a:t>
            </a:r>
            <a:r>
              <a:rPr lang="en-US" dirty="0" err="1"/>
              <a:t>měkký</a:t>
            </a:r>
            <a:r>
              <a:rPr lang="en-US" dirty="0"/>
              <a:t> </a:t>
            </a:r>
            <a:r>
              <a:rPr lang="en-US" dirty="0" err="1"/>
              <a:t>znak</a:t>
            </a:r>
            <a:endParaRPr lang="en-US" dirty="0"/>
          </a:p>
          <a:p>
            <a:r>
              <a:rPr lang="en-US" dirty="0" err="1"/>
              <a:t>Tvrdý</a:t>
            </a:r>
            <a:r>
              <a:rPr lang="en-US" dirty="0"/>
              <a:t> a </a:t>
            </a:r>
            <a:r>
              <a:rPr lang="en-US" dirty="0" err="1"/>
              <a:t>měkký</a:t>
            </a:r>
            <a:r>
              <a:rPr lang="en-US" dirty="0"/>
              <a:t> </a:t>
            </a:r>
            <a:r>
              <a:rPr lang="en-US" dirty="0" err="1"/>
              <a:t>znak</a:t>
            </a:r>
            <a:r>
              <a:rPr lang="en-US" dirty="0"/>
              <a:t> </a:t>
            </a:r>
            <a:r>
              <a:rPr lang="en-US" dirty="0" err="1"/>
              <a:t>samy</a:t>
            </a:r>
            <a:r>
              <a:rPr lang="en-US" dirty="0"/>
              <a:t> o </a:t>
            </a:r>
            <a:r>
              <a:rPr lang="en-US" dirty="0" err="1"/>
              <a:t>sobě</a:t>
            </a:r>
            <a:r>
              <a:rPr lang="en-US" dirty="0"/>
              <a:t> </a:t>
            </a:r>
            <a:r>
              <a:rPr lang="en-US" dirty="0" err="1"/>
              <a:t>nevyjadřují</a:t>
            </a:r>
            <a:r>
              <a:rPr lang="en-US" dirty="0"/>
              <a:t> </a:t>
            </a:r>
            <a:r>
              <a:rPr lang="en-US" dirty="0" err="1"/>
              <a:t>žádný</a:t>
            </a:r>
            <a:r>
              <a:rPr lang="en-US" dirty="0"/>
              <a:t> </a:t>
            </a:r>
            <a:r>
              <a:rPr lang="en-US" dirty="0" err="1"/>
              <a:t>zvuk</a:t>
            </a:r>
            <a:r>
              <a:rPr lang="en-US" dirty="0"/>
              <a:t>. </a:t>
            </a:r>
          </a:p>
          <a:p>
            <a:r>
              <a:rPr lang="en-US" b="1" dirty="0" err="1"/>
              <a:t>Měkký</a:t>
            </a:r>
            <a:r>
              <a:rPr lang="en-US" b="1" dirty="0"/>
              <a:t> </a:t>
            </a:r>
            <a:r>
              <a:rPr lang="en-US" b="1" dirty="0" err="1"/>
              <a:t>znak</a:t>
            </a:r>
            <a:r>
              <a:rPr lang="en-US" b="1" dirty="0"/>
              <a:t> [</a:t>
            </a:r>
            <a:r>
              <a:rPr lang="ru-RU" b="1" dirty="0"/>
              <a:t>ь]</a:t>
            </a:r>
            <a:r>
              <a:rPr lang="ru-RU" dirty="0"/>
              <a:t> </a:t>
            </a:r>
            <a:r>
              <a:rPr lang="en-US" dirty="0"/>
              <a:t>se </a:t>
            </a:r>
            <a:r>
              <a:rPr lang="en-US" dirty="0" err="1"/>
              <a:t>používá</a:t>
            </a:r>
            <a:r>
              <a:rPr lang="en-US" dirty="0"/>
              <a:t>: </a:t>
            </a:r>
          </a:p>
          <a:p>
            <a:r>
              <a:rPr lang="en-US" dirty="0"/>
              <a:t>a) pro </a:t>
            </a:r>
            <a:r>
              <a:rPr lang="en-US" b="1" dirty="0" err="1"/>
              <a:t>označení</a:t>
            </a:r>
            <a:r>
              <a:rPr lang="en-US" b="1" dirty="0"/>
              <a:t> </a:t>
            </a:r>
            <a:r>
              <a:rPr lang="en-US" b="1" dirty="0" err="1"/>
              <a:t>měkkosti</a:t>
            </a:r>
            <a:r>
              <a:rPr lang="en-US" b="1" dirty="0"/>
              <a:t> </a:t>
            </a:r>
            <a:r>
              <a:rPr lang="en-US" dirty="0" err="1"/>
              <a:t>na</a:t>
            </a:r>
            <a:r>
              <a:rPr lang="en-US" dirty="0"/>
              <a:t> </a:t>
            </a:r>
            <a:r>
              <a:rPr lang="en-US" dirty="0" err="1"/>
              <a:t>konci</a:t>
            </a:r>
            <a:r>
              <a:rPr lang="en-US" dirty="0"/>
              <a:t> </a:t>
            </a:r>
            <a:r>
              <a:rPr lang="en-US" dirty="0" err="1"/>
              <a:t>nebo</a:t>
            </a:r>
            <a:r>
              <a:rPr lang="en-US" dirty="0"/>
              <a:t> </a:t>
            </a:r>
            <a:r>
              <a:rPr lang="en-US" dirty="0" err="1"/>
              <a:t>uprostřed</a:t>
            </a:r>
            <a:r>
              <a:rPr lang="en-US" dirty="0"/>
              <a:t> </a:t>
            </a:r>
            <a:r>
              <a:rPr lang="en-US" dirty="0" err="1"/>
              <a:t>slova</a:t>
            </a:r>
            <a:r>
              <a:rPr lang="en-US" dirty="0"/>
              <a:t> – </a:t>
            </a:r>
            <a:r>
              <a:rPr lang="en-US" dirty="0" err="1"/>
              <a:t>tzn</a:t>
            </a:r>
            <a:r>
              <a:rPr lang="en-US" dirty="0"/>
              <a:t>. </a:t>
            </a:r>
            <a:r>
              <a:rPr lang="en-US" dirty="0" err="1"/>
              <a:t>předcházející</a:t>
            </a:r>
            <a:r>
              <a:rPr lang="en-US" dirty="0"/>
              <a:t> </a:t>
            </a:r>
            <a:r>
              <a:rPr lang="en-US" dirty="0" err="1"/>
              <a:t>souhláska</a:t>
            </a:r>
            <a:r>
              <a:rPr lang="en-US" dirty="0"/>
              <a:t> se </a:t>
            </a:r>
            <a:r>
              <a:rPr lang="en-US" dirty="0" err="1"/>
              <a:t>vyslovuje</a:t>
            </a:r>
            <a:r>
              <a:rPr lang="en-US" dirty="0"/>
              <a:t> </a:t>
            </a:r>
            <a:r>
              <a:rPr lang="en-US" dirty="0" err="1"/>
              <a:t>měkce</a:t>
            </a:r>
            <a:r>
              <a:rPr lang="en-US" dirty="0"/>
              <a:t>, </a:t>
            </a:r>
            <a:r>
              <a:rPr lang="en-US" dirty="0" err="1"/>
              <a:t>např</a:t>
            </a:r>
            <a:r>
              <a:rPr lang="en-US" dirty="0"/>
              <a:t>. </a:t>
            </a:r>
            <a:r>
              <a:rPr lang="ru-RU" dirty="0"/>
              <a:t>соль, конь, только, сколько. </a:t>
            </a:r>
          </a:p>
          <a:p>
            <a:r>
              <a:rPr lang="en-US" dirty="0"/>
              <a:t>b) </a:t>
            </a:r>
            <a:r>
              <a:rPr lang="en-US" dirty="0" err="1"/>
              <a:t>jako</a:t>
            </a:r>
            <a:r>
              <a:rPr lang="en-US" dirty="0"/>
              <a:t> </a:t>
            </a:r>
            <a:r>
              <a:rPr lang="en-US" b="1" dirty="0" err="1"/>
              <a:t>rozdělovací</a:t>
            </a:r>
            <a:r>
              <a:rPr lang="en-US" b="1" dirty="0"/>
              <a:t> </a:t>
            </a:r>
            <a:r>
              <a:rPr lang="en-US" b="1" dirty="0" err="1"/>
              <a:t>znak</a:t>
            </a:r>
            <a:r>
              <a:rPr lang="en-US" dirty="0"/>
              <a:t> v </a:t>
            </a:r>
            <a:r>
              <a:rPr lang="en-US" dirty="0" err="1"/>
              <a:t>pozici</a:t>
            </a:r>
            <a:r>
              <a:rPr lang="en-US" dirty="0"/>
              <a:t> </a:t>
            </a:r>
            <a:r>
              <a:rPr lang="en-US" dirty="0" err="1"/>
              <a:t>před</a:t>
            </a:r>
            <a:r>
              <a:rPr lang="en-US" dirty="0"/>
              <a:t> </a:t>
            </a:r>
            <a:r>
              <a:rPr lang="en-US" dirty="0" err="1"/>
              <a:t>jotovanými</a:t>
            </a:r>
            <a:r>
              <a:rPr lang="en-US" dirty="0"/>
              <a:t> </a:t>
            </a:r>
            <a:r>
              <a:rPr lang="en-US" dirty="0" err="1"/>
              <a:t>souhláskami</a:t>
            </a:r>
            <a:r>
              <a:rPr lang="en-US" dirty="0"/>
              <a:t> – </a:t>
            </a:r>
            <a:r>
              <a:rPr lang="en-US" dirty="0" err="1"/>
              <a:t>tzn</a:t>
            </a:r>
            <a:r>
              <a:rPr lang="en-US" dirty="0"/>
              <a:t>. </a:t>
            </a:r>
            <a:r>
              <a:rPr lang="en-US" dirty="0" err="1"/>
              <a:t>označuje</a:t>
            </a:r>
            <a:r>
              <a:rPr lang="en-US" dirty="0"/>
              <a:t>, </a:t>
            </a:r>
            <a:r>
              <a:rPr lang="en-US" dirty="0" err="1"/>
              <a:t>že</a:t>
            </a:r>
            <a:r>
              <a:rPr lang="en-US" dirty="0"/>
              <a:t> se </a:t>
            </a:r>
            <a:r>
              <a:rPr lang="en-US" dirty="0" err="1"/>
              <a:t>předchozí</a:t>
            </a:r>
            <a:r>
              <a:rPr lang="en-US" dirty="0"/>
              <a:t> </a:t>
            </a:r>
            <a:r>
              <a:rPr lang="en-US" dirty="0" err="1"/>
              <a:t>souhláska</a:t>
            </a:r>
            <a:r>
              <a:rPr lang="en-US" dirty="0"/>
              <a:t> </a:t>
            </a:r>
            <a:r>
              <a:rPr lang="en-US" dirty="0" err="1"/>
              <a:t>neměkčí</a:t>
            </a:r>
            <a:r>
              <a:rPr lang="en-US" dirty="0"/>
              <a:t> a </a:t>
            </a:r>
            <a:r>
              <a:rPr lang="en-US" dirty="0" err="1"/>
              <a:t>jotovaná</a:t>
            </a:r>
            <a:r>
              <a:rPr lang="en-US" dirty="0"/>
              <a:t> </a:t>
            </a:r>
            <a:r>
              <a:rPr lang="en-US" dirty="0" err="1"/>
              <a:t>samohláska</a:t>
            </a:r>
            <a:r>
              <a:rPr lang="en-US" dirty="0"/>
              <a:t> se </a:t>
            </a:r>
            <a:r>
              <a:rPr lang="en-US" dirty="0" err="1"/>
              <a:t>vyslovuje</a:t>
            </a:r>
            <a:r>
              <a:rPr lang="en-US" dirty="0"/>
              <a:t> s [j], </a:t>
            </a:r>
            <a:r>
              <a:rPr lang="en-US" dirty="0" err="1"/>
              <a:t>např</a:t>
            </a:r>
            <a:r>
              <a:rPr lang="en-US" dirty="0"/>
              <a:t>. </a:t>
            </a:r>
            <a:r>
              <a:rPr lang="ru-RU" dirty="0"/>
              <a:t>бью, ночью, премьера. </a:t>
            </a:r>
          </a:p>
          <a:p>
            <a:r>
              <a:rPr lang="en-US" dirty="0"/>
              <a:t>c) pro </a:t>
            </a:r>
            <a:r>
              <a:rPr lang="en-US" b="1" dirty="0" err="1"/>
              <a:t>označení</a:t>
            </a:r>
            <a:r>
              <a:rPr lang="en-US" b="1" dirty="0"/>
              <a:t> </a:t>
            </a:r>
            <a:r>
              <a:rPr lang="en-US" b="1" dirty="0" err="1"/>
              <a:t>gramatických</a:t>
            </a:r>
            <a:r>
              <a:rPr lang="en-US" b="1" dirty="0"/>
              <a:t> </a:t>
            </a:r>
            <a:r>
              <a:rPr lang="en-US" b="1" dirty="0" err="1"/>
              <a:t>tvarů</a:t>
            </a:r>
            <a:r>
              <a:rPr lang="en-US" b="1" dirty="0"/>
              <a:t>,</a:t>
            </a:r>
            <a:r>
              <a:rPr lang="en-US" dirty="0"/>
              <a:t> </a:t>
            </a:r>
            <a:r>
              <a:rPr lang="en-US" dirty="0" err="1"/>
              <a:t>např</a:t>
            </a:r>
            <a:r>
              <a:rPr lang="en-US" dirty="0"/>
              <a:t>. </a:t>
            </a:r>
            <a:r>
              <a:rPr lang="ru-RU" dirty="0" err="1"/>
              <a:t>учи́ться</a:t>
            </a:r>
            <a:r>
              <a:rPr lang="ru-RU" dirty="0"/>
              <a:t>/</a:t>
            </a:r>
            <a:r>
              <a:rPr lang="en-US" dirty="0"/>
              <a:t>ý</a:t>
            </a:r>
            <a:r>
              <a:rPr lang="ru-RU" dirty="0" err="1"/>
              <a:t>чится</a:t>
            </a:r>
            <a:r>
              <a:rPr lang="ru-RU" dirty="0"/>
              <a:t> (</a:t>
            </a:r>
            <a:r>
              <a:rPr lang="en-US" dirty="0" err="1"/>
              <a:t>učit</a:t>
            </a:r>
            <a:r>
              <a:rPr lang="en-US" dirty="0"/>
              <a:t> se/</a:t>
            </a:r>
            <a:r>
              <a:rPr lang="en-US" dirty="0" err="1"/>
              <a:t>učí</a:t>
            </a:r>
            <a:r>
              <a:rPr lang="en-US" dirty="0"/>
              <a:t> se). </a:t>
            </a:r>
          </a:p>
          <a:p>
            <a:r>
              <a:rPr lang="en-US" dirty="0"/>
              <a:t/>
            </a:r>
            <a:br>
              <a:rPr lang="en-US" dirty="0"/>
            </a:br>
            <a:endParaRPr lang="en-US" dirty="0"/>
          </a:p>
          <a:p>
            <a:r>
              <a:rPr lang="en-US" b="1" dirty="0" err="1"/>
              <a:t>Tvrdý</a:t>
            </a:r>
            <a:r>
              <a:rPr lang="en-US" b="1" dirty="0"/>
              <a:t> </a:t>
            </a:r>
            <a:r>
              <a:rPr lang="en-US" b="1" dirty="0" err="1"/>
              <a:t>znak</a:t>
            </a:r>
            <a:r>
              <a:rPr lang="en-US" b="1" dirty="0"/>
              <a:t> [</a:t>
            </a:r>
            <a:r>
              <a:rPr lang="ru-RU" b="1" dirty="0"/>
              <a:t>ъ]</a:t>
            </a:r>
            <a:r>
              <a:rPr lang="ru-RU" dirty="0"/>
              <a:t> </a:t>
            </a:r>
            <a:r>
              <a:rPr lang="en-US" dirty="0"/>
              <a:t>se </a:t>
            </a:r>
            <a:r>
              <a:rPr lang="en-US" dirty="0" err="1"/>
              <a:t>používá</a:t>
            </a:r>
            <a:r>
              <a:rPr lang="en-US" dirty="0"/>
              <a:t> </a:t>
            </a:r>
            <a:r>
              <a:rPr lang="en-US" dirty="0" err="1"/>
              <a:t>jako</a:t>
            </a:r>
            <a:r>
              <a:rPr lang="en-US" dirty="0"/>
              <a:t> </a:t>
            </a:r>
            <a:r>
              <a:rPr lang="en-US" b="1" dirty="0" err="1"/>
              <a:t>rozdělovací</a:t>
            </a:r>
            <a:r>
              <a:rPr lang="en-US" b="1" dirty="0"/>
              <a:t> </a:t>
            </a:r>
            <a:r>
              <a:rPr lang="en-US" b="1" dirty="0" err="1"/>
              <a:t>znak</a:t>
            </a:r>
            <a:r>
              <a:rPr lang="en-US" dirty="0"/>
              <a:t>, </a:t>
            </a:r>
            <a:r>
              <a:rPr lang="en-US" dirty="0" err="1"/>
              <a:t>především</a:t>
            </a:r>
            <a:r>
              <a:rPr lang="en-US" dirty="0"/>
              <a:t> v </a:t>
            </a:r>
            <a:r>
              <a:rPr lang="en-US" dirty="0" err="1"/>
              <a:t>pozici</a:t>
            </a:r>
            <a:r>
              <a:rPr lang="en-US" dirty="0"/>
              <a:t> </a:t>
            </a:r>
            <a:r>
              <a:rPr lang="en-US" dirty="0" err="1"/>
              <a:t>po</a:t>
            </a:r>
            <a:r>
              <a:rPr lang="en-US" dirty="0"/>
              <a:t> </a:t>
            </a:r>
            <a:r>
              <a:rPr lang="en-US" dirty="0" err="1"/>
              <a:t>předponách</a:t>
            </a:r>
            <a:r>
              <a:rPr lang="en-US" dirty="0"/>
              <a:t> </a:t>
            </a:r>
            <a:r>
              <a:rPr lang="en-US" dirty="0" err="1"/>
              <a:t>končících</a:t>
            </a:r>
            <a:r>
              <a:rPr lang="en-US" dirty="0"/>
              <a:t> </a:t>
            </a:r>
            <a:r>
              <a:rPr lang="en-US" dirty="0" err="1"/>
              <a:t>na</a:t>
            </a:r>
            <a:r>
              <a:rPr lang="en-US" dirty="0"/>
              <a:t> </a:t>
            </a:r>
            <a:r>
              <a:rPr lang="en-US" dirty="0" err="1"/>
              <a:t>souhlásku</a:t>
            </a:r>
            <a:r>
              <a:rPr lang="en-US" dirty="0"/>
              <a:t>, </a:t>
            </a:r>
            <a:r>
              <a:rPr lang="en-US" dirty="0" err="1"/>
              <a:t>po</a:t>
            </a:r>
            <a:r>
              <a:rPr lang="en-US" dirty="0"/>
              <a:t> </a:t>
            </a:r>
            <a:r>
              <a:rPr lang="en-US" dirty="0" err="1"/>
              <a:t>kterých</a:t>
            </a:r>
            <a:r>
              <a:rPr lang="en-US" dirty="0"/>
              <a:t> </a:t>
            </a:r>
            <a:r>
              <a:rPr lang="en-US" dirty="0" err="1"/>
              <a:t>následují</a:t>
            </a:r>
            <a:r>
              <a:rPr lang="en-US" dirty="0"/>
              <a:t> </a:t>
            </a:r>
            <a:r>
              <a:rPr lang="en-US" dirty="0" err="1"/>
              <a:t>jotované</a:t>
            </a:r>
            <a:r>
              <a:rPr lang="en-US" dirty="0"/>
              <a:t> </a:t>
            </a:r>
            <a:r>
              <a:rPr lang="en-US" dirty="0" err="1"/>
              <a:t>samohlásky</a:t>
            </a:r>
            <a:r>
              <a:rPr lang="en-US" dirty="0"/>
              <a:t>, </a:t>
            </a:r>
            <a:r>
              <a:rPr lang="en-US" dirty="0" err="1"/>
              <a:t>např</a:t>
            </a:r>
            <a:r>
              <a:rPr lang="en-US" dirty="0"/>
              <a:t>. </a:t>
            </a:r>
            <a:r>
              <a:rPr lang="ru-RU" dirty="0"/>
              <a:t>съезд, </a:t>
            </a:r>
            <a:r>
              <a:rPr lang="ru-RU" dirty="0" err="1"/>
              <a:t>отъёхать</a:t>
            </a:r>
            <a:r>
              <a:rPr lang="ru-RU" dirty="0"/>
              <a:t>, объект. </a:t>
            </a:r>
            <a:r>
              <a:rPr lang="en-US" dirty="0" err="1"/>
              <a:t>Tzn</a:t>
            </a:r>
            <a:r>
              <a:rPr lang="en-US" dirty="0"/>
              <a:t>. </a:t>
            </a:r>
            <a:r>
              <a:rPr lang="en-US" dirty="0" err="1"/>
              <a:t>že</a:t>
            </a:r>
            <a:r>
              <a:rPr lang="en-US" dirty="0"/>
              <a:t> </a:t>
            </a:r>
            <a:r>
              <a:rPr lang="en-US" dirty="0" err="1"/>
              <a:t>následující</a:t>
            </a:r>
            <a:r>
              <a:rPr lang="en-US" dirty="0"/>
              <a:t> </a:t>
            </a:r>
            <a:r>
              <a:rPr lang="en-US" dirty="0" err="1"/>
              <a:t>měkká</a:t>
            </a:r>
            <a:r>
              <a:rPr lang="en-US" dirty="0"/>
              <a:t> </a:t>
            </a:r>
            <a:r>
              <a:rPr lang="en-US" dirty="0" err="1"/>
              <a:t>souhláska</a:t>
            </a:r>
            <a:r>
              <a:rPr lang="en-US" dirty="0"/>
              <a:t> se </a:t>
            </a:r>
            <a:r>
              <a:rPr lang="en-US" dirty="0" err="1"/>
              <a:t>vyslovuje</a:t>
            </a:r>
            <a:r>
              <a:rPr lang="en-US" dirty="0"/>
              <a:t> s [j].</a:t>
            </a:r>
          </a:p>
          <a:p>
            <a:endParaRPr lang="ru-RU" dirty="0"/>
          </a:p>
        </p:txBody>
      </p:sp>
    </p:spTree>
    <p:extLst>
      <p:ext uri="{BB962C8B-B14F-4D97-AF65-F5344CB8AC3E}">
        <p14:creationId xmlns:p14="http://schemas.microsoft.com/office/powerpoint/2010/main" val="3595936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323807"/>
          </a:xfrm>
        </p:spPr>
        <p:txBody>
          <a:bodyPr>
            <a:normAutofit fontScale="90000"/>
          </a:bodyPr>
          <a:lstStyle/>
          <a:p>
            <a:r>
              <a:rPr lang="en-US" sz="4000" dirty="0" smtClean="0">
                <a:latin typeface="Times New Roman" panose="02020603050405020304" pitchFamily="18" charset="0"/>
                <a:cs typeface="Times New Roman" panose="02020603050405020304" pitchFamily="18" charset="0"/>
              </a:rPr>
              <a:t>                                      Text</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977030"/>
            <a:ext cx="10515600" cy="5199933"/>
          </a:xfrm>
        </p:spPr>
        <p:txBody>
          <a:bodyPr>
            <a:normAutofit fontScale="85000" lnSpcReduction="20000"/>
          </a:bodyPr>
          <a:lstStyle/>
          <a:p>
            <a:r>
              <a:rPr lang="ru-RU" sz="3500" dirty="0" smtClean="0">
                <a:latin typeface="Times New Roman" panose="02020603050405020304" pitchFamily="18" charset="0"/>
                <a:cs typeface="Times New Roman" panose="02020603050405020304" pitchFamily="18" charset="0"/>
              </a:rPr>
              <a:t>У меня большая семья из шести человек: я, мама, папа, старшая сестра, бабушка и дедушка. Мы живем все вместе с собакой Бимом и кошкой Муркой в большом доме в деревне. Мой папа встает раньше всех, потому что ему рано на работу. Он работает доктором. Обычно бабушка готовит нам завтрак. Я обожаю овсяную кашу, а моя сестра Аня – блины.</a:t>
            </a:r>
          </a:p>
          <a:p>
            <a:endParaRPr lang="ru-RU" sz="3500" dirty="0" smtClean="0">
              <a:latin typeface="Times New Roman" panose="02020603050405020304" pitchFamily="18" charset="0"/>
              <a:cs typeface="Times New Roman" panose="02020603050405020304" pitchFamily="18" charset="0"/>
            </a:endParaRPr>
          </a:p>
          <a:p>
            <a:r>
              <a:rPr lang="ru-RU" sz="3500" dirty="0" smtClean="0">
                <a:latin typeface="Times New Roman" panose="02020603050405020304" pitchFamily="18" charset="0"/>
                <a:cs typeface="Times New Roman" panose="02020603050405020304" pitchFamily="18" charset="0"/>
              </a:rPr>
              <a:t>После завтрака мы собираемся и идем в школу. Моя сестра учится в пятом классе, а я – во втором. Мы любим учиться и играть с друзьями. Больше всего я люблю географию. Когда мы приходим домой из школы, мы смотрим телевизор, а потом ужинаем и делаем уроки. Иногда мы помогаем бабушке и маме в огороде, где они выращивают овощи и фрукты.</a:t>
            </a:r>
          </a:p>
          <a:p>
            <a:endParaRPr lang="ru-RU" dirty="0" smtClean="0"/>
          </a:p>
          <a:p>
            <a:endParaRPr lang="ru-RU" dirty="0"/>
          </a:p>
        </p:txBody>
      </p:sp>
    </p:spTree>
    <p:extLst>
      <p:ext uri="{BB962C8B-B14F-4D97-AF65-F5344CB8AC3E}">
        <p14:creationId xmlns:p14="http://schemas.microsoft.com/office/powerpoint/2010/main" val="263343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7683"/>
            <a:ext cx="10515600" cy="651354"/>
          </a:xfrm>
        </p:spPr>
        <p:txBody>
          <a:bodyPr>
            <a:normAutofit/>
          </a:bodyPr>
          <a:lstStyle/>
          <a:p>
            <a:r>
              <a:rPr lang="en-US" sz="2800" dirty="0" smtClean="0">
                <a:latin typeface="Times New Roman" panose="02020603050405020304" pitchFamily="18" charset="0"/>
                <a:cs typeface="Times New Roman" panose="02020603050405020304" pitchFamily="18" charset="0"/>
              </a:rPr>
              <a:t>Grammar</a:t>
            </a: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977030"/>
            <a:ext cx="10515600" cy="5199933"/>
          </a:xfrm>
        </p:spPr>
        <p:txBody>
          <a:bodyPr/>
          <a:lstStyle/>
          <a:p>
            <a:r>
              <a:rPr lang="en-US" dirty="0" smtClean="0">
                <a:latin typeface="Times New Roman" panose="02020603050405020304" pitchFamily="18" charset="0"/>
                <a:cs typeface="Times New Roman" panose="02020603050405020304" pitchFamily="18" charset="0"/>
              </a:rPr>
              <a:t>In the Russian language there are </a:t>
            </a:r>
            <a:r>
              <a:rPr lang="en-US" dirty="0" smtClean="0">
                <a:solidFill>
                  <a:schemeClr val="accent1"/>
                </a:solidFill>
                <a:latin typeface="Times New Roman" panose="02020603050405020304" pitchFamily="18" charset="0"/>
                <a:cs typeface="Times New Roman" panose="02020603050405020304" pitchFamily="18" charset="0"/>
              </a:rPr>
              <a:t>three “genders”</a:t>
            </a:r>
            <a:r>
              <a:rPr lang="en-US" dirty="0" smtClean="0">
                <a:latin typeface="Times New Roman" panose="02020603050405020304" pitchFamily="18" charset="0"/>
                <a:cs typeface="Times New Roman" panose="02020603050405020304" pitchFamily="18" charset="0"/>
              </a:rPr>
              <a:t>: </a:t>
            </a:r>
            <a:r>
              <a:rPr lang="en-US" u="sng" dirty="0" smtClean="0">
                <a:latin typeface="Times New Roman" panose="02020603050405020304" pitchFamily="18" charset="0"/>
                <a:cs typeface="Times New Roman" panose="02020603050405020304" pitchFamily="18" charset="0"/>
              </a:rPr>
              <a:t>masculine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мужской род), </a:t>
            </a:r>
            <a:r>
              <a:rPr lang="en-US" u="sng" dirty="0" smtClean="0">
                <a:latin typeface="Times New Roman" panose="02020603050405020304" pitchFamily="18" charset="0"/>
                <a:cs typeface="Times New Roman" panose="02020603050405020304" pitchFamily="18" charset="0"/>
              </a:rPr>
              <a:t>feminine</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женский род), </a:t>
            </a:r>
            <a:r>
              <a:rPr lang="en-US" u="sng" dirty="0" smtClean="0">
                <a:latin typeface="Times New Roman" panose="02020603050405020304" pitchFamily="18" charset="0"/>
                <a:cs typeface="Times New Roman" panose="02020603050405020304" pitchFamily="18" charset="0"/>
              </a:rPr>
              <a:t>and neutral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средний род</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solidFill>
                  <a:schemeClr val="accent1"/>
                </a:solidFill>
                <a:latin typeface="Times New Roman" panose="02020603050405020304" pitchFamily="18" charset="0"/>
                <a:cs typeface="Times New Roman" panose="02020603050405020304" pitchFamily="18" charset="0"/>
              </a:rPr>
              <a:t>Masculine nouns </a:t>
            </a:r>
            <a:r>
              <a:rPr lang="en-US" dirty="0" smtClean="0">
                <a:latin typeface="Times New Roman" panose="02020603050405020304" pitchFamily="18" charset="0"/>
                <a:cs typeface="Times New Roman" panose="02020603050405020304" pitchFamily="18" charset="0"/>
              </a:rPr>
              <a:t>end in consonants.</a:t>
            </a:r>
          </a:p>
          <a:p>
            <a:r>
              <a:rPr lang="ru-RU" dirty="0" smtClean="0">
                <a:latin typeface="Times New Roman" panose="02020603050405020304" pitchFamily="18" charset="0"/>
                <a:cs typeface="Times New Roman" panose="02020603050405020304" pitchFamily="18" charset="0"/>
              </a:rPr>
              <a:t>робот: </a:t>
            </a:r>
            <a:r>
              <a:rPr lang="en-US" dirty="0" smtClean="0">
                <a:latin typeface="Times New Roman" panose="02020603050405020304" pitchFamily="18" charset="0"/>
                <a:cs typeface="Times New Roman" panose="02020603050405020304" pitchFamily="18" charset="0"/>
              </a:rPr>
              <a:t>a robot</a:t>
            </a:r>
          </a:p>
          <a:p>
            <a:r>
              <a:rPr lang="ru-RU" dirty="0" smtClean="0">
                <a:latin typeface="Times New Roman" panose="02020603050405020304" pitchFamily="18" charset="0"/>
                <a:cs typeface="Times New Roman" panose="02020603050405020304" pitchFamily="18" charset="0"/>
              </a:rPr>
              <a:t>гамбургер: </a:t>
            </a:r>
            <a:r>
              <a:rPr lang="en-US" dirty="0" smtClean="0">
                <a:latin typeface="Times New Roman" panose="02020603050405020304" pitchFamily="18" charset="0"/>
                <a:cs typeface="Times New Roman" panose="02020603050405020304" pitchFamily="18" charset="0"/>
              </a:rPr>
              <a:t>a hamburger</a:t>
            </a:r>
          </a:p>
          <a:p>
            <a:r>
              <a:rPr lang="ru-RU" dirty="0" smtClean="0">
                <a:latin typeface="Times New Roman" panose="02020603050405020304" pitchFamily="18" charset="0"/>
                <a:cs typeface="Times New Roman" panose="02020603050405020304" pitchFamily="18" charset="0"/>
              </a:rPr>
              <a:t>Макдональдс: </a:t>
            </a:r>
            <a:r>
              <a:rPr lang="en-US" dirty="0" smtClean="0">
                <a:latin typeface="Times New Roman" panose="02020603050405020304" pitchFamily="18" charset="0"/>
                <a:cs typeface="Times New Roman" panose="02020603050405020304" pitchFamily="18" charset="0"/>
              </a:rPr>
              <a:t>McDonald’s</a:t>
            </a:r>
          </a:p>
          <a:p>
            <a:r>
              <a:rPr lang="ru-RU" dirty="0" smtClean="0">
                <a:latin typeface="Times New Roman" panose="02020603050405020304" pitchFamily="18" charset="0"/>
                <a:cs typeface="Times New Roman" panose="02020603050405020304" pitchFamily="18" charset="0"/>
              </a:rPr>
              <a:t>май: </a:t>
            </a:r>
            <a:r>
              <a:rPr lang="en-US" dirty="0" smtClean="0">
                <a:latin typeface="Times New Roman" panose="02020603050405020304" pitchFamily="18" charset="0"/>
                <a:cs typeface="Times New Roman" panose="02020603050405020304" pitchFamily="18" charset="0"/>
              </a:rPr>
              <a:t>May</a:t>
            </a:r>
          </a:p>
          <a:p>
            <a:endParaRPr lang="en-US"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4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13567"/>
            <a:ext cx="10515600" cy="5663396"/>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Most </a:t>
            </a:r>
            <a:r>
              <a:rPr lang="en-US" dirty="0" smtClean="0">
                <a:solidFill>
                  <a:schemeClr val="accent1"/>
                </a:solidFill>
                <a:latin typeface="Times New Roman" panose="02020603050405020304" pitchFamily="18" charset="0"/>
                <a:cs typeface="Times New Roman" panose="02020603050405020304" pitchFamily="18" charset="0"/>
              </a:rPr>
              <a:t>feminine nouns </a:t>
            </a:r>
            <a:r>
              <a:rPr lang="en-US" dirty="0" smtClean="0">
                <a:latin typeface="Times New Roman" panose="02020603050405020304" pitchFamily="18" charset="0"/>
                <a:cs typeface="Times New Roman" panose="02020603050405020304" pitchFamily="18" charset="0"/>
              </a:rPr>
              <a:t>end </a:t>
            </a:r>
            <a:r>
              <a:rPr lang="en-US" dirty="0" smtClean="0">
                <a:solidFill>
                  <a:schemeClr val="accent1"/>
                </a:solidFill>
                <a:latin typeface="Times New Roman" panose="02020603050405020304" pitchFamily="18" charset="0"/>
                <a:cs typeface="Times New Roman" panose="02020603050405020304" pitchFamily="18" charset="0"/>
              </a:rPr>
              <a:t>in a\</a:t>
            </a:r>
            <a:r>
              <a:rPr lang="ru-RU" dirty="0" smtClean="0">
                <a:solidFill>
                  <a:schemeClr val="accent1"/>
                </a:solidFill>
                <a:latin typeface="Times New Roman" panose="02020603050405020304" pitchFamily="18" charset="0"/>
                <a:cs typeface="Times New Roman" panose="02020603050405020304" pitchFamily="18" charset="0"/>
              </a:rPr>
              <a:t>я. </a:t>
            </a:r>
            <a:r>
              <a:rPr lang="en-US" dirty="0" smtClean="0">
                <a:latin typeface="Times New Roman" panose="02020603050405020304" pitchFamily="18" charset="0"/>
                <a:cs typeface="Times New Roman" panose="02020603050405020304" pitchFamily="18" charset="0"/>
              </a:rPr>
              <a:t>The pronoun for feminine nouns is she (</a:t>
            </a:r>
            <a:r>
              <a:rPr lang="ru-RU" dirty="0" smtClean="0">
                <a:latin typeface="Times New Roman" panose="02020603050405020304" pitchFamily="18" charset="0"/>
                <a:cs typeface="Times New Roman" panose="02020603050405020304" pitchFamily="18" charset="0"/>
              </a:rPr>
              <a:t>Она). </a:t>
            </a:r>
            <a:r>
              <a:rPr lang="en-US" dirty="0" smtClean="0">
                <a:latin typeface="Times New Roman" panose="02020603050405020304" pitchFamily="18" charset="0"/>
                <a:cs typeface="Times New Roman" panose="02020603050405020304" pitchFamily="18" charset="0"/>
              </a:rPr>
              <a:t>Here are some examples:</a:t>
            </a:r>
          </a:p>
          <a:p>
            <a:r>
              <a:rPr lang="ru-RU" dirty="0" smtClean="0">
                <a:latin typeface="Times New Roman" panose="02020603050405020304" pitchFamily="18" charset="0"/>
                <a:cs typeface="Times New Roman" panose="02020603050405020304" pitchFamily="18" charset="0"/>
              </a:rPr>
              <a:t>Семья: </a:t>
            </a:r>
            <a:r>
              <a:rPr lang="en-US" dirty="0" smtClean="0">
                <a:latin typeface="Times New Roman" panose="02020603050405020304" pitchFamily="18" charset="0"/>
                <a:cs typeface="Times New Roman" panose="02020603050405020304" pitchFamily="18" charset="0"/>
              </a:rPr>
              <a:t>a family</a:t>
            </a:r>
          </a:p>
          <a:p>
            <a:r>
              <a:rPr lang="ru-RU" dirty="0" smtClean="0">
                <a:latin typeface="Times New Roman" panose="02020603050405020304" pitchFamily="18" charset="0"/>
                <a:cs typeface="Times New Roman" panose="02020603050405020304" pitchFamily="18" charset="0"/>
              </a:rPr>
              <a:t>Мама: </a:t>
            </a:r>
            <a:r>
              <a:rPr lang="en-US" dirty="0" smtClean="0">
                <a:latin typeface="Times New Roman" panose="02020603050405020304" pitchFamily="18" charset="0"/>
                <a:cs typeface="Times New Roman" panose="02020603050405020304" pitchFamily="18" charset="0"/>
              </a:rPr>
              <a:t>a mother</a:t>
            </a:r>
          </a:p>
          <a:p>
            <a:r>
              <a:rPr lang="ru-RU" dirty="0" smtClean="0">
                <a:latin typeface="Times New Roman" panose="02020603050405020304" pitchFamily="18" charset="0"/>
                <a:cs typeface="Times New Roman" panose="02020603050405020304" pitchFamily="18" charset="0"/>
              </a:rPr>
              <a:t>Сестра: </a:t>
            </a:r>
            <a:r>
              <a:rPr lang="en-US" dirty="0" smtClean="0">
                <a:latin typeface="Times New Roman" panose="02020603050405020304" pitchFamily="18" charset="0"/>
                <a:cs typeface="Times New Roman" panose="02020603050405020304" pitchFamily="18" charset="0"/>
              </a:rPr>
              <a:t>a sister</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A lot of nouns ending in </a:t>
            </a:r>
            <a:r>
              <a:rPr lang="ru-RU" dirty="0" smtClean="0">
                <a:solidFill>
                  <a:schemeClr val="accent1"/>
                </a:solidFill>
                <a:latin typeface="Times New Roman" panose="02020603050405020304" pitchFamily="18" charset="0"/>
                <a:cs typeface="Times New Roman" panose="02020603050405020304" pitchFamily="18" charset="0"/>
              </a:rPr>
              <a:t>ь</a:t>
            </a:r>
            <a:r>
              <a:rPr lang="ru-RU"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are feminine:</a:t>
            </a:r>
          </a:p>
          <a:p>
            <a:r>
              <a:rPr lang="ru-RU" dirty="0" smtClean="0">
                <a:latin typeface="Times New Roman" panose="02020603050405020304" pitchFamily="18" charset="0"/>
                <a:cs typeface="Times New Roman" panose="02020603050405020304" pitchFamily="18" charset="0"/>
              </a:rPr>
              <a:t>Ночь: </a:t>
            </a:r>
            <a:r>
              <a:rPr lang="en-US" dirty="0" smtClean="0">
                <a:latin typeface="Times New Roman" panose="02020603050405020304" pitchFamily="18" charset="0"/>
                <a:cs typeface="Times New Roman" panose="02020603050405020304" pitchFamily="18" charset="0"/>
              </a:rPr>
              <a:t>a night</a:t>
            </a:r>
          </a:p>
          <a:p>
            <a:r>
              <a:rPr lang="ru-RU" dirty="0" smtClean="0">
                <a:latin typeface="Times New Roman" panose="02020603050405020304" pitchFamily="18" charset="0"/>
                <a:cs typeface="Times New Roman" panose="02020603050405020304" pitchFamily="18" charset="0"/>
              </a:rPr>
              <a:t>Дочь: </a:t>
            </a:r>
            <a:r>
              <a:rPr lang="en-US" dirty="0" smtClean="0">
                <a:latin typeface="Times New Roman" panose="02020603050405020304" pitchFamily="18" charset="0"/>
                <a:cs typeface="Times New Roman" panose="02020603050405020304" pitchFamily="18" charset="0"/>
              </a:rPr>
              <a:t>a daughter</a:t>
            </a:r>
          </a:p>
          <a:p>
            <a:r>
              <a:rPr lang="ru-RU" dirty="0" smtClean="0">
                <a:latin typeface="Times New Roman" panose="02020603050405020304" pitchFamily="18" charset="0"/>
                <a:cs typeface="Times New Roman" panose="02020603050405020304" pitchFamily="18" charset="0"/>
              </a:rPr>
              <a:t>Мышь: </a:t>
            </a:r>
            <a:r>
              <a:rPr lang="en-US" dirty="0" smtClean="0">
                <a:latin typeface="Times New Roman" panose="02020603050405020304" pitchFamily="18" charset="0"/>
                <a:cs typeface="Times New Roman" panose="02020603050405020304" pitchFamily="18" charset="0"/>
              </a:rPr>
              <a:t>a mouse</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15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75989"/>
            <a:ext cx="10515600" cy="5700974"/>
          </a:xfrm>
        </p:spPr>
        <p:txBody>
          <a:bodyPr>
            <a:normAutofit fontScale="85000" lnSpcReduction="20000"/>
          </a:bodyPr>
          <a:lstStyle/>
          <a:p>
            <a:r>
              <a:rPr lang="en-US" dirty="0" smtClean="0">
                <a:latin typeface="Times New Roman" panose="02020603050405020304" pitchFamily="18" charset="0"/>
                <a:cs typeface="Times New Roman" panose="02020603050405020304" pitchFamily="18" charset="0"/>
              </a:rPr>
              <a:t>Neutral nouns end </a:t>
            </a:r>
            <a:r>
              <a:rPr lang="en-US" dirty="0" smtClean="0">
                <a:solidFill>
                  <a:schemeClr val="accent1"/>
                </a:solidFill>
                <a:latin typeface="Times New Roman" panose="02020603050405020304" pitchFamily="18" charset="0"/>
                <a:cs typeface="Times New Roman" panose="02020603050405020304" pitchFamily="18" charset="0"/>
              </a:rPr>
              <a:t>in o\e</a:t>
            </a:r>
            <a:r>
              <a:rPr lang="en-US" dirty="0" smtClean="0">
                <a:latin typeface="Times New Roman" panose="02020603050405020304" pitchFamily="18" charset="0"/>
                <a:cs typeface="Times New Roman" panose="02020603050405020304" pitchFamily="18" charset="0"/>
              </a:rPr>
              <a:t>. The pronoun for neutral nouns is it (</a:t>
            </a:r>
            <a:r>
              <a:rPr lang="ru-RU" dirty="0" smtClean="0">
                <a:latin typeface="Times New Roman" panose="02020603050405020304" pitchFamily="18" charset="0"/>
                <a:cs typeface="Times New Roman" panose="02020603050405020304" pitchFamily="18" charset="0"/>
              </a:rPr>
              <a:t>Оно). </a:t>
            </a:r>
            <a:r>
              <a:rPr lang="en-US" dirty="0" smtClean="0">
                <a:latin typeface="Times New Roman" panose="02020603050405020304" pitchFamily="18" charset="0"/>
                <a:cs typeface="Times New Roman" panose="02020603050405020304" pitchFamily="18" charset="0"/>
              </a:rPr>
              <a:t>Here are some examples:</a:t>
            </a:r>
          </a:p>
          <a:p>
            <a:pPr marL="0" indent="0">
              <a:buNone/>
            </a:pPr>
            <a:endParaRPr lang="en-US"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Море: </a:t>
            </a:r>
            <a:r>
              <a:rPr lang="en-US" dirty="0" smtClean="0">
                <a:latin typeface="Times New Roman" panose="02020603050405020304" pitchFamily="18" charset="0"/>
                <a:cs typeface="Times New Roman" panose="02020603050405020304" pitchFamily="18" charset="0"/>
              </a:rPr>
              <a:t>sea</a:t>
            </a:r>
          </a:p>
          <a:p>
            <a:r>
              <a:rPr lang="ru-RU" dirty="0" smtClean="0">
                <a:latin typeface="Times New Roman" panose="02020603050405020304" pitchFamily="18" charset="0"/>
                <a:cs typeface="Times New Roman" panose="02020603050405020304" pitchFamily="18" charset="0"/>
              </a:rPr>
              <a:t>Небо: </a:t>
            </a:r>
            <a:r>
              <a:rPr lang="en-US" dirty="0" smtClean="0">
                <a:latin typeface="Times New Roman" panose="02020603050405020304" pitchFamily="18" charset="0"/>
                <a:cs typeface="Times New Roman" panose="02020603050405020304" pitchFamily="18" charset="0"/>
              </a:rPr>
              <a:t>sky</a:t>
            </a:r>
          </a:p>
          <a:p>
            <a:pPr marL="0" indent="0">
              <a:buNone/>
            </a:pP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There are some </a:t>
            </a:r>
            <a:r>
              <a:rPr lang="en-US" dirty="0" smtClean="0">
                <a:solidFill>
                  <a:schemeClr val="accent1"/>
                </a:solidFill>
                <a:latin typeface="Times New Roman" panose="02020603050405020304" pitchFamily="18" charset="0"/>
                <a:cs typeface="Times New Roman" panose="02020603050405020304" pitchFamily="18" charset="0"/>
              </a:rPr>
              <a:t>exception</a:t>
            </a:r>
            <a:r>
              <a:rPr lang="en-US" dirty="0" smtClean="0">
                <a:latin typeface="Times New Roman" panose="02020603050405020304" pitchFamily="18" charset="0"/>
                <a:cs typeface="Times New Roman" panose="02020603050405020304" pitchFamily="18" charset="0"/>
              </a:rPr>
              <a:t>s.</a:t>
            </a:r>
          </a:p>
          <a:p>
            <a:pPr marL="0" indent="0">
              <a:buNone/>
            </a:pPr>
            <a:r>
              <a:rPr lang="en-US" dirty="0" smtClean="0">
                <a:latin typeface="Times New Roman" panose="02020603050405020304" pitchFamily="18" charset="0"/>
                <a:cs typeface="Times New Roman" panose="02020603050405020304" pitchFamily="18" charset="0"/>
              </a:rPr>
              <a:t> Nouns that end </a:t>
            </a:r>
            <a:r>
              <a:rPr lang="en-US" dirty="0" smtClean="0">
                <a:solidFill>
                  <a:schemeClr val="accent1"/>
                </a:solidFill>
                <a:latin typeface="Times New Roman" panose="02020603050405020304" pitchFamily="18" charset="0"/>
                <a:cs typeface="Times New Roman" panose="02020603050405020304" pitchFamily="18" charset="0"/>
              </a:rPr>
              <a:t>with </a:t>
            </a:r>
            <a:r>
              <a:rPr lang="ru-RU" dirty="0" err="1" smtClean="0">
                <a:solidFill>
                  <a:schemeClr val="accent1"/>
                </a:solidFill>
                <a:latin typeface="Times New Roman" panose="02020603050405020304" pitchFamily="18" charset="0"/>
                <a:cs typeface="Times New Roman" panose="02020603050405020304" pitchFamily="18" charset="0"/>
              </a:rPr>
              <a:t>мя</a:t>
            </a:r>
            <a:r>
              <a:rPr lang="ru-RU" dirty="0" smtClean="0">
                <a:solidFill>
                  <a:schemeClr val="accent1"/>
                </a:solidFill>
                <a:latin typeface="Times New Roman" panose="02020603050405020304" pitchFamily="18" charset="0"/>
                <a:cs typeface="Times New Roman" panose="02020603050405020304" pitchFamily="18" charset="0"/>
              </a:rPr>
              <a:t> </a:t>
            </a:r>
            <a:r>
              <a:rPr lang="en-US" dirty="0" smtClean="0">
                <a:solidFill>
                  <a:schemeClr val="accent1"/>
                </a:solidFill>
                <a:latin typeface="Times New Roman" panose="02020603050405020304" pitchFamily="18" charset="0"/>
                <a:cs typeface="Times New Roman" panose="02020603050405020304" pitchFamily="18" charset="0"/>
              </a:rPr>
              <a:t>are neutral</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a:t>
            </a:r>
          </a:p>
          <a:p>
            <a:r>
              <a:rPr lang="ru-RU" dirty="0" smtClean="0">
                <a:latin typeface="Times New Roman" panose="02020603050405020304" pitchFamily="18" charset="0"/>
                <a:cs typeface="Times New Roman" panose="02020603050405020304" pitchFamily="18" charset="0"/>
              </a:rPr>
              <a:t>Имя: </a:t>
            </a:r>
            <a:r>
              <a:rPr lang="en-US" dirty="0" smtClean="0">
                <a:latin typeface="Times New Roman" panose="02020603050405020304" pitchFamily="18" charset="0"/>
                <a:cs typeface="Times New Roman" panose="02020603050405020304" pitchFamily="18" charset="0"/>
              </a:rPr>
              <a:t>name</a:t>
            </a:r>
          </a:p>
          <a:p>
            <a:r>
              <a:rPr lang="ru-RU" dirty="0" smtClean="0">
                <a:latin typeface="Times New Roman" panose="02020603050405020304" pitchFamily="18" charset="0"/>
                <a:cs typeface="Times New Roman" panose="02020603050405020304" pitchFamily="18" charset="0"/>
              </a:rPr>
              <a:t>Время: </a:t>
            </a:r>
            <a:r>
              <a:rPr lang="en-US" dirty="0" smtClean="0">
                <a:latin typeface="Times New Roman" panose="02020603050405020304" pitchFamily="18" charset="0"/>
                <a:cs typeface="Times New Roman" panose="02020603050405020304" pitchFamily="18" charset="0"/>
              </a:rPr>
              <a:t>time</a:t>
            </a:r>
          </a:p>
          <a:p>
            <a:pPr marL="0" indent="0">
              <a:buNone/>
            </a:pPr>
            <a:endParaRPr lang="en-US"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Кофе (</a:t>
            </a:r>
            <a:r>
              <a:rPr lang="en-US" dirty="0" smtClean="0">
                <a:latin typeface="Times New Roman" panose="02020603050405020304" pitchFamily="18" charset="0"/>
                <a:cs typeface="Times New Roman" panose="02020603050405020304" pitchFamily="18" charset="0"/>
              </a:rPr>
              <a:t>coffee) is masculine.</a:t>
            </a:r>
          </a:p>
          <a:p>
            <a:pPr marL="0" indent="0">
              <a:buNone/>
            </a:pPr>
            <a:r>
              <a:rPr lang="en-US" dirty="0" smtClean="0"/>
              <a:t> </a:t>
            </a:r>
            <a:endParaRPr lang="ru-RU" dirty="0"/>
          </a:p>
        </p:txBody>
      </p:sp>
    </p:spTree>
    <p:extLst>
      <p:ext uri="{BB962C8B-B14F-4D97-AF65-F5344CB8AC3E}">
        <p14:creationId xmlns:p14="http://schemas.microsoft.com/office/powerpoint/2010/main" val="1066001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284232"/>
          </a:xfrm>
        </p:spPr>
        <p:txBody>
          <a:bodyPr>
            <a:normAutofit fontScale="90000"/>
          </a:bodyPr>
          <a:lstStyle/>
          <a:p>
            <a:r>
              <a:rPr lang="en-US" dirty="0" err="1" smtClean="0"/>
              <a:t>Exersices</a:t>
            </a:r>
            <a:endParaRPr lang="ru-RU" dirty="0"/>
          </a:p>
        </p:txBody>
      </p:sp>
      <p:sp>
        <p:nvSpPr>
          <p:cNvPr id="3" name="Объект 2"/>
          <p:cNvSpPr>
            <a:spLocks noGrp="1"/>
          </p:cNvSpPr>
          <p:nvPr>
            <p:ph idx="1"/>
          </p:nvPr>
        </p:nvSpPr>
        <p:spPr>
          <a:xfrm>
            <a:off x="838200" y="755374"/>
            <a:ext cx="10515600" cy="5421589"/>
          </a:xfrm>
        </p:spPr>
        <p:txBody>
          <a:bodyPr>
            <a:normAutofit/>
          </a:bodyPr>
          <a:lstStyle/>
          <a:p>
            <a:pPr marL="0" indent="0">
              <a:buNone/>
            </a:pPr>
            <a:r>
              <a:rPr lang="ru-RU" sz="4800" dirty="0" smtClean="0">
                <a:latin typeface="Times New Roman" panose="02020603050405020304" pitchFamily="18" charset="0"/>
                <a:cs typeface="Times New Roman" panose="02020603050405020304" pitchFamily="18" charset="0"/>
              </a:rPr>
              <a:t>Хлеб</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Суп</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Рыба</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Вино</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Картошка</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Пиво</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Молоко</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Шоколад</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Вода</a:t>
            </a:r>
            <a:endParaRPr lang="en-US" sz="4800" dirty="0" smtClean="0">
              <a:latin typeface="Times New Roman" panose="02020603050405020304" pitchFamily="18" charset="0"/>
              <a:cs typeface="Times New Roman" panose="02020603050405020304" pitchFamily="18" charset="0"/>
            </a:endParaRPr>
          </a:p>
          <a:p>
            <a:pPr marL="0" indent="0">
              <a:buNone/>
            </a:pPr>
            <a:r>
              <a:rPr lang="ru-RU" sz="4800" dirty="0" smtClean="0">
                <a:latin typeface="Times New Roman" panose="02020603050405020304" pitchFamily="18" charset="0"/>
                <a:cs typeface="Times New Roman" panose="02020603050405020304" pitchFamily="18" charset="0"/>
              </a:rPr>
              <a:t>музей</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чай   проблема</a:t>
            </a:r>
            <a:r>
              <a:rPr lang="en-US" sz="4800" dirty="0" smtClean="0">
                <a:latin typeface="Times New Roman" panose="02020603050405020304" pitchFamily="18" charset="0"/>
                <a:cs typeface="Times New Roman" panose="02020603050405020304" pitchFamily="18" charset="0"/>
              </a:rPr>
              <a:t>  </a:t>
            </a:r>
            <a:r>
              <a:rPr lang="ru-RU" sz="4800" dirty="0" smtClean="0">
                <a:latin typeface="Times New Roman" panose="02020603050405020304" pitchFamily="18" charset="0"/>
                <a:cs typeface="Times New Roman" panose="02020603050405020304" pitchFamily="18" charset="0"/>
              </a:rPr>
              <a:t>банан   билет   вода  кафе  машина  телефон </a:t>
            </a:r>
          </a:p>
          <a:p>
            <a:pPr marL="0" indent="0">
              <a:buNone/>
            </a:pPr>
            <a:r>
              <a:rPr lang="ru-RU" sz="4800" dirty="0" smtClean="0">
                <a:latin typeface="Times New Roman" panose="02020603050405020304" pitchFamily="18" charset="0"/>
                <a:cs typeface="Times New Roman" panose="02020603050405020304" pitchFamily="18" charset="0"/>
              </a:rPr>
              <a:t>Фотография  фото  сувенир багаж</a:t>
            </a:r>
            <a:endParaRPr lang="ru-RU" sz="4800" dirty="0">
              <a:latin typeface="Times New Roman" panose="02020603050405020304" pitchFamily="18" charset="0"/>
              <a:cs typeface="Times New Roman" panose="02020603050405020304" pitchFamily="18" charset="0"/>
            </a:endParaRPr>
          </a:p>
          <a:p>
            <a:pPr marL="0" indent="0">
              <a:buNone/>
            </a:pPr>
            <a:r>
              <a:rPr lang="ru-RU" sz="4800" dirty="0" smtClean="0">
                <a:latin typeface="Times New Roman" panose="02020603050405020304" pitchFamily="18" charset="0"/>
                <a:cs typeface="Times New Roman" panose="02020603050405020304" pitchFamily="18" charset="0"/>
              </a:rPr>
              <a:t>Метро  музыка </a:t>
            </a:r>
            <a:r>
              <a:rPr lang="ru-RU" sz="4800" dirty="0">
                <a:latin typeface="Times New Roman" panose="02020603050405020304" pitchFamily="18" charset="0"/>
                <a:cs typeface="Times New Roman" panose="02020603050405020304" pitchFamily="18" charset="0"/>
              </a:rPr>
              <a:t>станция</a:t>
            </a:r>
          </a:p>
        </p:txBody>
      </p:sp>
    </p:spTree>
    <p:extLst>
      <p:ext uri="{BB962C8B-B14F-4D97-AF65-F5344CB8AC3E}">
        <p14:creationId xmlns:p14="http://schemas.microsoft.com/office/powerpoint/2010/main" val="4285137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To be/ </a:t>
            </a:r>
            <a:r>
              <a:rPr lang="ru-RU" dirty="0" smtClean="0"/>
              <a:t>быть </a:t>
            </a:r>
            <a:r>
              <a:rPr lang="en-US" dirty="0" smtClean="0"/>
              <a:t>does not change in Russian</a:t>
            </a:r>
            <a:endParaRPr lang="ru-RU" dirty="0"/>
          </a:p>
        </p:txBody>
      </p:sp>
      <p:pic>
        <p:nvPicPr>
          <p:cNvPr id="4" name="Объект 3"/>
          <p:cNvPicPr>
            <a:picLocks noGrp="1" noChangeAspect="1"/>
          </p:cNvPicPr>
          <p:nvPr>
            <p:ph idx="1"/>
          </p:nvPr>
        </p:nvPicPr>
        <p:blipFill>
          <a:blip r:embed="rId2"/>
          <a:stretch>
            <a:fillRect/>
          </a:stretch>
        </p:blipFill>
        <p:spPr>
          <a:xfrm>
            <a:off x="2081793" y="1825625"/>
            <a:ext cx="8028414" cy="4351338"/>
          </a:xfrm>
          <a:prstGeom prst="rect">
            <a:avLst/>
          </a:prstGeom>
        </p:spPr>
      </p:pic>
    </p:spTree>
    <p:extLst>
      <p:ext uri="{BB962C8B-B14F-4D97-AF65-F5344CB8AC3E}">
        <p14:creationId xmlns:p14="http://schemas.microsoft.com/office/powerpoint/2010/main" val="1493379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456510"/>
          </a:xfrm>
        </p:spPr>
        <p:txBody>
          <a:bodyPr>
            <a:normAutofit fontScale="90000"/>
          </a:bodyPr>
          <a:lstStyle/>
          <a:p>
            <a:r>
              <a:rPr lang="en-US" dirty="0" smtClean="0"/>
              <a:t>Exercises</a:t>
            </a:r>
            <a:endParaRPr lang="ru-RU" dirty="0"/>
          </a:p>
        </p:txBody>
      </p:sp>
      <p:sp>
        <p:nvSpPr>
          <p:cNvPr id="3" name="Объект 2"/>
          <p:cNvSpPr>
            <a:spLocks noGrp="1"/>
          </p:cNvSpPr>
          <p:nvPr>
            <p:ph idx="1"/>
          </p:nvPr>
        </p:nvSpPr>
        <p:spPr>
          <a:xfrm>
            <a:off x="838200" y="821636"/>
            <a:ext cx="10515600" cy="5923721"/>
          </a:xfrm>
        </p:spPr>
        <p:txBody>
          <a:bodyPr/>
          <a:lstStyle/>
          <a:p>
            <a:r>
              <a:rPr lang="en-US" dirty="0"/>
              <a:t> </a:t>
            </a:r>
            <a:r>
              <a:rPr lang="en-US" sz="2400" dirty="0" smtClean="0">
                <a:latin typeface="Times New Roman" panose="02020603050405020304" pitchFamily="18" charset="0"/>
                <a:cs typeface="Times New Roman" panose="02020603050405020304" pitchFamily="18" charset="0"/>
              </a:rPr>
              <a:t>She is smart</a:t>
            </a:r>
          </a:p>
          <a:p>
            <a:pPr marL="0" indent="0">
              <a:buNone/>
            </a:pPr>
            <a:r>
              <a:rPr lang="ru-RU" sz="2400" dirty="0" smtClean="0">
                <a:latin typeface="Times New Roman" panose="02020603050405020304" pitchFamily="18" charset="0"/>
                <a:cs typeface="Times New Roman" panose="02020603050405020304" pitchFamily="18" charset="0"/>
              </a:rPr>
              <a:t>Она (есть) умная</a:t>
            </a:r>
          </a:p>
          <a:p>
            <a:r>
              <a:rPr lang="en-US" sz="2400" dirty="0" smtClean="0">
                <a:latin typeface="Times New Roman" panose="02020603050405020304" pitchFamily="18" charset="0"/>
                <a:cs typeface="Times New Roman" panose="02020603050405020304" pitchFamily="18" charset="0"/>
              </a:rPr>
              <a:t>He is French</a:t>
            </a:r>
          </a:p>
          <a:p>
            <a:pPr marL="0" indent="0">
              <a:buNone/>
            </a:pPr>
            <a:r>
              <a:rPr lang="ru-RU" sz="2400" dirty="0" smtClean="0">
                <a:latin typeface="Times New Roman" panose="02020603050405020304" pitchFamily="18" charset="0"/>
                <a:cs typeface="Times New Roman" panose="02020603050405020304" pitchFamily="18" charset="0"/>
              </a:rPr>
              <a:t>Он (есть) француз</a:t>
            </a:r>
          </a:p>
          <a:p>
            <a:r>
              <a:rPr lang="en-US" sz="2400" dirty="0" smtClean="0">
                <a:latin typeface="Times New Roman" panose="02020603050405020304" pitchFamily="18" charset="0"/>
                <a:cs typeface="Times New Roman" panose="02020603050405020304" pitchFamily="18" charset="0"/>
              </a:rPr>
              <a:t>They are students</a:t>
            </a:r>
          </a:p>
          <a:p>
            <a:pPr marL="0" indent="0">
              <a:buNone/>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Они (есть) студенты</a:t>
            </a:r>
          </a:p>
          <a:p>
            <a:r>
              <a:rPr lang="en-US" sz="2400" dirty="0" smtClean="0">
                <a:latin typeface="Times New Roman" panose="02020603050405020304" pitchFamily="18" charset="0"/>
                <a:cs typeface="Times New Roman" panose="02020603050405020304" pitchFamily="18" charset="0"/>
              </a:rPr>
              <a:t>We are teachers</a:t>
            </a:r>
          </a:p>
          <a:p>
            <a:pPr marL="0" indent="0">
              <a:buNone/>
            </a:pPr>
            <a:r>
              <a:rPr lang="ru-RU" sz="2400" dirty="0" smtClean="0">
                <a:latin typeface="Times New Roman" panose="02020603050405020304" pitchFamily="18" charset="0"/>
                <a:cs typeface="Times New Roman" panose="02020603050405020304" pitchFamily="18" charset="0"/>
              </a:rPr>
              <a:t>Мы (есть) учителя</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 am tall</a:t>
            </a:r>
          </a:p>
          <a:p>
            <a:pPr marL="0" indent="0">
              <a:buNone/>
            </a:pPr>
            <a:r>
              <a:rPr lang="ru-RU" sz="2400" dirty="0" smtClean="0">
                <a:latin typeface="Times New Roman" panose="02020603050405020304" pitchFamily="18" charset="0"/>
                <a:cs typeface="Times New Roman" panose="02020603050405020304" pitchFamily="18" charset="0"/>
              </a:rPr>
              <a:t>Я (есть) высокий</a:t>
            </a:r>
          </a:p>
          <a:p>
            <a:r>
              <a:rPr lang="en-US" sz="2400" dirty="0" smtClean="0">
                <a:latin typeface="Times New Roman" panose="02020603050405020304" pitchFamily="18" charset="0"/>
                <a:cs typeface="Times New Roman" panose="02020603050405020304" pitchFamily="18" charset="0"/>
              </a:rPr>
              <a:t>You are funny</a:t>
            </a:r>
          </a:p>
          <a:p>
            <a:pPr marL="0" indent="0">
              <a:buNone/>
            </a:pPr>
            <a:r>
              <a:rPr lang="ru-RU" sz="2400" dirty="0" smtClean="0">
                <a:latin typeface="Times New Roman" panose="02020603050405020304" pitchFamily="18" charset="0"/>
                <a:cs typeface="Times New Roman" panose="02020603050405020304" pitchFamily="18" charset="0"/>
              </a:rPr>
              <a:t>Ты (есть) веселый</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55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047849"/>
          </a:xfrm>
        </p:spPr>
        <p:txBody>
          <a:bodyPr>
            <a:normAutofit/>
          </a:bodyPr>
          <a:lstStyle/>
          <a:p>
            <a:r>
              <a:rPr lang="en-US" sz="3200" dirty="0" smtClean="0">
                <a:latin typeface="Times New Roman" panose="02020603050405020304" pitchFamily="18" charset="0"/>
                <a:cs typeface="Times New Roman" panose="02020603050405020304" pitchFamily="18" charset="0"/>
              </a:rPr>
              <a:t>Useful phrases</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bye              </a:t>
            </a:r>
            <a:r>
              <a:rPr lang="ru-RU" sz="2400" dirty="0" smtClean="0">
                <a:latin typeface="Times New Roman" panose="02020603050405020304" pitchFamily="18" charset="0"/>
                <a:cs typeface="Times New Roman" panose="02020603050405020304" pitchFamily="18" charset="0"/>
              </a:rPr>
              <a:t>            пока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Good day   </a:t>
            </a:r>
            <a:r>
              <a:rPr lang="ru-RU" sz="2400" dirty="0" smtClean="0">
                <a:latin typeface="Times New Roman" panose="02020603050405020304" pitchFamily="18" charset="0"/>
                <a:cs typeface="Times New Roman" panose="02020603050405020304" pitchFamily="18" charset="0"/>
              </a:rPr>
              <a:t>          Добрый день</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Good morning  </a:t>
            </a:r>
            <a:r>
              <a:rPr lang="ru-RU" sz="2400" dirty="0" smtClean="0">
                <a:latin typeface="Times New Roman" panose="02020603050405020304" pitchFamily="18" charset="0"/>
                <a:cs typeface="Times New Roman" panose="02020603050405020304" pitchFamily="18" charset="0"/>
              </a:rPr>
              <a:t>    Доброе утро</a:t>
            </a:r>
            <a:br>
              <a:rPr lang="ru-RU"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Good evening  </a:t>
            </a:r>
            <a:r>
              <a:rPr lang="ru-RU" sz="2400" dirty="0" smtClean="0">
                <a:latin typeface="Times New Roman" panose="02020603050405020304" pitchFamily="18" charset="0"/>
                <a:cs typeface="Times New Roman" panose="02020603050405020304" pitchFamily="18" charset="0"/>
              </a:rPr>
              <a:t>     Добрый вечер</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Good night</a:t>
            </a:r>
            <a:r>
              <a:rPr lang="ru-RU" sz="2400" dirty="0" smtClean="0">
                <a:latin typeface="Times New Roman" panose="02020603050405020304" pitchFamily="18" charset="0"/>
                <a:cs typeface="Times New Roman" panose="02020603050405020304" pitchFamily="18" charset="0"/>
              </a:rPr>
              <a:t>            Спокойной ночи</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6527875" y="1783454"/>
            <a:ext cx="4935255" cy="4611742"/>
          </a:xfrm>
          <a:prstGeom prst="rect">
            <a:avLst/>
          </a:prstGeom>
        </p:spPr>
      </p:pic>
    </p:spTree>
    <p:extLst>
      <p:ext uri="{BB962C8B-B14F-4D97-AF65-F5344CB8AC3E}">
        <p14:creationId xmlns:p14="http://schemas.microsoft.com/office/powerpoint/2010/main" val="371261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Russian language/ </a:t>
            </a:r>
            <a:r>
              <a:rPr lang="ru-RU" dirty="0" smtClean="0">
                <a:latin typeface="Times New Roman" panose="02020603050405020304" pitchFamily="18" charset="0"/>
                <a:cs typeface="Times New Roman" panose="02020603050405020304" pitchFamily="18" charset="0"/>
              </a:rPr>
              <a:t>Русский язык</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663879" y="1791222"/>
            <a:ext cx="5121474" cy="4561105"/>
          </a:xfrm>
          <a:prstGeom prst="rect">
            <a:avLst/>
          </a:prstGeom>
        </p:spPr>
      </p:pic>
      <p:pic>
        <p:nvPicPr>
          <p:cNvPr id="5" name="Рисунок 4"/>
          <p:cNvPicPr>
            <a:picLocks noChangeAspect="1"/>
          </p:cNvPicPr>
          <p:nvPr/>
        </p:nvPicPr>
        <p:blipFill>
          <a:blip r:embed="rId3"/>
          <a:stretch>
            <a:fillRect/>
          </a:stretch>
        </p:blipFill>
        <p:spPr>
          <a:xfrm>
            <a:off x="5940351" y="1791222"/>
            <a:ext cx="5572227" cy="4505334"/>
          </a:xfrm>
          <a:prstGeom prst="rect">
            <a:avLst/>
          </a:prstGeom>
        </p:spPr>
      </p:pic>
    </p:spTree>
    <p:extLst>
      <p:ext uri="{BB962C8B-B14F-4D97-AF65-F5344CB8AC3E}">
        <p14:creationId xmlns:p14="http://schemas.microsoft.com/office/powerpoint/2010/main" val="117702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  меня есть</a:t>
            </a:r>
            <a:r>
              <a:rPr lang="en-US" dirty="0" smtClean="0"/>
              <a:t>/</a:t>
            </a:r>
            <a:r>
              <a:rPr lang="ru-RU" dirty="0" smtClean="0"/>
              <a:t> </a:t>
            </a:r>
            <a:r>
              <a:rPr lang="en-US" dirty="0" smtClean="0"/>
              <a:t>I have</a:t>
            </a:r>
            <a:endParaRPr lang="ru-RU" dirty="0"/>
          </a:p>
        </p:txBody>
      </p:sp>
      <p:pic>
        <p:nvPicPr>
          <p:cNvPr id="4" name="Объект 3"/>
          <p:cNvPicPr>
            <a:picLocks noGrp="1" noChangeAspect="1"/>
          </p:cNvPicPr>
          <p:nvPr>
            <p:ph idx="1"/>
          </p:nvPr>
        </p:nvPicPr>
        <p:blipFill>
          <a:blip r:embed="rId2"/>
          <a:stretch>
            <a:fillRect/>
          </a:stretch>
        </p:blipFill>
        <p:spPr>
          <a:xfrm>
            <a:off x="838200" y="1690688"/>
            <a:ext cx="5072270" cy="4738066"/>
          </a:xfrm>
          <a:prstGeom prst="rect">
            <a:avLst/>
          </a:prstGeom>
        </p:spPr>
      </p:pic>
      <p:pic>
        <p:nvPicPr>
          <p:cNvPr id="5" name="Рисунок 4"/>
          <p:cNvPicPr>
            <a:picLocks noChangeAspect="1"/>
          </p:cNvPicPr>
          <p:nvPr/>
        </p:nvPicPr>
        <p:blipFill>
          <a:blip r:embed="rId3"/>
          <a:stretch>
            <a:fillRect/>
          </a:stretch>
        </p:blipFill>
        <p:spPr>
          <a:xfrm>
            <a:off x="6811616" y="1690688"/>
            <a:ext cx="5283477" cy="4663109"/>
          </a:xfrm>
          <a:prstGeom prst="rect">
            <a:avLst/>
          </a:prstGeom>
        </p:spPr>
      </p:pic>
    </p:spTree>
    <p:extLst>
      <p:ext uri="{BB962C8B-B14F-4D97-AF65-F5344CB8AC3E}">
        <p14:creationId xmlns:p14="http://schemas.microsoft.com/office/powerpoint/2010/main" val="3246157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6853"/>
          </a:xfrm>
        </p:spPr>
        <p:txBody>
          <a:bodyPr>
            <a:normAutofit fontScale="90000"/>
          </a:bodyPr>
          <a:lstStyle/>
          <a:p>
            <a:r>
              <a:rPr lang="en-US" dirty="0" smtClean="0"/>
              <a:t>Numbers in Russian</a:t>
            </a:r>
            <a:endParaRPr lang="ru-RU" dirty="0"/>
          </a:p>
        </p:txBody>
      </p:sp>
      <p:pic>
        <p:nvPicPr>
          <p:cNvPr id="4" name="Объект 3"/>
          <p:cNvPicPr>
            <a:picLocks noGrp="1" noChangeAspect="1"/>
          </p:cNvPicPr>
          <p:nvPr>
            <p:ph idx="1"/>
          </p:nvPr>
        </p:nvPicPr>
        <p:blipFill>
          <a:blip r:embed="rId2"/>
          <a:stretch>
            <a:fillRect/>
          </a:stretch>
        </p:blipFill>
        <p:spPr>
          <a:xfrm>
            <a:off x="0" y="1465544"/>
            <a:ext cx="5715000" cy="4972833"/>
          </a:xfrm>
          <a:prstGeom prst="rect">
            <a:avLst/>
          </a:prstGeom>
        </p:spPr>
      </p:pic>
      <p:pic>
        <p:nvPicPr>
          <p:cNvPr id="5" name="Рисунок 4"/>
          <p:cNvPicPr>
            <a:picLocks noChangeAspect="1"/>
          </p:cNvPicPr>
          <p:nvPr/>
        </p:nvPicPr>
        <p:blipFill>
          <a:blip r:embed="rId3"/>
          <a:stretch>
            <a:fillRect/>
          </a:stretch>
        </p:blipFill>
        <p:spPr>
          <a:xfrm>
            <a:off x="5906544" y="1653436"/>
            <a:ext cx="5715000" cy="4934733"/>
          </a:xfrm>
          <a:prstGeom prst="rect">
            <a:avLst/>
          </a:prstGeom>
        </p:spPr>
      </p:pic>
    </p:spTree>
    <p:extLst>
      <p:ext uri="{BB962C8B-B14F-4D97-AF65-F5344CB8AC3E}">
        <p14:creationId xmlns:p14="http://schemas.microsoft.com/office/powerpoint/2010/main" val="1084443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Useful phrases</a:t>
            </a:r>
            <a:endParaRPr lang="ru-RU" dirty="0"/>
          </a:p>
        </p:txBody>
      </p:sp>
      <p:pic>
        <p:nvPicPr>
          <p:cNvPr id="4" name="Объект 3"/>
          <p:cNvPicPr>
            <a:picLocks noGrp="1" noChangeAspect="1"/>
          </p:cNvPicPr>
          <p:nvPr>
            <p:ph idx="1"/>
          </p:nvPr>
        </p:nvPicPr>
        <p:blipFill>
          <a:blip r:embed="rId2"/>
          <a:stretch>
            <a:fillRect/>
          </a:stretch>
        </p:blipFill>
        <p:spPr>
          <a:xfrm>
            <a:off x="-324058" y="1948070"/>
            <a:ext cx="5286375" cy="4169223"/>
          </a:xfrm>
          <a:prstGeom prst="rect">
            <a:avLst/>
          </a:prstGeom>
        </p:spPr>
      </p:pic>
      <p:pic>
        <p:nvPicPr>
          <p:cNvPr id="5" name="Рисунок 4"/>
          <p:cNvPicPr>
            <a:picLocks noChangeAspect="1"/>
          </p:cNvPicPr>
          <p:nvPr/>
        </p:nvPicPr>
        <p:blipFill>
          <a:blip r:embed="rId3"/>
          <a:stretch>
            <a:fillRect/>
          </a:stretch>
        </p:blipFill>
        <p:spPr>
          <a:xfrm>
            <a:off x="4763534" y="1948070"/>
            <a:ext cx="3651596" cy="4691269"/>
          </a:xfrm>
          <a:prstGeom prst="rect">
            <a:avLst/>
          </a:prstGeom>
        </p:spPr>
      </p:pic>
      <p:pic>
        <p:nvPicPr>
          <p:cNvPr id="6" name="Рисунок 5"/>
          <p:cNvPicPr>
            <a:picLocks noChangeAspect="1"/>
          </p:cNvPicPr>
          <p:nvPr/>
        </p:nvPicPr>
        <p:blipFill>
          <a:blip r:embed="rId4"/>
          <a:stretch>
            <a:fillRect/>
          </a:stretch>
        </p:blipFill>
        <p:spPr>
          <a:xfrm>
            <a:off x="8549100" y="1948070"/>
            <a:ext cx="3205577" cy="4691269"/>
          </a:xfrm>
          <a:prstGeom prst="rect">
            <a:avLst/>
          </a:prstGeom>
        </p:spPr>
      </p:pic>
    </p:spTree>
    <p:extLst>
      <p:ext uri="{BB962C8B-B14F-4D97-AF65-F5344CB8AC3E}">
        <p14:creationId xmlns:p14="http://schemas.microsoft.com/office/powerpoint/2010/main" val="2183287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5061" y="132522"/>
            <a:ext cx="9609551" cy="530087"/>
          </a:xfrm>
        </p:spPr>
        <p:txBody>
          <a:bodyPr>
            <a:normAutofit fontScale="90000"/>
          </a:bodyPr>
          <a:lstStyle/>
          <a:p>
            <a:r>
              <a:rPr lang="ru-RU" dirty="0" smtClean="0"/>
              <a:t>Отчество</a:t>
            </a:r>
            <a:endParaRPr lang="ru-RU" dirty="0"/>
          </a:p>
        </p:txBody>
      </p:sp>
      <p:sp>
        <p:nvSpPr>
          <p:cNvPr id="3" name="Объект 2"/>
          <p:cNvSpPr>
            <a:spLocks noGrp="1"/>
          </p:cNvSpPr>
          <p:nvPr>
            <p:ph idx="1"/>
          </p:nvPr>
        </p:nvSpPr>
        <p:spPr>
          <a:xfrm>
            <a:off x="1524000" y="662609"/>
            <a:ext cx="9980612" cy="5804452"/>
          </a:xfrm>
        </p:spPr>
        <p:txBody>
          <a:bodyPr/>
          <a:lstStyle/>
          <a:p>
            <a:r>
              <a:rPr lang="en-US" dirty="0">
                <a:latin typeface="Times New Roman" panose="02020603050405020304" pitchFamily="18" charset="0"/>
                <a:cs typeface="Times New Roman" panose="02020603050405020304" pitchFamily="18" charset="0"/>
              </a:rPr>
              <a:t>Patronymic - part of the family name, which is assigned to the child by the name of the father. In the pre-family period, it was used for the same social function as modern surnames.</a:t>
            </a:r>
          </a:p>
          <a:p>
            <a:r>
              <a:rPr lang="en-US" dirty="0">
                <a:latin typeface="Times New Roman" panose="02020603050405020304" pitchFamily="18" charset="0"/>
                <a:cs typeface="Times New Roman" panose="02020603050405020304" pitchFamily="18" charset="0"/>
              </a:rPr>
              <a:t> In the modern world it is used in official institutions (hospital, bank), also in communication with people older in age or position (elderly people, bosses, teachers). However, more and more people are asking to be called only by their name, without patronymic. </a:t>
            </a:r>
          </a:p>
          <a:p>
            <a:r>
              <a:rPr lang="en-US" dirty="0">
                <a:latin typeface="Times New Roman" panose="02020603050405020304" pitchFamily="18" charset="0"/>
                <a:cs typeface="Times New Roman" panose="02020603050405020304" pitchFamily="18" charset="0"/>
              </a:rPr>
              <a:t>In the 19th-century Russian literature, heroes most often have a name and a patronymic</a:t>
            </a:r>
            <a:r>
              <a:rPr lang="en-US" dirty="0" smtClean="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endParaRPr lang="en-US" dirty="0"/>
          </a:p>
          <a:p>
            <a:endParaRPr lang="ru-RU" dirty="0"/>
          </a:p>
        </p:txBody>
      </p:sp>
      <p:pic>
        <p:nvPicPr>
          <p:cNvPr id="4" name="Рисунок 3"/>
          <p:cNvPicPr>
            <a:picLocks noChangeAspect="1"/>
          </p:cNvPicPr>
          <p:nvPr/>
        </p:nvPicPr>
        <p:blipFill>
          <a:blip r:embed="rId2"/>
          <a:stretch>
            <a:fillRect/>
          </a:stretch>
        </p:blipFill>
        <p:spPr>
          <a:xfrm>
            <a:off x="1207575" y="2780897"/>
            <a:ext cx="4426080" cy="4529721"/>
          </a:xfrm>
          <a:prstGeom prst="rect">
            <a:avLst/>
          </a:prstGeom>
        </p:spPr>
      </p:pic>
      <p:pic>
        <p:nvPicPr>
          <p:cNvPr id="5" name="Рисунок 4"/>
          <p:cNvPicPr>
            <a:picLocks noChangeAspect="1"/>
          </p:cNvPicPr>
          <p:nvPr/>
        </p:nvPicPr>
        <p:blipFill>
          <a:blip r:embed="rId3"/>
          <a:stretch>
            <a:fillRect/>
          </a:stretch>
        </p:blipFill>
        <p:spPr>
          <a:xfrm>
            <a:off x="5824208" y="2780897"/>
            <a:ext cx="5870957" cy="4377307"/>
          </a:xfrm>
          <a:prstGeom prst="rect">
            <a:avLst/>
          </a:prstGeom>
        </p:spPr>
      </p:pic>
    </p:spTree>
    <p:extLst>
      <p:ext uri="{BB962C8B-B14F-4D97-AF65-F5344CB8AC3E}">
        <p14:creationId xmlns:p14="http://schemas.microsoft.com/office/powerpoint/2010/main" val="337977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187891"/>
            <a:ext cx="10515600" cy="751562"/>
          </a:xfrm>
        </p:spPr>
        <p:txBody>
          <a:bodyPr>
            <a:normAutofit/>
          </a:bodyPr>
          <a:lstStyle/>
          <a:p>
            <a:r>
              <a:rPr lang="en-US" dirty="0" smtClean="0"/>
              <a:t>Famous Russian people</a:t>
            </a:r>
            <a:endParaRPr lang="ru-RU" dirty="0"/>
          </a:p>
        </p:txBody>
      </p:sp>
      <p:sp>
        <p:nvSpPr>
          <p:cNvPr id="3" name="Текст 2"/>
          <p:cNvSpPr>
            <a:spLocks noGrp="1"/>
          </p:cNvSpPr>
          <p:nvPr>
            <p:ph type="body" idx="1"/>
          </p:nvPr>
        </p:nvSpPr>
        <p:spPr>
          <a:xfrm>
            <a:off x="839788" y="939453"/>
            <a:ext cx="5157787" cy="1565622"/>
          </a:xfrm>
        </p:spPr>
        <p:txBody>
          <a:bodyPr>
            <a:normAutofit fontScale="85000" lnSpcReduction="20000"/>
          </a:bodyPr>
          <a:lstStyle/>
          <a:p>
            <a:r>
              <a:rPr lang="en-US" sz="3200" b="0" dirty="0" err="1" smtClean="0">
                <a:latin typeface="Times New Roman" panose="02020603050405020304" pitchFamily="18" charset="0"/>
                <a:cs typeface="Times New Roman" panose="02020603050405020304" pitchFamily="18" charset="0"/>
              </a:rPr>
              <a:t>Pyotr</a:t>
            </a:r>
            <a:r>
              <a:rPr lang="en-US" sz="3200" b="0" dirty="0" smtClean="0">
                <a:latin typeface="Times New Roman" panose="02020603050405020304" pitchFamily="18" charset="0"/>
                <a:cs typeface="Times New Roman" panose="02020603050405020304" pitchFamily="18" charset="0"/>
              </a:rPr>
              <a:t> Tchaikovsky (1840 –1893) was a composer of the Romantic period</a:t>
            </a:r>
            <a:r>
              <a:rPr lang="ru-RU" sz="3200" b="0" dirty="0" smtClean="0">
                <a:latin typeface="Times New Roman" panose="02020603050405020304" pitchFamily="18" charset="0"/>
                <a:cs typeface="Times New Roman" panose="02020603050405020304" pitchFamily="18" charset="0"/>
              </a:rPr>
              <a:t>. </a:t>
            </a:r>
            <a:r>
              <a:rPr lang="en-US" sz="3200" b="0" dirty="0" smtClean="0">
                <a:latin typeface="Times New Roman" panose="02020603050405020304" pitchFamily="18" charset="0"/>
                <a:cs typeface="Times New Roman" panose="02020603050405020304" pitchFamily="18" charset="0"/>
              </a:rPr>
              <a:t>He composed the Nutcracker music, which is often performed at Christmas concerts.</a:t>
            </a:r>
            <a:endParaRPr lang="ru-RU" sz="3200" b="0" dirty="0">
              <a:latin typeface="Times New Roman" panose="02020603050405020304" pitchFamily="18" charset="0"/>
              <a:cs typeface="Times New Roman" panose="02020603050405020304" pitchFamily="18" charset="0"/>
            </a:endParaRPr>
          </a:p>
        </p:txBody>
      </p:sp>
      <p:pic>
        <p:nvPicPr>
          <p:cNvPr id="7" name="Объект 6"/>
          <p:cNvPicPr>
            <a:picLocks noGrp="1" noChangeAspect="1"/>
          </p:cNvPicPr>
          <p:nvPr>
            <p:ph sz="half" idx="2"/>
          </p:nvPr>
        </p:nvPicPr>
        <p:blipFill>
          <a:blip r:embed="rId2"/>
          <a:stretch>
            <a:fillRect/>
          </a:stretch>
        </p:blipFill>
        <p:spPr>
          <a:xfrm>
            <a:off x="839788" y="2642992"/>
            <a:ext cx="5157787" cy="3983276"/>
          </a:xfrm>
          <a:prstGeom prst="rect">
            <a:avLst/>
          </a:prstGeom>
        </p:spPr>
      </p:pic>
      <p:sp>
        <p:nvSpPr>
          <p:cNvPr id="5" name="Текст 4"/>
          <p:cNvSpPr>
            <a:spLocks noGrp="1"/>
          </p:cNvSpPr>
          <p:nvPr>
            <p:ph type="body" sz="quarter" idx="3"/>
          </p:nvPr>
        </p:nvSpPr>
        <p:spPr>
          <a:xfrm>
            <a:off x="6172200" y="663879"/>
            <a:ext cx="5183188" cy="1841196"/>
          </a:xfrm>
        </p:spPr>
        <p:txBody>
          <a:bodyPr>
            <a:normAutofit/>
          </a:bodyPr>
          <a:lstStyle/>
          <a:p>
            <a:r>
              <a:rPr lang="en-US" b="0" dirty="0" smtClean="0">
                <a:latin typeface="Times New Roman" panose="02020603050405020304" pitchFamily="18" charset="0"/>
                <a:cs typeface="Times New Roman" panose="02020603050405020304" pitchFamily="18" charset="0"/>
              </a:rPr>
              <a:t>Dmitri Mendeleev (1834-1907) was  a chemist and inventor. He is best known for formulating the Periodic Law and creating a version of the periodic table of elements</a:t>
            </a:r>
            <a:endParaRPr lang="ru-RU" b="0" dirty="0">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sz="quarter" idx="4"/>
          </p:nvPr>
        </p:nvPicPr>
        <p:blipFill>
          <a:blip r:embed="rId3"/>
          <a:stretch>
            <a:fillRect/>
          </a:stretch>
        </p:blipFill>
        <p:spPr>
          <a:xfrm>
            <a:off x="6227072" y="2793304"/>
            <a:ext cx="5073443" cy="3832964"/>
          </a:xfrm>
          <a:prstGeom prst="rect">
            <a:avLst/>
          </a:prstGeom>
        </p:spPr>
      </p:pic>
    </p:spTree>
    <p:extLst>
      <p:ext uri="{BB962C8B-B14F-4D97-AF65-F5344CB8AC3E}">
        <p14:creationId xmlns:p14="http://schemas.microsoft.com/office/powerpoint/2010/main" val="1360726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42040"/>
          </a:xfrm>
        </p:spPr>
        <p:txBody>
          <a:bodyPr>
            <a:normAutofit fontScale="90000"/>
          </a:bodyPr>
          <a:lstStyle/>
          <a:p>
            <a:r>
              <a:rPr lang="en-US" dirty="0" smtClean="0">
                <a:latin typeface="Times New Roman" panose="02020603050405020304" pitchFamily="18" charset="0"/>
                <a:cs typeface="Times New Roman" panose="02020603050405020304" pitchFamily="18" charset="0"/>
              </a:rPr>
              <a:t>Julian calendar</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86408" y="1179443"/>
            <a:ext cx="6715539" cy="5050528"/>
          </a:xfrm>
        </p:spPr>
        <p:txBody>
          <a:bodyPr>
            <a:noAutofit/>
          </a:bodyPr>
          <a:lstStyle/>
          <a:p>
            <a:r>
              <a:rPr lang="en-US" sz="2400" dirty="0">
                <a:latin typeface="Times New Roman" panose="02020603050405020304" pitchFamily="18" charset="0"/>
                <a:cs typeface="Times New Roman" panose="02020603050405020304" pitchFamily="18" charset="0"/>
              </a:rPr>
              <a:t>Before the 1917 Revolution, Russia used the Julian calendar, while Europe used the Gregorian calendar. The difference is 13 days. However, in Russia the church still lives according to the Julian calendar, so Christmas is celebrated after the New Year, on January 7th. And some people celebrate the Old New Year as another additional holiday.</a:t>
            </a:r>
          </a:p>
          <a:p>
            <a:r>
              <a:rPr lang="en-US" sz="2400" dirty="0">
                <a:latin typeface="Times New Roman" panose="02020603050405020304" pitchFamily="18" charset="0"/>
                <a:cs typeface="Times New Roman" panose="02020603050405020304" pitchFamily="18" charset="0"/>
              </a:rPr>
              <a:t>In Russia, children believe that Father Frost and his granddaughter Snow Maiden bring gifts for the New Year. She helps him to give gifts to children</a:t>
            </a:r>
          </a:p>
          <a:p>
            <a:endParaRPr lang="en-US" sz="2400"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661884" y="0"/>
            <a:ext cx="4541914" cy="3590855"/>
          </a:xfrm>
          <a:prstGeom prst="rect">
            <a:avLst/>
          </a:prstGeom>
        </p:spPr>
      </p:pic>
      <p:pic>
        <p:nvPicPr>
          <p:cNvPr id="5" name="Рисунок 4"/>
          <p:cNvPicPr>
            <a:picLocks noChangeAspect="1"/>
          </p:cNvPicPr>
          <p:nvPr/>
        </p:nvPicPr>
        <p:blipFill>
          <a:blip r:embed="rId3"/>
          <a:stretch>
            <a:fillRect/>
          </a:stretch>
        </p:blipFill>
        <p:spPr>
          <a:xfrm>
            <a:off x="7607016" y="3590855"/>
            <a:ext cx="4651651" cy="3292125"/>
          </a:xfrm>
          <a:prstGeom prst="rect">
            <a:avLst/>
          </a:prstGeom>
        </p:spPr>
      </p:pic>
    </p:spTree>
    <p:extLst>
      <p:ext uri="{BB962C8B-B14F-4D97-AF65-F5344CB8AC3E}">
        <p14:creationId xmlns:p14="http://schemas.microsoft.com/office/powerpoint/2010/main" val="1035192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99796"/>
          </a:xfrm>
        </p:spPr>
        <p:txBody>
          <a:bodyPr/>
          <a:lstStyle/>
          <a:p>
            <a:r>
              <a:rPr lang="en-US" dirty="0" smtClean="0"/>
              <a:t>Russian holidays </a:t>
            </a:r>
            <a:endParaRPr lang="ru-RU" dirty="0"/>
          </a:p>
        </p:txBody>
      </p:sp>
      <p:sp>
        <p:nvSpPr>
          <p:cNvPr id="3" name="Объект 2"/>
          <p:cNvSpPr>
            <a:spLocks noGrp="1"/>
          </p:cNvSpPr>
          <p:nvPr>
            <p:ph idx="1"/>
          </p:nvPr>
        </p:nvSpPr>
        <p:spPr>
          <a:xfrm>
            <a:off x="838200" y="1164922"/>
            <a:ext cx="10515600" cy="1352991"/>
          </a:xfrm>
        </p:spPr>
        <p:txBody>
          <a:bodyPr>
            <a:normAutofit fontScale="85000" lnSpcReduction="10000"/>
          </a:bodyPr>
          <a:lstStyle/>
          <a:p>
            <a:r>
              <a:rPr lang="en-US" sz="3000" dirty="0">
                <a:latin typeface="Times New Roman" panose="02020603050405020304" pitchFamily="18" charset="0"/>
                <a:cs typeface="Times New Roman" panose="02020603050405020304" pitchFamily="18" charset="0"/>
              </a:rPr>
              <a:t>Maslenitsa is celebrated at the end of winter before Lent. People prepare pancakes, a symbol of the sun, and also burn an effigy, a symbol of winter, and call for spring and the sun. This is a type of European carnival.</a:t>
            </a:r>
            <a:r>
              <a:rPr lang="en-US" dirty="0"/>
              <a:t/>
            </a:r>
            <a:br>
              <a:rPr lang="en-US" dirty="0"/>
            </a:br>
            <a:endParaRPr lang="ru-RU" dirty="0"/>
          </a:p>
        </p:txBody>
      </p:sp>
      <p:pic>
        <p:nvPicPr>
          <p:cNvPr id="4" name="Рисунок 3"/>
          <p:cNvPicPr>
            <a:picLocks noChangeAspect="1"/>
          </p:cNvPicPr>
          <p:nvPr/>
        </p:nvPicPr>
        <p:blipFill>
          <a:blip r:embed="rId2"/>
          <a:stretch>
            <a:fillRect/>
          </a:stretch>
        </p:blipFill>
        <p:spPr>
          <a:xfrm>
            <a:off x="371061" y="3317709"/>
            <a:ext cx="3889585" cy="3182388"/>
          </a:xfrm>
          <a:prstGeom prst="rect">
            <a:avLst/>
          </a:prstGeom>
        </p:spPr>
      </p:pic>
      <p:pic>
        <p:nvPicPr>
          <p:cNvPr id="5" name="Рисунок 4"/>
          <p:cNvPicPr>
            <a:picLocks noChangeAspect="1"/>
          </p:cNvPicPr>
          <p:nvPr/>
        </p:nvPicPr>
        <p:blipFill>
          <a:blip r:embed="rId3"/>
          <a:stretch>
            <a:fillRect/>
          </a:stretch>
        </p:blipFill>
        <p:spPr>
          <a:xfrm>
            <a:off x="4543477" y="3216032"/>
            <a:ext cx="3767655" cy="3182388"/>
          </a:xfrm>
          <a:prstGeom prst="rect">
            <a:avLst/>
          </a:prstGeom>
        </p:spPr>
      </p:pic>
      <p:pic>
        <p:nvPicPr>
          <p:cNvPr id="6" name="Рисунок 5"/>
          <p:cNvPicPr>
            <a:picLocks noChangeAspect="1"/>
          </p:cNvPicPr>
          <p:nvPr/>
        </p:nvPicPr>
        <p:blipFill>
          <a:blip r:embed="rId4"/>
          <a:stretch>
            <a:fillRect/>
          </a:stretch>
        </p:blipFill>
        <p:spPr>
          <a:xfrm>
            <a:off x="8311132" y="3216032"/>
            <a:ext cx="3657917" cy="3182388"/>
          </a:xfrm>
          <a:prstGeom prst="rect">
            <a:avLst/>
          </a:prstGeom>
        </p:spPr>
      </p:pic>
    </p:spTree>
    <p:extLst>
      <p:ext uri="{BB962C8B-B14F-4D97-AF65-F5344CB8AC3E}">
        <p14:creationId xmlns:p14="http://schemas.microsoft.com/office/powerpoint/2010/main" val="1438535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9275"/>
          </a:xfrm>
        </p:spPr>
        <p:txBody>
          <a:bodyPr>
            <a:normAutofit fontScale="90000"/>
          </a:bodyPr>
          <a:lstStyle/>
          <a:p>
            <a:r>
              <a:rPr lang="en-US" dirty="0" smtClean="0"/>
              <a:t>Flowers</a:t>
            </a:r>
            <a:endParaRPr lang="ru-RU" dirty="0"/>
          </a:p>
        </p:txBody>
      </p:sp>
      <p:sp>
        <p:nvSpPr>
          <p:cNvPr id="3" name="Объект 2"/>
          <p:cNvSpPr>
            <a:spLocks noGrp="1"/>
          </p:cNvSpPr>
          <p:nvPr>
            <p:ph idx="1"/>
          </p:nvPr>
        </p:nvSpPr>
        <p:spPr>
          <a:xfrm>
            <a:off x="838200" y="914400"/>
            <a:ext cx="10515600" cy="2875722"/>
          </a:xfrm>
        </p:spPr>
        <p:txBody>
          <a:bodyPr>
            <a:normAutofit fontScale="77500" lnSpcReduction="20000"/>
          </a:bodyPr>
          <a:lstStyle/>
          <a:p>
            <a:r>
              <a:rPr lang="en-US" dirty="0"/>
              <a:t>Like in Europe, Russia celebrates Christmas, New Year, and Easter. There is also March 8th - Women's Day, when everyone congratulates their mothers, sisters, </a:t>
            </a:r>
            <a:r>
              <a:rPr lang="en-US" dirty="0" err="1"/>
              <a:t>wifes</a:t>
            </a:r>
            <a:r>
              <a:rPr lang="en-US" dirty="0"/>
              <a:t>, friends, teachers. They often give flowers, chocolate, books.</a:t>
            </a:r>
          </a:p>
          <a:p>
            <a:r>
              <a:rPr lang="en-US" dirty="0"/>
              <a:t> In </a:t>
            </a:r>
            <a:r>
              <a:rPr lang="en-US" dirty="0" smtClean="0"/>
              <a:t>Post-Soviet countries, </a:t>
            </a:r>
            <a:r>
              <a:rPr lang="en-US" dirty="0"/>
              <a:t>flowers are often given not only in romantic relationships, but also to teachers, friends, and on various holidays. It is common to give many flowers in an odd number. It is believed that an even number of flowers is a bad omen.</a:t>
            </a:r>
          </a:p>
          <a:p>
            <a:r>
              <a:rPr lang="en-US" dirty="0"/>
              <a:t>Russia is a culture of gifts and flowers. At school, students prepare gifts for teachers for all holidays, also for the Day of Knowledge on September 1 and </a:t>
            </a:r>
            <a:r>
              <a:rPr lang="en-US" dirty="0" smtClean="0"/>
              <a:t>teacher`s day on </a:t>
            </a:r>
            <a:r>
              <a:rPr lang="en-US" dirty="0"/>
              <a:t>October 5.</a:t>
            </a:r>
          </a:p>
        </p:txBody>
      </p:sp>
      <p:pic>
        <p:nvPicPr>
          <p:cNvPr id="4" name="Рисунок 3"/>
          <p:cNvPicPr>
            <a:picLocks noChangeAspect="1"/>
          </p:cNvPicPr>
          <p:nvPr/>
        </p:nvPicPr>
        <p:blipFill>
          <a:blip r:embed="rId2"/>
          <a:stretch>
            <a:fillRect/>
          </a:stretch>
        </p:blipFill>
        <p:spPr>
          <a:xfrm>
            <a:off x="166355" y="3912714"/>
            <a:ext cx="4084674" cy="2822693"/>
          </a:xfrm>
          <a:prstGeom prst="rect">
            <a:avLst/>
          </a:prstGeom>
        </p:spPr>
      </p:pic>
      <p:pic>
        <p:nvPicPr>
          <p:cNvPr id="5" name="Рисунок 4"/>
          <p:cNvPicPr>
            <a:picLocks noChangeAspect="1"/>
          </p:cNvPicPr>
          <p:nvPr/>
        </p:nvPicPr>
        <p:blipFill>
          <a:blip r:embed="rId3"/>
          <a:stretch>
            <a:fillRect/>
          </a:stretch>
        </p:blipFill>
        <p:spPr>
          <a:xfrm>
            <a:off x="4251029" y="3627754"/>
            <a:ext cx="4548010" cy="3279932"/>
          </a:xfrm>
          <a:prstGeom prst="rect">
            <a:avLst/>
          </a:prstGeom>
        </p:spPr>
      </p:pic>
      <p:pic>
        <p:nvPicPr>
          <p:cNvPr id="6" name="Рисунок 5"/>
          <p:cNvPicPr>
            <a:picLocks noChangeAspect="1"/>
          </p:cNvPicPr>
          <p:nvPr/>
        </p:nvPicPr>
        <p:blipFill>
          <a:blip r:embed="rId4"/>
          <a:stretch>
            <a:fillRect/>
          </a:stretch>
        </p:blipFill>
        <p:spPr>
          <a:xfrm>
            <a:off x="8710882" y="3578068"/>
            <a:ext cx="3481118" cy="3279932"/>
          </a:xfrm>
          <a:prstGeom prst="rect">
            <a:avLst/>
          </a:prstGeom>
        </p:spPr>
      </p:pic>
    </p:spTree>
    <p:extLst>
      <p:ext uri="{BB962C8B-B14F-4D97-AF65-F5344CB8AC3E}">
        <p14:creationId xmlns:p14="http://schemas.microsoft.com/office/powerpoint/2010/main" val="2749838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1951" y="624110"/>
            <a:ext cx="9362661" cy="1280890"/>
          </a:xfrm>
        </p:spPr>
        <p:txBody>
          <a:bodyPr>
            <a:noAutofit/>
          </a:bodyPr>
          <a:lstStyle/>
          <a:p>
            <a:r>
              <a:rPr lang="en-US" sz="2800" dirty="0">
                <a:latin typeface="Times New Roman" panose="02020603050405020304" pitchFamily="18" charset="0"/>
                <a:cs typeface="Times New Roman" panose="02020603050405020304" pitchFamily="18" charset="0"/>
              </a:rPr>
              <a:t>Russian Federation is located both in Europe and Asia. Area is about 17 098 246 km2</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 capital city is Moscow</a:t>
            </a:r>
            <a:endParaRPr lang="ru-RU" sz="2800"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a:stretch>
            <a:fillRect/>
          </a:stretch>
        </p:blipFill>
        <p:spPr>
          <a:xfrm>
            <a:off x="1230856" y="2118218"/>
            <a:ext cx="4634217" cy="4224894"/>
          </a:xfrm>
          <a:prstGeom prst="rect">
            <a:avLst/>
          </a:prstGeom>
        </p:spPr>
      </p:pic>
      <p:pic>
        <p:nvPicPr>
          <p:cNvPr id="7" name="Рисунок 6"/>
          <p:cNvPicPr>
            <a:picLocks noChangeAspect="1"/>
          </p:cNvPicPr>
          <p:nvPr/>
        </p:nvPicPr>
        <p:blipFill>
          <a:blip r:embed="rId3"/>
          <a:stretch>
            <a:fillRect/>
          </a:stretch>
        </p:blipFill>
        <p:spPr>
          <a:xfrm>
            <a:off x="6322563" y="2118218"/>
            <a:ext cx="5182049" cy="4224894"/>
          </a:xfrm>
          <a:prstGeom prst="rect">
            <a:avLst/>
          </a:prstGeom>
        </p:spPr>
      </p:pic>
    </p:spTree>
    <p:extLst>
      <p:ext uri="{BB962C8B-B14F-4D97-AF65-F5344CB8AC3E}">
        <p14:creationId xmlns:p14="http://schemas.microsoft.com/office/powerpoint/2010/main" val="4115790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dirty="0" smtClean="0">
                <a:latin typeface="Times New Roman" panose="02020603050405020304" pitchFamily="18" charset="0"/>
                <a:cs typeface="Times New Roman" panose="02020603050405020304" pitchFamily="18" charset="0"/>
              </a:rPr>
              <a:t>FACTS </a:t>
            </a:r>
            <a:endParaRPr lang="ru-RU" sz="24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stretch>
            <a:fillRect/>
          </a:stretch>
        </p:blipFill>
        <p:spPr>
          <a:xfrm>
            <a:off x="6524410" y="319302"/>
            <a:ext cx="4352921" cy="2962913"/>
          </a:xfrm>
          <a:prstGeom prst="rect">
            <a:avLst/>
          </a:prstGeom>
        </p:spPr>
      </p:pic>
      <p:sp>
        <p:nvSpPr>
          <p:cNvPr id="4" name="Текст 3"/>
          <p:cNvSpPr>
            <a:spLocks noGrp="1"/>
          </p:cNvSpPr>
          <p:nvPr>
            <p:ph type="body" sz="half" idx="2"/>
          </p:nvPr>
        </p:nvSpPr>
        <p:spPr/>
        <p:txBody>
          <a:bodyPr>
            <a:noAutofit/>
          </a:bodyPr>
          <a:lstStyle/>
          <a:p>
            <a:r>
              <a:rPr lang="en-US" sz="2800" dirty="0">
                <a:latin typeface="Times New Roman" panose="02020603050405020304" pitchFamily="18" charset="0"/>
                <a:cs typeface="Times New Roman" panose="02020603050405020304" pitchFamily="18" charset="0"/>
              </a:rPr>
              <a:t>• Population:144 million (the 9th in the world)</a:t>
            </a:r>
          </a:p>
          <a:p>
            <a:r>
              <a:rPr lang="en-US" sz="2800" dirty="0">
                <a:latin typeface="Times New Roman" panose="02020603050405020304" pitchFamily="18" charset="0"/>
                <a:cs typeface="Times New Roman" panose="02020603050405020304" pitchFamily="18" charset="0"/>
              </a:rPr>
              <a:t>• Language: Russian </a:t>
            </a:r>
          </a:p>
          <a:p>
            <a:r>
              <a:rPr lang="en-US" sz="2800" dirty="0">
                <a:latin typeface="Times New Roman" panose="02020603050405020304" pitchFamily="18" charset="0"/>
                <a:cs typeface="Times New Roman" panose="02020603050405020304" pitchFamily="18" charset="0"/>
              </a:rPr>
              <a:t>• Religion: 85% of the Russian population are Christians - Russian Orthodox Church (European part of Russia)</a:t>
            </a:r>
          </a:p>
          <a:p>
            <a:endParaRPr lang="ru-RU" sz="2800" dirty="0"/>
          </a:p>
        </p:txBody>
      </p:sp>
      <p:pic>
        <p:nvPicPr>
          <p:cNvPr id="6" name="Рисунок 5"/>
          <p:cNvPicPr>
            <a:picLocks noChangeAspect="1"/>
          </p:cNvPicPr>
          <p:nvPr/>
        </p:nvPicPr>
        <p:blipFill>
          <a:blip r:embed="rId3"/>
          <a:stretch>
            <a:fillRect/>
          </a:stretch>
        </p:blipFill>
        <p:spPr>
          <a:xfrm>
            <a:off x="6524410" y="3282215"/>
            <a:ext cx="4541914" cy="3273836"/>
          </a:xfrm>
          <a:prstGeom prst="rect">
            <a:avLst/>
          </a:prstGeom>
        </p:spPr>
      </p:pic>
    </p:spTree>
    <p:extLst>
      <p:ext uri="{BB962C8B-B14F-4D97-AF65-F5344CB8AC3E}">
        <p14:creationId xmlns:p14="http://schemas.microsoft.com/office/powerpoint/2010/main" val="4258196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7787"/>
            <a:ext cx="10515600" cy="939451"/>
          </a:xfrm>
        </p:spPr>
        <p:txBody>
          <a:bodyPr>
            <a:normAutofit/>
          </a:bodyPr>
          <a:lstStyle/>
          <a:p>
            <a:r>
              <a:rPr lang="en-US" sz="3600" dirty="0" smtClean="0">
                <a:latin typeface="Times New Roman" panose="02020603050405020304" pitchFamily="18" charset="0"/>
                <a:cs typeface="Times New Roman" panose="02020603050405020304" pitchFamily="18" charset="0"/>
              </a:rPr>
              <a:t>Russian language</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1077238"/>
            <a:ext cx="10515600" cy="5448822"/>
          </a:xfrm>
        </p:spPr>
        <p:txBody>
          <a:bodyPr>
            <a:normAutofit fontScale="92500" lnSpcReduction="10000"/>
          </a:bodyPr>
          <a:lstStyle/>
          <a:p>
            <a:r>
              <a:rPr lang="en-US" sz="3200" dirty="0" smtClean="0">
                <a:latin typeface="Times New Roman" panose="02020603050405020304" pitchFamily="18" charset="0"/>
                <a:cs typeface="Times New Roman" panose="02020603050405020304" pitchFamily="18" charset="0"/>
              </a:rPr>
              <a:t>Russian is the native language </a:t>
            </a:r>
            <a:r>
              <a:rPr lang="en-US" sz="3200" dirty="0" smtClean="0">
                <a:solidFill>
                  <a:schemeClr val="accent1"/>
                </a:solidFill>
                <a:latin typeface="Times New Roman" panose="02020603050405020304" pitchFamily="18" charset="0"/>
                <a:cs typeface="Times New Roman" panose="02020603050405020304" pitchFamily="18" charset="0"/>
              </a:rPr>
              <a:t>of 130 million people in Russia</a:t>
            </a:r>
            <a:r>
              <a:rPr lang="en-US" sz="3200" dirty="0" smtClean="0">
                <a:latin typeface="Times New Roman" panose="02020603050405020304" pitchFamily="18" charset="0"/>
                <a:cs typeface="Times New Roman" panose="02020603050405020304" pitchFamily="18" charset="0"/>
              </a:rPr>
              <a:t>, 26 million people in the countries of the </a:t>
            </a:r>
            <a:r>
              <a:rPr lang="en-US" sz="3200" dirty="0" smtClean="0">
                <a:solidFill>
                  <a:schemeClr val="accent1"/>
                </a:solidFill>
                <a:latin typeface="Times New Roman" panose="02020603050405020304" pitchFamily="18" charset="0"/>
                <a:cs typeface="Times New Roman" panose="02020603050405020304" pitchFamily="18" charset="0"/>
              </a:rPr>
              <a:t>former USSR </a:t>
            </a:r>
            <a:r>
              <a:rPr lang="en-US" sz="3200" dirty="0" smtClean="0">
                <a:latin typeface="Times New Roman" panose="02020603050405020304" pitchFamily="18" charset="0"/>
                <a:cs typeface="Times New Roman" panose="02020603050405020304" pitchFamily="18" charset="0"/>
              </a:rPr>
              <a:t>and 7 million people in other countries (primarily Germany, the USA and Israel).For a total </a:t>
            </a:r>
            <a:r>
              <a:rPr lang="en-US" sz="3200" dirty="0" smtClean="0">
                <a:solidFill>
                  <a:schemeClr val="accent1"/>
                </a:solidFill>
                <a:latin typeface="Times New Roman" panose="02020603050405020304" pitchFamily="18" charset="0"/>
                <a:cs typeface="Times New Roman" panose="02020603050405020304" pitchFamily="18" charset="0"/>
              </a:rPr>
              <a:t>of 163 million people</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 Another </a:t>
            </a:r>
            <a:r>
              <a:rPr lang="en-US" sz="3200" dirty="0" smtClean="0">
                <a:solidFill>
                  <a:schemeClr val="accent1"/>
                </a:solidFill>
                <a:latin typeface="Times New Roman" panose="02020603050405020304" pitchFamily="18" charset="0"/>
                <a:cs typeface="Times New Roman" panose="02020603050405020304" pitchFamily="18" charset="0"/>
              </a:rPr>
              <a:t>115 million </a:t>
            </a:r>
            <a:r>
              <a:rPr lang="en-US" sz="3200" dirty="0" smtClean="0">
                <a:latin typeface="Times New Roman" panose="02020603050405020304" pitchFamily="18" charset="0"/>
                <a:cs typeface="Times New Roman" panose="02020603050405020304" pitchFamily="18" charset="0"/>
              </a:rPr>
              <a:t>people speak Russian as </a:t>
            </a:r>
            <a:r>
              <a:rPr lang="en-US" sz="3200" dirty="0" smtClean="0">
                <a:solidFill>
                  <a:schemeClr val="accent1"/>
                </a:solidFill>
                <a:latin typeface="Times New Roman" panose="02020603050405020304" pitchFamily="18" charset="0"/>
                <a:cs typeface="Times New Roman" panose="02020603050405020304" pitchFamily="18" charset="0"/>
              </a:rPr>
              <a:t>a second language </a:t>
            </a:r>
            <a:r>
              <a:rPr lang="en-US" sz="3200" dirty="0" smtClean="0">
                <a:latin typeface="Times New Roman" panose="02020603050405020304" pitchFamily="18" charset="0"/>
                <a:cs typeface="Times New Roman" panose="02020603050405020304" pitchFamily="18" charset="0"/>
              </a:rPr>
              <a:t>(in post-Soviet countries). The spread of the Russian language was largely a consequence of the activities of the Russian Empire and the USSR.</a:t>
            </a:r>
          </a:p>
          <a:p>
            <a:r>
              <a:rPr lang="en-US" sz="3200" dirty="0" smtClean="0">
                <a:latin typeface="Times New Roman" panose="02020603050405020304" pitchFamily="18" charset="0"/>
                <a:cs typeface="Times New Roman" panose="02020603050405020304" pitchFamily="18" charset="0"/>
              </a:rPr>
              <a:t>It is one of the most widely spoken languages in the world—the </a:t>
            </a:r>
            <a:r>
              <a:rPr lang="en-US" sz="3200" dirty="0" smtClean="0">
                <a:solidFill>
                  <a:schemeClr val="accent1"/>
                </a:solidFill>
                <a:latin typeface="Times New Roman" panose="02020603050405020304" pitchFamily="18" charset="0"/>
                <a:cs typeface="Times New Roman" panose="02020603050405020304" pitchFamily="18" charset="0"/>
              </a:rPr>
              <a:t>eighth largest </a:t>
            </a:r>
            <a:r>
              <a:rPr lang="en-US" sz="3200" dirty="0" smtClean="0">
                <a:latin typeface="Times New Roman" panose="02020603050405020304" pitchFamily="18" charset="0"/>
                <a:cs typeface="Times New Roman" panose="02020603050405020304" pitchFamily="18" charset="0"/>
              </a:rPr>
              <a:t>among all languages in the world. Russian is also the most </a:t>
            </a:r>
            <a:r>
              <a:rPr lang="en-US" sz="3200" dirty="0" smtClean="0">
                <a:solidFill>
                  <a:schemeClr val="accent1"/>
                </a:solidFill>
                <a:latin typeface="Times New Roman" panose="02020603050405020304" pitchFamily="18" charset="0"/>
                <a:cs typeface="Times New Roman" panose="02020603050405020304" pitchFamily="18" charset="0"/>
              </a:rPr>
              <a:t>widespread Slavic language </a:t>
            </a:r>
            <a:r>
              <a:rPr lang="en-US" sz="3200" dirty="0" smtClean="0">
                <a:latin typeface="Times New Roman" panose="02020603050405020304" pitchFamily="18" charset="0"/>
                <a:cs typeface="Times New Roman" panose="02020603050405020304" pitchFamily="18" charset="0"/>
              </a:rPr>
              <a:t>and the most widespread language in Europe - geographically and in terms of the number of native speakers.</a:t>
            </a:r>
          </a:p>
          <a:p>
            <a:endParaRPr lang="ru-RU" dirty="0"/>
          </a:p>
        </p:txBody>
      </p:sp>
    </p:spTree>
    <p:extLst>
      <p:ext uri="{BB962C8B-B14F-4D97-AF65-F5344CB8AC3E}">
        <p14:creationId xmlns:p14="http://schemas.microsoft.com/office/powerpoint/2010/main" val="3343847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6853" y="344558"/>
            <a:ext cx="9357760" cy="583094"/>
          </a:xfrm>
        </p:spPr>
        <p:txBody>
          <a:bodyPr>
            <a:normAutofit fontScale="90000"/>
          </a:bodyPr>
          <a:lstStyle/>
          <a:p>
            <a:r>
              <a:rPr lang="en-US" dirty="0">
                <a:latin typeface="Times New Roman" panose="02020603050405020304" pitchFamily="18" charset="0"/>
                <a:cs typeface="Times New Roman" panose="02020603050405020304" pitchFamily="18" charset="0"/>
              </a:rPr>
              <a:t>Moscow </a:t>
            </a:r>
            <a:r>
              <a:rPr lang="en-US" dirty="0" err="1">
                <a:latin typeface="Times New Roman" panose="02020603050405020304" pitchFamily="18" charset="0"/>
                <a:cs typeface="Times New Roman" panose="02020603050405020304" pitchFamily="18" charset="0"/>
              </a:rPr>
              <a:t>vs</a:t>
            </a:r>
            <a:r>
              <a:rPr lang="en-US" dirty="0">
                <a:latin typeface="Times New Roman" panose="02020603050405020304" pitchFamily="18" charset="0"/>
                <a:cs typeface="Times New Roman" panose="02020603050405020304" pitchFamily="18" charset="0"/>
              </a:rPr>
              <a:t> St. Petersburg</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21635" y="1073427"/>
            <a:ext cx="10682977" cy="5420138"/>
          </a:xfrm>
        </p:spPr>
        <p:txBody>
          <a:bodyPr/>
          <a:lstStyle/>
          <a:p>
            <a:r>
              <a:rPr lang="en-US" sz="3200" dirty="0">
                <a:latin typeface="Times New Roman" panose="02020603050405020304" pitchFamily="18" charset="0"/>
                <a:cs typeface="Times New Roman" panose="02020603050405020304" pitchFamily="18" charset="0"/>
              </a:rPr>
              <a:t>Moscow and St. Petersburg compete like Prague and Brno. St. Petersburg is the former capital and is considered a city of culture. And Moscow is a city of opportunities and money</a:t>
            </a:r>
            <a:r>
              <a:rPr lang="en-US" sz="3200" dirty="0" smtClean="0">
                <a:latin typeface="Times New Roman" panose="02020603050405020304" pitchFamily="18" charset="0"/>
                <a:cs typeface="Times New Roman" panose="02020603050405020304" pitchFamily="18" charset="0"/>
              </a:rPr>
              <a:t>.</a:t>
            </a:r>
            <a:endParaRPr lang="ru-RU" sz="3200" dirty="0" smtClean="0">
              <a:latin typeface="Times New Roman" panose="02020603050405020304" pitchFamily="18" charset="0"/>
              <a:cs typeface="Times New Roman" panose="02020603050405020304" pitchFamily="18" charset="0"/>
            </a:endParaRPr>
          </a:p>
          <a:p>
            <a:endParaRPr lang="ru-RU" dirty="0" smtClean="0"/>
          </a:p>
          <a:p>
            <a:endParaRPr lang="ru-RU" dirty="0"/>
          </a:p>
        </p:txBody>
      </p:sp>
      <p:pic>
        <p:nvPicPr>
          <p:cNvPr id="5" name="Рисунок 4"/>
          <p:cNvPicPr>
            <a:picLocks noChangeAspect="1"/>
          </p:cNvPicPr>
          <p:nvPr/>
        </p:nvPicPr>
        <p:blipFill>
          <a:blip r:embed="rId2"/>
          <a:stretch>
            <a:fillRect/>
          </a:stretch>
        </p:blipFill>
        <p:spPr>
          <a:xfrm>
            <a:off x="212911" y="2599714"/>
            <a:ext cx="5950212" cy="4145639"/>
          </a:xfrm>
          <a:prstGeom prst="rect">
            <a:avLst/>
          </a:prstGeom>
        </p:spPr>
      </p:pic>
      <p:pic>
        <p:nvPicPr>
          <p:cNvPr id="6" name="Рисунок 5"/>
          <p:cNvPicPr>
            <a:picLocks noChangeAspect="1"/>
          </p:cNvPicPr>
          <p:nvPr/>
        </p:nvPicPr>
        <p:blipFill>
          <a:blip r:embed="rId3"/>
          <a:stretch>
            <a:fillRect/>
          </a:stretch>
        </p:blipFill>
        <p:spPr>
          <a:xfrm>
            <a:off x="6376503" y="2599714"/>
            <a:ext cx="5736833" cy="4145639"/>
          </a:xfrm>
          <a:prstGeom prst="rect">
            <a:avLst/>
          </a:prstGeom>
        </p:spPr>
      </p:pic>
    </p:spTree>
    <p:extLst>
      <p:ext uri="{BB962C8B-B14F-4D97-AF65-F5344CB8AC3E}">
        <p14:creationId xmlns:p14="http://schemas.microsoft.com/office/powerpoint/2010/main" val="4298146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45774"/>
            <a:ext cx="8911687" cy="768626"/>
          </a:xfrm>
        </p:spPr>
        <p:txBody>
          <a:bodyPr/>
          <a:lstStyle/>
          <a:p>
            <a:r>
              <a:rPr lang="en-US" dirty="0" smtClean="0">
                <a:latin typeface="Times New Roman" panose="02020603050405020304" pitchFamily="18" charset="0"/>
                <a:cs typeface="Times New Roman" panose="02020603050405020304" pitchFamily="18" charset="0"/>
              </a:rPr>
              <a:t>Climate</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08383" y="768627"/>
            <a:ext cx="11025808" cy="5830956"/>
          </a:xfrm>
        </p:spPr>
        <p:txBody>
          <a:bodyPr/>
          <a:lstStyle/>
          <a:p>
            <a:r>
              <a:rPr lang="en-US" sz="2800" dirty="0">
                <a:latin typeface="Times New Roman" panose="02020603050405020304" pitchFamily="18" charset="0"/>
                <a:cs typeface="Times New Roman" panose="02020603050405020304" pitchFamily="18" charset="0"/>
              </a:rPr>
              <a:t>It is very cold in Russia. Cold weather and snow begin in October, and the snow </a:t>
            </a:r>
            <a:r>
              <a:rPr lang="en-US" sz="2800" dirty="0" smtClean="0">
                <a:latin typeface="Times New Roman" panose="02020603050405020304" pitchFamily="18" charset="0"/>
                <a:cs typeface="Times New Roman" panose="02020603050405020304" pitchFamily="18" charset="0"/>
              </a:rPr>
              <a:t>starts </a:t>
            </a:r>
            <a:r>
              <a:rPr lang="en-US" sz="2800" dirty="0">
                <a:latin typeface="Times New Roman" panose="02020603050405020304" pitchFamily="18" charset="0"/>
                <a:cs typeface="Times New Roman" panose="02020603050405020304" pitchFamily="18" charset="0"/>
              </a:rPr>
              <a:t>to melt in May. In autumn and winter it gets dark from </a:t>
            </a:r>
            <a:r>
              <a:rPr lang="ru-RU" sz="2800" dirty="0" smtClean="0">
                <a:latin typeface="Times New Roman" panose="02020603050405020304" pitchFamily="18" charset="0"/>
                <a:cs typeface="Times New Roman" panose="02020603050405020304" pitchFamily="18" charset="0"/>
              </a:rPr>
              <a:t>12:00- </a:t>
            </a:r>
            <a:r>
              <a:rPr lang="en-US" sz="2800" dirty="0" smtClean="0">
                <a:latin typeface="Times New Roman" panose="02020603050405020304" pitchFamily="18" charset="0"/>
                <a:cs typeface="Times New Roman" panose="02020603050405020304" pitchFamily="18" charset="0"/>
              </a:rPr>
              <a:t>13:00</a:t>
            </a:r>
            <a:r>
              <a:rPr lang="en-US" sz="2800" dirty="0">
                <a:latin typeface="Times New Roman" panose="02020603050405020304" pitchFamily="18" charset="0"/>
                <a:cs typeface="Times New Roman" panose="02020603050405020304" pitchFamily="18" charset="0"/>
              </a:rPr>
              <a:t>, it is often -30-35 degrees in winter</a:t>
            </a:r>
            <a:r>
              <a:rPr lang="en-US" sz="2800" dirty="0" smtClean="0">
                <a:latin typeface="Times New Roman" panose="02020603050405020304" pitchFamily="18" charset="0"/>
                <a:cs typeface="Times New Roman" panose="02020603050405020304" pitchFamily="18" charset="0"/>
              </a:rPr>
              <a:t>.</a:t>
            </a:r>
          </a:p>
          <a:p>
            <a:endParaRPr lang="ru-RU" dirty="0"/>
          </a:p>
        </p:txBody>
      </p:sp>
      <p:pic>
        <p:nvPicPr>
          <p:cNvPr id="4" name="Рисунок 3"/>
          <p:cNvPicPr>
            <a:picLocks noChangeAspect="1"/>
          </p:cNvPicPr>
          <p:nvPr/>
        </p:nvPicPr>
        <p:blipFill>
          <a:blip r:embed="rId2"/>
          <a:stretch>
            <a:fillRect/>
          </a:stretch>
        </p:blipFill>
        <p:spPr>
          <a:xfrm>
            <a:off x="791500" y="2136923"/>
            <a:ext cx="5407621" cy="4462659"/>
          </a:xfrm>
          <a:prstGeom prst="rect">
            <a:avLst/>
          </a:prstGeom>
        </p:spPr>
      </p:pic>
      <p:pic>
        <p:nvPicPr>
          <p:cNvPr id="5" name="Рисунок 4"/>
          <p:cNvPicPr>
            <a:picLocks noChangeAspect="1"/>
          </p:cNvPicPr>
          <p:nvPr/>
        </p:nvPicPr>
        <p:blipFill>
          <a:blip r:embed="rId3"/>
          <a:stretch>
            <a:fillRect/>
          </a:stretch>
        </p:blipFill>
        <p:spPr>
          <a:xfrm>
            <a:off x="6266654" y="2136923"/>
            <a:ext cx="5584420" cy="4462659"/>
          </a:xfrm>
          <a:prstGeom prst="rect">
            <a:avLst/>
          </a:prstGeom>
        </p:spPr>
      </p:pic>
    </p:spTree>
    <p:extLst>
      <p:ext uri="{BB962C8B-B14F-4D97-AF65-F5344CB8AC3E}">
        <p14:creationId xmlns:p14="http://schemas.microsoft.com/office/powerpoint/2010/main" val="2781909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331305"/>
            <a:ext cx="8911687" cy="596348"/>
          </a:xfrm>
        </p:spPr>
        <p:txBody>
          <a:bodyPr>
            <a:normAutofit fontScale="90000"/>
          </a:bodyPr>
          <a:lstStyle/>
          <a:p>
            <a:r>
              <a:rPr lang="en-US" dirty="0" smtClean="0"/>
              <a:t>White nights</a:t>
            </a:r>
            <a:endParaRPr lang="ru-RU" dirty="0"/>
          </a:p>
        </p:txBody>
      </p:sp>
      <p:sp>
        <p:nvSpPr>
          <p:cNvPr id="3" name="Объект 2"/>
          <p:cNvSpPr>
            <a:spLocks noGrp="1"/>
          </p:cNvSpPr>
          <p:nvPr>
            <p:ph idx="1"/>
          </p:nvPr>
        </p:nvSpPr>
        <p:spPr>
          <a:xfrm>
            <a:off x="1099930" y="1086678"/>
            <a:ext cx="10404682" cy="4824544"/>
          </a:xfrm>
        </p:spPr>
        <p:txBody>
          <a:bodyPr/>
          <a:lstStyle/>
          <a:p>
            <a:r>
              <a:rPr lang="en-US" sz="2400" dirty="0">
                <a:latin typeface="Times New Roman" panose="02020603050405020304" pitchFamily="18" charset="0"/>
                <a:cs typeface="Times New Roman" panose="02020603050405020304" pitchFamily="18" charset="0"/>
              </a:rPr>
              <a:t>But from May to August there are white nights. When at night it is almost as light as during the day. </a:t>
            </a:r>
            <a:r>
              <a:rPr lang="en-US" sz="2400" dirty="0" smtClean="0">
                <a:latin typeface="Times New Roman" panose="02020603050405020304" pitchFamily="18" charset="0"/>
                <a:cs typeface="Times New Roman" panose="02020603050405020304" pitchFamily="18" charset="0"/>
              </a:rPr>
              <a:t>It is  </a:t>
            </a:r>
            <a:r>
              <a:rPr lang="en-US" sz="2400" dirty="0">
                <a:latin typeface="Times New Roman" panose="02020603050405020304" pitchFamily="18" charset="0"/>
                <a:cs typeface="Times New Roman" panose="02020603050405020304" pitchFamily="18" charset="0"/>
              </a:rPr>
              <a:t>the season for Moveable bridge and night boating</a:t>
            </a:r>
            <a:r>
              <a:rPr lang="en-US" sz="2400" dirty="0" smtClean="0">
                <a:latin typeface="Times New Roman" panose="02020603050405020304" pitchFamily="18" charset="0"/>
                <a:cs typeface="Times New Roman" panose="02020603050405020304" pitchFamily="18" charset="0"/>
              </a:rPr>
              <a:t>.</a:t>
            </a:r>
            <a:endParaRPr lang="ru-RU" sz="2400" dirty="0" smtClean="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23015" y="2259590"/>
            <a:ext cx="5113959" cy="4297415"/>
          </a:xfrm>
          <a:prstGeom prst="rect">
            <a:avLst/>
          </a:prstGeom>
        </p:spPr>
      </p:pic>
      <p:pic>
        <p:nvPicPr>
          <p:cNvPr id="5" name="Рисунок 4"/>
          <p:cNvPicPr>
            <a:picLocks noChangeAspect="1"/>
          </p:cNvPicPr>
          <p:nvPr/>
        </p:nvPicPr>
        <p:blipFill>
          <a:blip r:embed="rId3"/>
          <a:stretch>
            <a:fillRect/>
          </a:stretch>
        </p:blipFill>
        <p:spPr>
          <a:xfrm>
            <a:off x="6176846" y="2259591"/>
            <a:ext cx="5768745" cy="4297414"/>
          </a:xfrm>
          <a:prstGeom prst="rect">
            <a:avLst/>
          </a:prstGeom>
        </p:spPr>
      </p:pic>
    </p:spTree>
    <p:extLst>
      <p:ext uri="{BB962C8B-B14F-4D97-AF65-F5344CB8AC3E}">
        <p14:creationId xmlns:p14="http://schemas.microsoft.com/office/powerpoint/2010/main" val="538308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98784"/>
            <a:ext cx="8911687" cy="808382"/>
          </a:xfrm>
        </p:spPr>
        <p:txBody>
          <a:bodyPr>
            <a:normAutofit/>
          </a:bodyPr>
          <a:lstStyle/>
          <a:p>
            <a:r>
              <a:rPr lang="en-US" sz="4000" dirty="0" smtClean="0">
                <a:latin typeface="Times New Roman" panose="02020603050405020304" pitchFamily="18" charset="0"/>
                <a:cs typeface="Times New Roman" panose="02020603050405020304" pitchFamily="18" charset="0"/>
              </a:rPr>
              <a:t>Red Sails</a:t>
            </a:r>
            <a:endParaRPr lang="ru-RU" sz="4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27652" y="914400"/>
            <a:ext cx="10576960" cy="5943600"/>
          </a:xfrm>
        </p:spPr>
        <p:txBody>
          <a:bodyPr/>
          <a:lstStyle/>
          <a:p>
            <a:r>
              <a:rPr lang="en-US" dirty="0" smtClean="0"/>
              <a:t>     </a:t>
            </a:r>
            <a:r>
              <a:rPr lang="en-US" sz="2400" dirty="0" smtClean="0">
                <a:latin typeface="Times New Roman" panose="02020603050405020304" pitchFamily="18" charset="0"/>
                <a:cs typeface="Times New Roman" panose="02020603050405020304" pitchFamily="18" charset="0"/>
              </a:rPr>
              <a:t>Summer is a time of </a:t>
            </a:r>
            <a:r>
              <a:rPr lang="en-US" sz="2400" dirty="0">
                <a:latin typeface="Times New Roman" panose="02020603050405020304" pitchFamily="18" charset="0"/>
                <a:cs typeface="Times New Roman" panose="02020603050405020304" pitchFamily="18" charset="0"/>
              </a:rPr>
              <a:t>prom season, when students celebrate graduating from high school. This happens in mid-June, the ships are decorated and fireworks begin.</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47028" y="2182052"/>
            <a:ext cx="6105525" cy="4057650"/>
          </a:xfrm>
          <a:prstGeom prst="rect">
            <a:avLst/>
          </a:prstGeom>
        </p:spPr>
      </p:pic>
      <p:pic>
        <p:nvPicPr>
          <p:cNvPr id="5" name="Рисунок 4"/>
          <p:cNvPicPr>
            <a:picLocks noChangeAspect="1"/>
          </p:cNvPicPr>
          <p:nvPr/>
        </p:nvPicPr>
        <p:blipFill>
          <a:blip r:embed="rId3"/>
          <a:stretch>
            <a:fillRect/>
          </a:stretch>
        </p:blipFill>
        <p:spPr>
          <a:xfrm>
            <a:off x="6576253" y="2182052"/>
            <a:ext cx="5608983" cy="4057649"/>
          </a:xfrm>
          <a:prstGeom prst="rect">
            <a:avLst/>
          </a:prstGeom>
        </p:spPr>
      </p:pic>
    </p:spTree>
    <p:extLst>
      <p:ext uri="{BB962C8B-B14F-4D97-AF65-F5344CB8AC3E}">
        <p14:creationId xmlns:p14="http://schemas.microsoft.com/office/powerpoint/2010/main" val="27801054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4056" y="453204"/>
            <a:ext cx="8911687" cy="638827"/>
          </a:xfrm>
        </p:spPr>
        <p:txBody>
          <a:bodyPr>
            <a:noAutofit/>
          </a:bodyPr>
          <a:lstStyle/>
          <a:p>
            <a:r>
              <a:rPr lang="en-US" sz="4800" dirty="0" smtClean="0">
                <a:latin typeface="Times New Roman" panose="02020603050405020304" pitchFamily="18" charset="0"/>
                <a:cs typeface="Times New Roman" panose="02020603050405020304" pitchFamily="18" charset="0"/>
              </a:rPr>
              <a:t>The </a:t>
            </a:r>
            <a:r>
              <a:rPr lang="en-US" sz="4800" dirty="0">
                <a:latin typeface="Times New Roman" panose="02020603050405020304" pitchFamily="18" charset="0"/>
                <a:cs typeface="Times New Roman" panose="02020603050405020304" pitchFamily="18" charset="0"/>
              </a:rPr>
              <a:t>most ancient cities of Russia</a:t>
            </a:r>
            <a:endParaRPr lang="ru-RU" sz="48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721568" y="1201497"/>
            <a:ext cx="5437182" cy="2535530"/>
          </a:xfrm>
          <a:prstGeom prst="rect">
            <a:avLst/>
          </a:prstGeom>
        </p:spPr>
      </p:pic>
      <p:pic>
        <p:nvPicPr>
          <p:cNvPr id="5" name="Рисунок 4"/>
          <p:cNvPicPr>
            <a:picLocks noChangeAspect="1"/>
          </p:cNvPicPr>
          <p:nvPr/>
        </p:nvPicPr>
        <p:blipFill>
          <a:blip r:embed="rId3"/>
          <a:stretch>
            <a:fillRect/>
          </a:stretch>
        </p:blipFill>
        <p:spPr>
          <a:xfrm>
            <a:off x="6158750" y="1201496"/>
            <a:ext cx="4950381" cy="2644995"/>
          </a:xfrm>
          <a:prstGeom prst="rect">
            <a:avLst/>
          </a:prstGeom>
        </p:spPr>
      </p:pic>
      <p:pic>
        <p:nvPicPr>
          <p:cNvPr id="6" name="Рисунок 5"/>
          <p:cNvPicPr>
            <a:picLocks noChangeAspect="1"/>
          </p:cNvPicPr>
          <p:nvPr/>
        </p:nvPicPr>
        <p:blipFill>
          <a:blip r:embed="rId4"/>
          <a:stretch>
            <a:fillRect/>
          </a:stretch>
        </p:blipFill>
        <p:spPr>
          <a:xfrm>
            <a:off x="721568" y="3846491"/>
            <a:ext cx="5003371" cy="2964714"/>
          </a:xfrm>
          <a:prstGeom prst="rect">
            <a:avLst/>
          </a:prstGeom>
        </p:spPr>
      </p:pic>
      <p:pic>
        <p:nvPicPr>
          <p:cNvPr id="7" name="Рисунок 6"/>
          <p:cNvPicPr>
            <a:picLocks noChangeAspect="1"/>
          </p:cNvPicPr>
          <p:nvPr/>
        </p:nvPicPr>
        <p:blipFill>
          <a:blip r:embed="rId5"/>
          <a:stretch>
            <a:fillRect/>
          </a:stretch>
        </p:blipFill>
        <p:spPr>
          <a:xfrm>
            <a:off x="5724938" y="3846491"/>
            <a:ext cx="5565913" cy="3074179"/>
          </a:xfrm>
          <a:prstGeom prst="rect">
            <a:avLst/>
          </a:prstGeom>
        </p:spPr>
      </p:pic>
    </p:spTree>
    <p:extLst>
      <p:ext uri="{BB962C8B-B14F-4D97-AF65-F5344CB8AC3E}">
        <p14:creationId xmlns:p14="http://schemas.microsoft.com/office/powerpoint/2010/main" val="2272308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238539"/>
            <a:ext cx="8911687" cy="927652"/>
          </a:xfrm>
        </p:spPr>
        <p:txBody>
          <a:bodyPr>
            <a:normAutofit/>
          </a:bodyPr>
          <a:lstStyle/>
          <a:p>
            <a:r>
              <a:rPr lang="en-US" dirty="0"/>
              <a:t>The most ancient cities of Russia</a:t>
            </a:r>
            <a:endParaRPr lang="ru-RU" dirty="0"/>
          </a:p>
        </p:txBody>
      </p:sp>
      <p:sp>
        <p:nvSpPr>
          <p:cNvPr id="3" name="Объект 2"/>
          <p:cNvSpPr>
            <a:spLocks noGrp="1"/>
          </p:cNvSpPr>
          <p:nvPr>
            <p:ph idx="1"/>
          </p:nvPr>
        </p:nvSpPr>
        <p:spPr>
          <a:xfrm>
            <a:off x="2589212" y="887896"/>
            <a:ext cx="8915400" cy="5023326"/>
          </a:xfrm>
        </p:spPr>
        <p:txBody>
          <a:bodyPr/>
          <a:lstStyle/>
          <a:p>
            <a:r>
              <a:rPr lang="en-US" sz="2400" dirty="0">
                <a:latin typeface="Times New Roman" panose="02020603050405020304" pitchFamily="18" charset="0"/>
                <a:cs typeface="Times New Roman" panose="02020603050405020304" pitchFamily="18" charset="0"/>
              </a:rPr>
              <a:t>Some of the oldest ancient cities in Russia are Pskov and Novgorod. They were part of the Hanseatic Union in the Middle Ages, had a feudal system, and most of the population were literate</a:t>
            </a:r>
            <a:r>
              <a:rPr lang="en-US" sz="2400" dirty="0" smtClean="0">
                <a:latin typeface="Times New Roman" panose="02020603050405020304" pitchFamily="18" charset="0"/>
                <a:cs typeface="Times New Roman" panose="02020603050405020304" pitchFamily="18" charset="0"/>
              </a:rPr>
              <a:t>.</a:t>
            </a:r>
            <a:endParaRPr lang="ru-RU"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cold and humid climate helped preserve Birch bark manuscript. These are ancient writings written on the bark of trees. People wrote simple messages to each other about everyday life</a:t>
            </a:r>
            <a:r>
              <a:rPr lang="en-US" sz="2400" dirty="0" smtClean="0">
                <a:latin typeface="Times New Roman" panose="02020603050405020304" pitchFamily="18" charset="0"/>
                <a:cs typeface="Times New Roman" panose="02020603050405020304" pitchFamily="18" charset="0"/>
              </a:rPr>
              <a:t>.</a:t>
            </a:r>
            <a:endParaRPr lang="ru-RU" sz="2400" dirty="0" smtClean="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6215269" y="3248935"/>
            <a:ext cx="5976731" cy="3609065"/>
          </a:xfrm>
          <a:prstGeom prst="rect">
            <a:avLst/>
          </a:prstGeom>
        </p:spPr>
      </p:pic>
      <p:pic>
        <p:nvPicPr>
          <p:cNvPr id="5" name="Рисунок 4"/>
          <p:cNvPicPr>
            <a:picLocks noChangeAspect="1"/>
          </p:cNvPicPr>
          <p:nvPr/>
        </p:nvPicPr>
        <p:blipFill>
          <a:blip r:embed="rId3"/>
          <a:stretch>
            <a:fillRect/>
          </a:stretch>
        </p:blipFill>
        <p:spPr>
          <a:xfrm>
            <a:off x="1070113" y="3472608"/>
            <a:ext cx="4972878" cy="3385392"/>
          </a:xfrm>
          <a:prstGeom prst="rect">
            <a:avLst/>
          </a:prstGeom>
        </p:spPr>
      </p:pic>
    </p:spTree>
    <p:extLst>
      <p:ext uri="{BB962C8B-B14F-4D97-AF65-F5344CB8AC3E}">
        <p14:creationId xmlns:p14="http://schemas.microsoft.com/office/powerpoint/2010/main" val="1148912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37995"/>
            <a:ext cx="10515600" cy="5938968"/>
          </a:xfrm>
        </p:spPr>
        <p:txBody>
          <a:bodyPr/>
          <a:lstStyle/>
          <a:p>
            <a:r>
              <a:rPr lang="ru-RU" dirty="0" smtClean="0"/>
              <a:t>Красивый, красивая, красивое, красивые</a:t>
            </a:r>
          </a:p>
          <a:p>
            <a:r>
              <a:rPr lang="ru-RU" dirty="0" smtClean="0"/>
              <a:t>Веселый, веселая, веселое, веселые</a:t>
            </a:r>
          </a:p>
          <a:p>
            <a:r>
              <a:rPr lang="ru-RU" dirty="0" smtClean="0"/>
              <a:t>Умный, умная, умное, умные</a:t>
            </a:r>
          </a:p>
          <a:p>
            <a:r>
              <a:rPr lang="ru-RU" dirty="0" smtClean="0"/>
              <a:t>Большой, большая, большое, большие</a:t>
            </a:r>
          </a:p>
          <a:p>
            <a:r>
              <a:rPr lang="ru-RU" dirty="0" smtClean="0"/>
              <a:t>Старый, старая, старое, старые</a:t>
            </a:r>
          </a:p>
          <a:p>
            <a:endParaRPr lang="ru-RU" dirty="0"/>
          </a:p>
          <a:p>
            <a:r>
              <a:rPr lang="ru-RU" dirty="0" smtClean="0"/>
              <a:t>Это_ платье, это_ человек, это _ девушка, </a:t>
            </a:r>
          </a:p>
          <a:p>
            <a:pPr marL="0" indent="0">
              <a:buNone/>
            </a:pPr>
            <a:r>
              <a:rPr lang="ru-RU" dirty="0" smtClean="0"/>
              <a:t>они _ребята, это _мужчина, эта женщина_,</a:t>
            </a:r>
          </a:p>
          <a:p>
            <a:pPr marL="0" indent="0">
              <a:buNone/>
            </a:pPr>
            <a:r>
              <a:rPr lang="ru-RU" dirty="0" smtClean="0"/>
              <a:t> это небо_ </a:t>
            </a:r>
          </a:p>
          <a:p>
            <a:r>
              <a:rPr lang="ru-RU" dirty="0" smtClean="0"/>
              <a:t>_Виноград, _яблоко, _апельсин, _клубника, </a:t>
            </a:r>
          </a:p>
          <a:p>
            <a:r>
              <a:rPr lang="ru-RU" dirty="0" smtClean="0"/>
              <a:t>_банан, _роза, _картошка, _слива, _манго </a:t>
            </a:r>
          </a:p>
          <a:p>
            <a:endParaRPr lang="ru-RU" dirty="0"/>
          </a:p>
        </p:txBody>
      </p:sp>
      <p:pic>
        <p:nvPicPr>
          <p:cNvPr id="5" name="Рисунок 4"/>
          <p:cNvPicPr>
            <a:picLocks noChangeAspect="1"/>
          </p:cNvPicPr>
          <p:nvPr/>
        </p:nvPicPr>
        <p:blipFill>
          <a:blip r:embed="rId2"/>
          <a:stretch>
            <a:fillRect/>
          </a:stretch>
        </p:blipFill>
        <p:spPr>
          <a:xfrm>
            <a:off x="7818067" y="563671"/>
            <a:ext cx="4996059" cy="5613291"/>
          </a:xfrm>
          <a:prstGeom prst="rect">
            <a:avLst/>
          </a:prstGeom>
        </p:spPr>
      </p:pic>
    </p:spTree>
    <p:extLst>
      <p:ext uri="{BB962C8B-B14F-4D97-AF65-F5344CB8AC3E}">
        <p14:creationId xmlns:p14="http://schemas.microsoft.com/office/powerpoint/2010/main" val="3608383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63463"/>
            <a:ext cx="10515600" cy="5713500"/>
          </a:xfrm>
        </p:spPr>
        <p:txBody>
          <a:bodyPr>
            <a:normAutofit/>
          </a:bodyPr>
          <a:lstStyle/>
          <a:p>
            <a:r>
              <a:rPr lang="ru-RU" sz="3200" dirty="0" smtClean="0"/>
              <a:t>Сестра (какая?), отец (какой?), мужчина (какой ?), небо (какое?),  цветы (какие?), тетя, дядя, бабушка, дедушка, брат, племянник, племянница, отчим, мачеха, внук, внучка, родители, невеста, жених, муж, жена, ребенок, дети, сын, дочь</a:t>
            </a:r>
          </a:p>
          <a:p>
            <a:endParaRPr lang="ru-RU" sz="3200" dirty="0"/>
          </a:p>
          <a:p>
            <a:endParaRPr lang="ru-RU" sz="3200" dirty="0" smtClean="0"/>
          </a:p>
          <a:p>
            <a:r>
              <a:rPr lang="ru-RU" sz="3200" dirty="0" smtClean="0"/>
              <a:t>Утро, день, вечер, ночь, зима, весна, лето, осень, рассвет, закат, холод, тепло, жара, зной</a:t>
            </a:r>
            <a:endParaRPr lang="ru-RU" sz="3200" dirty="0"/>
          </a:p>
        </p:txBody>
      </p:sp>
    </p:spTree>
    <p:extLst>
      <p:ext uri="{BB962C8B-B14F-4D97-AF65-F5344CB8AC3E}">
        <p14:creationId xmlns:p14="http://schemas.microsoft.com/office/powerpoint/2010/main" val="395587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75781"/>
            <a:ext cx="10515600" cy="5801182"/>
          </a:xfrm>
        </p:spPr>
        <p:txBody>
          <a:bodyPr/>
          <a:lstStyle/>
          <a:p>
            <a:pPr marL="0" indent="0">
              <a:buNone/>
            </a:pPr>
            <a:r>
              <a:rPr lang="ru-RU" dirty="0" smtClean="0"/>
              <a:t>Первый урок</a:t>
            </a:r>
          </a:p>
          <a:p>
            <a:pPr marL="0" indent="0">
              <a:buNone/>
            </a:pPr>
            <a:r>
              <a:rPr lang="ru-RU" dirty="0" smtClean="0"/>
              <a:t>Вторая лекция</a:t>
            </a:r>
          </a:p>
          <a:p>
            <a:pPr marL="0" indent="0">
              <a:buNone/>
            </a:pPr>
            <a:r>
              <a:rPr lang="ru-RU" dirty="0" smtClean="0"/>
              <a:t>Третье задание</a:t>
            </a:r>
          </a:p>
          <a:p>
            <a:pPr marL="0" indent="0">
              <a:buNone/>
            </a:pPr>
            <a:r>
              <a:rPr lang="ru-RU" dirty="0" smtClean="0"/>
              <a:t>Четвертое упражнение</a:t>
            </a:r>
          </a:p>
          <a:p>
            <a:pPr marL="0" indent="0">
              <a:buNone/>
            </a:pPr>
            <a:r>
              <a:rPr lang="ru-RU" dirty="0" smtClean="0"/>
              <a:t>Пятый вопрос</a:t>
            </a:r>
          </a:p>
          <a:p>
            <a:pPr marL="0" indent="0">
              <a:buNone/>
            </a:pPr>
            <a:endParaRPr lang="ru-RU" dirty="0"/>
          </a:p>
          <a:p>
            <a:pPr marL="0" indent="0">
              <a:buNone/>
            </a:pPr>
            <a:r>
              <a:rPr lang="ru-RU" dirty="0" smtClean="0"/>
              <a:t>Ответ, просьба, письмо, </a:t>
            </a:r>
          </a:p>
          <a:p>
            <a:pPr marL="0" indent="0">
              <a:buNone/>
            </a:pPr>
            <a:r>
              <a:rPr lang="ru-RU" dirty="0" smtClean="0"/>
              <a:t>домашняя работа, </a:t>
            </a:r>
          </a:p>
          <a:p>
            <a:pPr marL="0" indent="0">
              <a:buNone/>
            </a:pPr>
            <a:r>
              <a:rPr lang="ru-RU" dirty="0" smtClean="0"/>
              <a:t>учебник, тетрадь, ручка,</a:t>
            </a:r>
          </a:p>
          <a:p>
            <a:pPr marL="0" indent="0">
              <a:buNone/>
            </a:pPr>
            <a:r>
              <a:rPr lang="ru-RU" dirty="0" smtClean="0"/>
              <a:t>карандаш, компьютер, </a:t>
            </a:r>
          </a:p>
          <a:p>
            <a:pPr marL="0" indent="0">
              <a:buNone/>
            </a:pPr>
            <a:r>
              <a:rPr lang="ru-RU" dirty="0" smtClean="0"/>
              <a:t>ноутбук, планшет</a:t>
            </a:r>
            <a:endParaRPr lang="ru-RU" dirty="0"/>
          </a:p>
        </p:txBody>
      </p:sp>
      <p:pic>
        <p:nvPicPr>
          <p:cNvPr id="8" name="Рисунок 7"/>
          <p:cNvPicPr>
            <a:picLocks noChangeAspect="1"/>
          </p:cNvPicPr>
          <p:nvPr/>
        </p:nvPicPr>
        <p:blipFill>
          <a:blip r:embed="rId2"/>
          <a:stretch>
            <a:fillRect/>
          </a:stretch>
        </p:blipFill>
        <p:spPr>
          <a:xfrm>
            <a:off x="4534421" y="0"/>
            <a:ext cx="8242126" cy="6450904"/>
          </a:xfrm>
          <a:prstGeom prst="rect">
            <a:avLst/>
          </a:prstGeom>
        </p:spPr>
      </p:pic>
    </p:spTree>
    <p:extLst>
      <p:ext uri="{BB962C8B-B14F-4D97-AF65-F5344CB8AC3E}">
        <p14:creationId xmlns:p14="http://schemas.microsoft.com/office/powerpoint/2010/main" val="825316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767210" y="1843572"/>
            <a:ext cx="8580329" cy="3707705"/>
          </a:xfrm>
          <a:prstGeom prst="rect">
            <a:avLst/>
          </a:prstGeom>
        </p:spPr>
      </p:pic>
      <p:pic>
        <p:nvPicPr>
          <p:cNvPr id="7" name="Рисунок 6"/>
          <p:cNvPicPr>
            <a:picLocks noChangeAspect="1"/>
          </p:cNvPicPr>
          <p:nvPr/>
        </p:nvPicPr>
        <p:blipFill>
          <a:blip r:embed="rId3"/>
          <a:stretch>
            <a:fillRect/>
          </a:stretch>
        </p:blipFill>
        <p:spPr>
          <a:xfrm>
            <a:off x="-130629" y="849086"/>
            <a:ext cx="7897839" cy="5734594"/>
          </a:xfrm>
          <a:prstGeom prst="rect">
            <a:avLst/>
          </a:prstGeom>
        </p:spPr>
      </p:pic>
    </p:spTree>
    <p:extLst>
      <p:ext uri="{BB962C8B-B14F-4D97-AF65-F5344CB8AC3E}">
        <p14:creationId xmlns:p14="http://schemas.microsoft.com/office/powerpoint/2010/main" val="102345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854064"/>
          </a:xfrm>
        </p:spPr>
        <p:txBody>
          <a:bodyPr>
            <a:noAutofit/>
          </a:bodyPr>
          <a:lstStyle/>
          <a:p>
            <a:r>
              <a:rPr lang="en-US" sz="2400" dirty="0" smtClean="0">
                <a:latin typeface="Times New Roman" panose="02020603050405020304" pitchFamily="18" charset="0"/>
                <a:cs typeface="Times New Roman" panose="02020603050405020304" pitchFamily="18" charset="0"/>
              </a:rPr>
              <a:t>Modern Russian has almost </a:t>
            </a:r>
            <a:r>
              <a:rPr lang="en-US" sz="2400" dirty="0" smtClean="0">
                <a:solidFill>
                  <a:schemeClr val="accent1"/>
                </a:solidFill>
                <a:latin typeface="Times New Roman" panose="02020603050405020304" pitchFamily="18" charset="0"/>
                <a:cs typeface="Times New Roman" panose="02020603050405020304" pitchFamily="18" charset="0"/>
              </a:rPr>
              <a:t>no dialects</a:t>
            </a:r>
            <a:r>
              <a:rPr lang="en-US" sz="2400" dirty="0" smtClean="0">
                <a:latin typeface="Times New Roman" panose="02020603050405020304" pitchFamily="18" charset="0"/>
                <a:cs typeface="Times New Roman" panose="02020603050405020304" pitchFamily="18" charset="0"/>
              </a:rPr>
              <a:t>. Unlike many European languages (for example, German and Italian), it is quite </a:t>
            </a:r>
            <a:r>
              <a:rPr lang="en-US" sz="2400" dirty="0" smtClean="0">
                <a:solidFill>
                  <a:schemeClr val="accent1"/>
                </a:solidFill>
                <a:latin typeface="Times New Roman" panose="02020603050405020304" pitchFamily="18" charset="0"/>
                <a:cs typeface="Times New Roman" panose="02020603050405020304" pitchFamily="18" charset="0"/>
              </a:rPr>
              <a:t>difficult</a:t>
            </a:r>
            <a:r>
              <a:rPr lang="en-US" sz="2400" dirty="0" smtClean="0">
                <a:latin typeface="Times New Roman" panose="02020603050405020304" pitchFamily="18" charset="0"/>
                <a:cs typeface="Times New Roman" panose="02020603050405020304" pitchFamily="18" charset="0"/>
              </a:rPr>
              <a:t> for a Russian speaker to determine where a person comes from, for example, from Siberia or from St. Petersburg. For a long time </a:t>
            </a:r>
            <a:r>
              <a:rPr lang="en-US" sz="2400" dirty="0" smtClean="0">
                <a:solidFill>
                  <a:schemeClr val="accent1"/>
                </a:solidFill>
                <a:latin typeface="Times New Roman" panose="02020603050405020304" pitchFamily="18" charset="0"/>
                <a:cs typeface="Times New Roman" panose="02020603050405020304" pitchFamily="18" charset="0"/>
              </a:rPr>
              <a:t>in the USSR it was forbidden to use different dialects</a:t>
            </a:r>
            <a:r>
              <a:rPr lang="en-US" sz="2400" dirty="0" smtClean="0">
                <a:latin typeface="Times New Roman" panose="02020603050405020304" pitchFamily="18" charset="0"/>
                <a:cs typeface="Times New Roman" panose="02020603050405020304" pitchFamily="18" charset="0"/>
              </a:rPr>
              <a:t>, and there was a common universal version of the Moscow language. Therefore, the differences remained very weak. But thanks to this, having mastered the Russian language, you will be able to </a:t>
            </a:r>
            <a:r>
              <a:rPr lang="en-US" sz="2400" dirty="0" smtClean="0">
                <a:solidFill>
                  <a:schemeClr val="accent1"/>
                </a:solidFill>
                <a:latin typeface="Times New Roman" panose="02020603050405020304" pitchFamily="18" charset="0"/>
                <a:cs typeface="Times New Roman" panose="02020603050405020304" pitchFamily="18" charset="0"/>
              </a:rPr>
              <a:t>understand people in different countries </a:t>
            </a:r>
            <a:r>
              <a:rPr lang="en-US" sz="2400" dirty="0" smtClean="0">
                <a:latin typeface="Times New Roman" panose="02020603050405020304" pitchFamily="18" charset="0"/>
                <a:cs typeface="Times New Roman" panose="02020603050405020304" pitchFamily="18" charset="0"/>
              </a:rPr>
              <a:t>thanks to its universality.</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254690" y="3219189"/>
            <a:ext cx="9682619" cy="3964629"/>
          </a:xfrm>
          <a:prstGeom prst="rect">
            <a:avLst/>
          </a:prstGeom>
        </p:spPr>
      </p:pic>
    </p:spTree>
    <p:extLst>
      <p:ext uri="{BB962C8B-B14F-4D97-AF65-F5344CB8AC3E}">
        <p14:creationId xmlns:p14="http://schemas.microsoft.com/office/powerpoint/2010/main" val="3818567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853853" y="200415"/>
            <a:ext cx="8743166" cy="5824603"/>
          </a:xfrm>
          <a:prstGeom prst="rect">
            <a:avLst/>
          </a:prstGeom>
        </p:spPr>
      </p:pic>
    </p:spTree>
    <p:extLst>
      <p:ext uri="{BB962C8B-B14F-4D97-AF65-F5344CB8AC3E}">
        <p14:creationId xmlns:p14="http://schemas.microsoft.com/office/powerpoint/2010/main" val="2798273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15025" y="776614"/>
            <a:ext cx="9695145" cy="5400349"/>
          </a:xfrm>
          <a:prstGeom prst="rect">
            <a:avLst/>
          </a:prstGeom>
        </p:spPr>
      </p:pic>
    </p:spTree>
    <p:extLst>
      <p:ext uri="{BB962C8B-B14F-4D97-AF65-F5344CB8AC3E}">
        <p14:creationId xmlns:p14="http://schemas.microsoft.com/office/powerpoint/2010/main" val="3762393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540701" y="112734"/>
            <a:ext cx="9319365" cy="6064230"/>
          </a:xfrm>
          <a:prstGeom prst="rect">
            <a:avLst/>
          </a:prstGeom>
        </p:spPr>
      </p:pic>
    </p:spTree>
    <p:extLst>
      <p:ext uri="{BB962C8B-B14F-4D97-AF65-F5344CB8AC3E}">
        <p14:creationId xmlns:p14="http://schemas.microsoft.com/office/powerpoint/2010/main" val="311142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966586" y="325677"/>
            <a:ext cx="8129392" cy="5851286"/>
          </a:xfrm>
          <a:prstGeom prst="rect">
            <a:avLst/>
          </a:prstGeom>
        </p:spPr>
      </p:pic>
    </p:spTree>
    <p:extLst>
      <p:ext uri="{BB962C8B-B14F-4D97-AF65-F5344CB8AC3E}">
        <p14:creationId xmlns:p14="http://schemas.microsoft.com/office/powerpoint/2010/main" val="3684502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90181" y="125260"/>
            <a:ext cx="9544833" cy="5848261"/>
          </a:xfrm>
          <a:prstGeom prst="rect">
            <a:avLst/>
          </a:prstGeom>
        </p:spPr>
      </p:pic>
    </p:spTree>
    <p:extLst>
      <p:ext uri="{BB962C8B-B14F-4D97-AF65-F5344CB8AC3E}">
        <p14:creationId xmlns:p14="http://schemas.microsoft.com/office/powerpoint/2010/main" val="2687058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0833"/>
            <a:ext cx="10515600" cy="5776130"/>
          </a:xfrm>
        </p:spPr>
        <p:txBody>
          <a:bodyPr>
            <a:normAutofit fontScale="92500" lnSpcReduction="10000"/>
          </a:bodyPr>
          <a:lstStyle/>
          <a:p>
            <a:r>
              <a:rPr lang="en-US" dirty="0"/>
              <a:t>Conjugating Regular Verbs In The Present Tense</a:t>
            </a:r>
          </a:p>
          <a:p>
            <a:r>
              <a:rPr lang="en-US" dirty="0"/>
              <a:t>There are two main groups of regular verbs in Russian: those whose infinitive form ends in -</a:t>
            </a:r>
            <a:r>
              <a:rPr lang="ru-RU" dirty="0" err="1"/>
              <a:t>ть</a:t>
            </a:r>
            <a:r>
              <a:rPr lang="ru-RU" dirty="0"/>
              <a:t> </a:t>
            </a:r>
            <a:r>
              <a:rPr lang="en-US" dirty="0"/>
              <a:t>and those whose infinitive form ends in -</a:t>
            </a:r>
            <a:r>
              <a:rPr lang="ru-RU" dirty="0" err="1"/>
              <a:t>ти</a:t>
            </a:r>
            <a:r>
              <a:rPr lang="ru-RU" dirty="0"/>
              <a:t>. </a:t>
            </a:r>
            <a:r>
              <a:rPr lang="en-US" dirty="0"/>
              <a:t>Most verbs take the -</a:t>
            </a:r>
            <a:r>
              <a:rPr lang="ru-RU" dirty="0" err="1"/>
              <a:t>ть</a:t>
            </a:r>
            <a:r>
              <a:rPr lang="ru-RU" dirty="0"/>
              <a:t> </a:t>
            </a:r>
            <a:r>
              <a:rPr lang="en-US" dirty="0"/>
              <a:t>ending, and some end in -</a:t>
            </a:r>
            <a:r>
              <a:rPr lang="ru-RU" dirty="0" err="1"/>
              <a:t>ти</a:t>
            </a:r>
            <a:r>
              <a:rPr lang="ru-RU" dirty="0"/>
              <a:t>.</a:t>
            </a:r>
          </a:p>
          <a:p>
            <a:endParaRPr lang="ru-RU" dirty="0"/>
          </a:p>
          <a:p>
            <a:r>
              <a:rPr lang="ru-RU" dirty="0"/>
              <a:t>Я хочу читать. — </a:t>
            </a:r>
            <a:r>
              <a:rPr lang="en-US" dirty="0"/>
              <a:t>I want to read.</a:t>
            </a:r>
          </a:p>
          <a:p>
            <a:r>
              <a:rPr lang="ru-RU" dirty="0"/>
              <a:t>работать — </a:t>
            </a:r>
            <a:r>
              <a:rPr lang="en-US" dirty="0"/>
              <a:t>to work</a:t>
            </a:r>
          </a:p>
          <a:p>
            <a:r>
              <a:rPr lang="ru-RU" dirty="0"/>
              <a:t>говорить — </a:t>
            </a:r>
            <a:r>
              <a:rPr lang="en-US" dirty="0"/>
              <a:t>to speak</a:t>
            </a:r>
          </a:p>
          <a:p>
            <a:r>
              <a:rPr lang="ru-RU" dirty="0"/>
              <a:t>курить — </a:t>
            </a:r>
            <a:r>
              <a:rPr lang="en-US" dirty="0"/>
              <a:t>to smoke</a:t>
            </a:r>
          </a:p>
          <a:p>
            <a:r>
              <a:rPr lang="ru-RU" dirty="0"/>
              <a:t>идти — </a:t>
            </a:r>
            <a:r>
              <a:rPr lang="en-US" dirty="0"/>
              <a:t>to go</a:t>
            </a:r>
          </a:p>
          <a:p>
            <a:r>
              <a:rPr lang="ru-RU" dirty="0"/>
              <a:t>нести — </a:t>
            </a:r>
            <a:r>
              <a:rPr lang="en-US" dirty="0"/>
              <a:t>to bring</a:t>
            </a:r>
          </a:p>
          <a:p>
            <a:r>
              <a:rPr lang="en-US" dirty="0"/>
              <a:t>There are also some exceptions that end in -</a:t>
            </a:r>
            <a:r>
              <a:rPr lang="ru-RU" dirty="0" err="1"/>
              <a:t>чь</a:t>
            </a:r>
            <a:r>
              <a:rPr lang="ru-RU" dirty="0"/>
              <a:t>, </a:t>
            </a:r>
            <a:r>
              <a:rPr lang="en-US" dirty="0"/>
              <a:t>like the verb </a:t>
            </a:r>
            <a:r>
              <a:rPr lang="ru-RU" dirty="0"/>
              <a:t>беречь (“</a:t>
            </a:r>
            <a:r>
              <a:rPr lang="en-US" dirty="0"/>
              <a:t>to protect”).</a:t>
            </a:r>
          </a:p>
          <a:p>
            <a:endParaRPr lang="en-US" dirty="0"/>
          </a:p>
        </p:txBody>
      </p:sp>
    </p:spTree>
    <p:extLst>
      <p:ext uri="{BB962C8B-B14F-4D97-AF65-F5344CB8AC3E}">
        <p14:creationId xmlns:p14="http://schemas.microsoft.com/office/powerpoint/2010/main" val="3422494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0833"/>
            <a:ext cx="10515600" cy="5776130"/>
          </a:xfrm>
        </p:spPr>
        <p:txBody>
          <a:bodyPr>
            <a:normAutofit lnSpcReduction="10000"/>
          </a:bodyPr>
          <a:lstStyle/>
          <a:p>
            <a:r>
              <a:rPr lang="en-US" dirty="0"/>
              <a:t>Within the -</a:t>
            </a:r>
            <a:r>
              <a:rPr lang="ru-RU" dirty="0" err="1"/>
              <a:t>ть</a:t>
            </a:r>
            <a:r>
              <a:rPr lang="ru-RU" dirty="0"/>
              <a:t> </a:t>
            </a:r>
            <a:r>
              <a:rPr lang="en-US" dirty="0"/>
              <a:t>verbs, there are two further distinctions. To conjugate verbs that end in -</a:t>
            </a:r>
            <a:r>
              <a:rPr lang="ru-RU" dirty="0"/>
              <a:t>ять </a:t>
            </a:r>
            <a:r>
              <a:rPr lang="en-US" dirty="0"/>
              <a:t>and -</a:t>
            </a:r>
            <a:r>
              <a:rPr lang="ru-RU" dirty="0" err="1"/>
              <a:t>ать</a:t>
            </a:r>
            <a:r>
              <a:rPr lang="ru-RU" dirty="0"/>
              <a:t> </a:t>
            </a:r>
            <a:r>
              <a:rPr lang="en-US" dirty="0"/>
              <a:t>in the present tense, use the following endings:</a:t>
            </a:r>
          </a:p>
          <a:p>
            <a:endParaRPr lang="en-US" dirty="0"/>
          </a:p>
          <a:p>
            <a:r>
              <a:rPr lang="ru-RU" dirty="0"/>
              <a:t>гулять — </a:t>
            </a:r>
            <a:r>
              <a:rPr lang="en-US" dirty="0"/>
              <a:t>to go for a walk</a:t>
            </a:r>
          </a:p>
          <a:p>
            <a:endParaRPr lang="en-US" dirty="0"/>
          </a:p>
          <a:p>
            <a:r>
              <a:rPr lang="ru-RU" dirty="0"/>
              <a:t>я гуляю	</a:t>
            </a:r>
            <a:r>
              <a:rPr lang="en-US" dirty="0"/>
              <a:t>I walk</a:t>
            </a:r>
          </a:p>
          <a:p>
            <a:r>
              <a:rPr lang="ru-RU" dirty="0"/>
              <a:t>ты гуляешь	</a:t>
            </a:r>
            <a:r>
              <a:rPr lang="en-US" dirty="0"/>
              <a:t>you walk</a:t>
            </a:r>
          </a:p>
          <a:p>
            <a:r>
              <a:rPr lang="ru-RU" dirty="0"/>
              <a:t>он/она/оно гуляет	</a:t>
            </a:r>
            <a:r>
              <a:rPr lang="en-US" dirty="0"/>
              <a:t>he/she/it walks</a:t>
            </a:r>
          </a:p>
          <a:p>
            <a:r>
              <a:rPr lang="ru-RU" dirty="0"/>
              <a:t>мы гуляем	</a:t>
            </a:r>
            <a:r>
              <a:rPr lang="en-US" dirty="0"/>
              <a:t>we walk</a:t>
            </a:r>
          </a:p>
          <a:p>
            <a:r>
              <a:rPr lang="ru-RU" dirty="0"/>
              <a:t>вы/Вы гуляете	</a:t>
            </a:r>
            <a:r>
              <a:rPr lang="en-US" dirty="0"/>
              <a:t>you (plural, informal)/you (formal) walk</a:t>
            </a:r>
          </a:p>
          <a:p>
            <a:r>
              <a:rPr lang="ru-RU" dirty="0"/>
              <a:t>они гуляют	</a:t>
            </a:r>
            <a:r>
              <a:rPr lang="en-US" dirty="0"/>
              <a:t>they walk</a:t>
            </a:r>
          </a:p>
          <a:p>
            <a:endParaRPr lang="ru-RU" dirty="0"/>
          </a:p>
        </p:txBody>
      </p:sp>
    </p:spTree>
    <p:extLst>
      <p:ext uri="{BB962C8B-B14F-4D97-AF65-F5344CB8AC3E}">
        <p14:creationId xmlns:p14="http://schemas.microsoft.com/office/powerpoint/2010/main" val="529432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0"/>
            <a:ext cx="10515600" cy="6613742"/>
          </a:xfrm>
        </p:spPr>
        <p:txBody>
          <a:bodyPr>
            <a:noAutofit/>
          </a:bodyPr>
          <a:lstStyle/>
          <a:p>
            <a:pPr marL="0" indent="0">
              <a:buNone/>
            </a:pPr>
            <a:r>
              <a:rPr lang="ru-RU" sz="3200" b="1" dirty="0">
                <a:latin typeface="Times New Roman" panose="02020603050405020304" pitchFamily="18" charset="0"/>
                <a:cs typeface="Times New Roman" panose="02020603050405020304" pitchFamily="18" charset="0"/>
              </a:rPr>
              <a:t>работать — </a:t>
            </a:r>
            <a:r>
              <a:rPr lang="en-US" sz="3200" b="1" dirty="0">
                <a:latin typeface="Times New Roman" panose="02020603050405020304" pitchFamily="18" charset="0"/>
                <a:cs typeface="Times New Roman" panose="02020603050405020304" pitchFamily="18" charset="0"/>
              </a:rPr>
              <a:t>to work</a:t>
            </a:r>
          </a:p>
          <a:p>
            <a:endParaRPr lang="en-US"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я работаю	</a:t>
            </a:r>
            <a:r>
              <a:rPr lang="en-US" sz="3200" dirty="0">
                <a:latin typeface="Times New Roman" panose="02020603050405020304" pitchFamily="18" charset="0"/>
                <a:cs typeface="Times New Roman" panose="02020603050405020304" pitchFamily="18" charset="0"/>
              </a:rPr>
              <a:t>I work</a:t>
            </a:r>
          </a:p>
          <a:p>
            <a:r>
              <a:rPr lang="ru-RU" sz="3200" dirty="0">
                <a:latin typeface="Times New Roman" panose="02020603050405020304" pitchFamily="18" charset="0"/>
                <a:cs typeface="Times New Roman" panose="02020603050405020304" pitchFamily="18" charset="0"/>
              </a:rPr>
              <a:t>ты работаешь	</a:t>
            </a:r>
            <a:r>
              <a:rPr lang="en-US" sz="3200" dirty="0" smtClean="0">
                <a:latin typeface="Times New Roman" panose="02020603050405020304" pitchFamily="18" charset="0"/>
                <a:cs typeface="Times New Roman" panose="02020603050405020304" pitchFamily="18" charset="0"/>
              </a:rPr>
              <a:t>    you </a:t>
            </a:r>
            <a:r>
              <a:rPr lang="en-US" sz="3200" dirty="0">
                <a:latin typeface="Times New Roman" panose="02020603050405020304" pitchFamily="18" charset="0"/>
                <a:cs typeface="Times New Roman" panose="02020603050405020304" pitchFamily="18" charset="0"/>
              </a:rPr>
              <a:t>work</a:t>
            </a:r>
          </a:p>
          <a:p>
            <a:r>
              <a:rPr lang="ru-RU" sz="3200" dirty="0">
                <a:latin typeface="Times New Roman" panose="02020603050405020304" pitchFamily="18" charset="0"/>
                <a:cs typeface="Times New Roman" panose="02020603050405020304" pitchFamily="18" charset="0"/>
              </a:rPr>
              <a:t>он/она/оно работает	</a:t>
            </a:r>
            <a:r>
              <a:rPr lang="en-US" sz="3200" dirty="0">
                <a:latin typeface="Times New Roman" panose="02020603050405020304" pitchFamily="18" charset="0"/>
                <a:cs typeface="Times New Roman" panose="02020603050405020304" pitchFamily="18" charset="0"/>
              </a:rPr>
              <a:t>he/she/it works</a:t>
            </a:r>
          </a:p>
          <a:p>
            <a:r>
              <a:rPr lang="ru-RU" sz="3200" dirty="0">
                <a:latin typeface="Times New Roman" panose="02020603050405020304" pitchFamily="18" charset="0"/>
                <a:cs typeface="Times New Roman" panose="02020603050405020304" pitchFamily="18" charset="0"/>
              </a:rPr>
              <a:t>мы работаем	</a:t>
            </a:r>
            <a:r>
              <a:rPr lang="en-US" sz="3200" dirty="0" smtClean="0">
                <a:latin typeface="Times New Roman" panose="02020603050405020304" pitchFamily="18" charset="0"/>
                <a:cs typeface="Times New Roman" panose="02020603050405020304" pitchFamily="18" charset="0"/>
              </a:rPr>
              <a:t>         we </a:t>
            </a:r>
            <a:r>
              <a:rPr lang="en-US" sz="3200" dirty="0">
                <a:latin typeface="Times New Roman" panose="02020603050405020304" pitchFamily="18" charset="0"/>
                <a:cs typeface="Times New Roman" panose="02020603050405020304" pitchFamily="18" charset="0"/>
              </a:rPr>
              <a:t>work</a:t>
            </a:r>
          </a:p>
          <a:p>
            <a:r>
              <a:rPr lang="ru-RU" sz="3200" dirty="0">
                <a:latin typeface="Times New Roman" panose="02020603050405020304" pitchFamily="18" charset="0"/>
                <a:cs typeface="Times New Roman" panose="02020603050405020304" pitchFamily="18" charset="0"/>
              </a:rPr>
              <a:t>вы/Вы работаете	</a:t>
            </a:r>
            <a:r>
              <a:rPr lang="en-US" sz="3200" dirty="0" smtClean="0">
                <a:latin typeface="Times New Roman" panose="02020603050405020304" pitchFamily="18" charset="0"/>
                <a:cs typeface="Times New Roman" panose="02020603050405020304" pitchFamily="18" charset="0"/>
              </a:rPr>
              <a:t>     you </a:t>
            </a:r>
            <a:r>
              <a:rPr lang="en-US" sz="3200" dirty="0">
                <a:latin typeface="Times New Roman" panose="02020603050405020304" pitchFamily="18" charset="0"/>
                <a:cs typeface="Times New Roman" panose="02020603050405020304" pitchFamily="18" charset="0"/>
              </a:rPr>
              <a:t>(plural)/you (formal) work</a:t>
            </a:r>
          </a:p>
          <a:p>
            <a:r>
              <a:rPr lang="ru-RU" sz="3200" dirty="0">
                <a:latin typeface="Times New Roman" panose="02020603050405020304" pitchFamily="18" charset="0"/>
                <a:cs typeface="Times New Roman" panose="02020603050405020304" pitchFamily="18" charset="0"/>
              </a:rPr>
              <a:t>они работают	</a:t>
            </a:r>
            <a:r>
              <a:rPr lang="en-US" sz="3200" dirty="0" smtClean="0">
                <a:latin typeface="Times New Roman" panose="02020603050405020304" pitchFamily="18" charset="0"/>
                <a:cs typeface="Times New Roman" panose="02020603050405020304" pitchFamily="18" charset="0"/>
              </a:rPr>
              <a:t>      they </a:t>
            </a:r>
            <a:r>
              <a:rPr lang="en-US" sz="3200" dirty="0">
                <a:latin typeface="Times New Roman" panose="02020603050405020304" pitchFamily="18" charset="0"/>
                <a:cs typeface="Times New Roman" panose="02020603050405020304" pitchFamily="18" charset="0"/>
              </a:rPr>
              <a:t>work</a:t>
            </a:r>
          </a:p>
          <a:p>
            <a:r>
              <a:rPr lang="en-US" sz="3200" dirty="0">
                <a:latin typeface="Times New Roman" panose="02020603050405020304" pitchFamily="18" charset="0"/>
                <a:cs typeface="Times New Roman" panose="02020603050405020304" pitchFamily="18" charset="0"/>
              </a:rPr>
              <a:t>To conjugate verbs whose infinitive form ends in -</a:t>
            </a:r>
            <a:r>
              <a:rPr lang="ru-RU" sz="3200" dirty="0" err="1">
                <a:latin typeface="Times New Roman" panose="02020603050405020304" pitchFamily="18" charset="0"/>
                <a:cs typeface="Times New Roman" panose="02020603050405020304" pitchFamily="18" charset="0"/>
              </a:rPr>
              <a:t>ить</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r>
              <a:rPr lang="ru-RU" sz="3200" dirty="0" err="1">
                <a:latin typeface="Times New Roman" panose="02020603050405020304" pitchFamily="18" charset="0"/>
                <a:cs typeface="Times New Roman" panose="02020603050405020304" pitchFamily="18" charset="0"/>
              </a:rPr>
              <a:t>еть</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take the infinitive form without the ending -</a:t>
            </a:r>
            <a:r>
              <a:rPr lang="ru-RU" sz="3200" dirty="0" err="1">
                <a:latin typeface="Times New Roman" panose="02020603050405020304" pitchFamily="18" charset="0"/>
                <a:cs typeface="Times New Roman" panose="02020603050405020304" pitchFamily="18" charset="0"/>
              </a:rPr>
              <a:t>ить</a:t>
            </a:r>
            <a:r>
              <a:rPr lang="ru-RU"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e</a:t>
            </a:r>
            <a:r>
              <a:rPr lang="ru-RU" sz="3200" dirty="0" err="1">
                <a:latin typeface="Times New Roman" panose="02020603050405020304" pitchFamily="18" charset="0"/>
                <a:cs typeface="Times New Roman" panose="02020603050405020304" pitchFamily="18" charset="0"/>
              </a:rPr>
              <a:t>ть</a:t>
            </a:r>
            <a:r>
              <a:rPr lang="ru-RU" sz="1800" dirty="0">
                <a:latin typeface="Times New Roman" panose="02020603050405020304" pitchFamily="18" charset="0"/>
                <a:cs typeface="Times New Roman" panose="02020603050405020304" pitchFamily="18" charset="0"/>
              </a:rPr>
              <a:t>.</a:t>
            </a:r>
          </a:p>
          <a:p>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1146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13567"/>
            <a:ext cx="10515600" cy="5663396"/>
          </a:xfrm>
        </p:spPr>
        <p:txBody>
          <a:bodyPr/>
          <a:lstStyle/>
          <a:p>
            <a:pPr marL="0" indent="0">
              <a:buNone/>
            </a:pPr>
            <a:r>
              <a:rPr lang="ru-RU" sz="3600" b="1" dirty="0"/>
              <a:t>говорить  — </a:t>
            </a:r>
            <a:r>
              <a:rPr lang="en-US" sz="3600" b="1" dirty="0" smtClean="0"/>
              <a:t>       to </a:t>
            </a:r>
            <a:r>
              <a:rPr lang="en-US" sz="3600" b="1" dirty="0"/>
              <a:t>speak</a:t>
            </a:r>
          </a:p>
          <a:p>
            <a:r>
              <a:rPr lang="ru-RU" sz="3600" dirty="0"/>
              <a:t>я говорю	</a:t>
            </a:r>
            <a:r>
              <a:rPr lang="en-US" sz="3600" dirty="0"/>
              <a:t>I speak</a:t>
            </a:r>
          </a:p>
          <a:p>
            <a:r>
              <a:rPr lang="ru-RU" sz="3600" dirty="0"/>
              <a:t>ты говоришь	</a:t>
            </a:r>
            <a:r>
              <a:rPr lang="en-US" sz="3600" dirty="0"/>
              <a:t>you speak</a:t>
            </a:r>
          </a:p>
          <a:p>
            <a:r>
              <a:rPr lang="ru-RU" sz="3600" dirty="0"/>
              <a:t>он/она/оно говорит	</a:t>
            </a:r>
            <a:r>
              <a:rPr lang="en-US" sz="3600" dirty="0"/>
              <a:t>he/she/it speaks</a:t>
            </a:r>
          </a:p>
          <a:p>
            <a:r>
              <a:rPr lang="ru-RU" sz="3600" dirty="0"/>
              <a:t>мы говорим	</a:t>
            </a:r>
            <a:r>
              <a:rPr lang="en-US" sz="3600" dirty="0"/>
              <a:t>we speak</a:t>
            </a:r>
          </a:p>
          <a:p>
            <a:r>
              <a:rPr lang="ru-RU" sz="3600" dirty="0"/>
              <a:t>вы/Вы говорите	</a:t>
            </a:r>
            <a:r>
              <a:rPr lang="en-US" sz="3600" dirty="0"/>
              <a:t>you (plural)/you (formal) speak</a:t>
            </a:r>
          </a:p>
          <a:p>
            <a:r>
              <a:rPr lang="ru-RU" sz="3600" dirty="0"/>
              <a:t>они говорят	</a:t>
            </a:r>
            <a:r>
              <a:rPr lang="en-US" sz="3600" dirty="0"/>
              <a:t>they speak</a:t>
            </a:r>
          </a:p>
          <a:p>
            <a:endParaRPr lang="ru-RU" dirty="0"/>
          </a:p>
        </p:txBody>
      </p:sp>
    </p:spTree>
    <p:extLst>
      <p:ext uri="{BB962C8B-B14F-4D97-AF65-F5344CB8AC3E}">
        <p14:creationId xmlns:p14="http://schemas.microsoft.com/office/powerpoint/2010/main" val="3047323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13567"/>
            <a:ext cx="10515600" cy="5663396"/>
          </a:xfrm>
        </p:spPr>
        <p:txBody>
          <a:bodyPr/>
          <a:lstStyle/>
          <a:p>
            <a:pPr marL="0" indent="0">
              <a:buNone/>
            </a:pPr>
            <a:r>
              <a:rPr lang="ru-RU" b="1" dirty="0"/>
              <a:t>смотреть — </a:t>
            </a:r>
            <a:r>
              <a:rPr lang="en-US" b="1" dirty="0"/>
              <a:t>to look/watch</a:t>
            </a:r>
          </a:p>
          <a:p>
            <a:endParaRPr lang="en-US" dirty="0"/>
          </a:p>
          <a:p>
            <a:r>
              <a:rPr lang="ru-RU" sz="3600" dirty="0"/>
              <a:t>я смотрю	</a:t>
            </a:r>
            <a:r>
              <a:rPr lang="en-US" sz="3600" dirty="0"/>
              <a:t>I look</a:t>
            </a:r>
          </a:p>
          <a:p>
            <a:r>
              <a:rPr lang="ru-RU" sz="3600" dirty="0"/>
              <a:t>ты смотришь	</a:t>
            </a:r>
            <a:r>
              <a:rPr lang="en-US" sz="3600" dirty="0"/>
              <a:t>you look</a:t>
            </a:r>
          </a:p>
          <a:p>
            <a:r>
              <a:rPr lang="ru-RU" sz="3600" dirty="0"/>
              <a:t>он/она/оно смотрит	</a:t>
            </a:r>
            <a:r>
              <a:rPr lang="en-US" sz="3600" dirty="0"/>
              <a:t>he/she/it looks</a:t>
            </a:r>
          </a:p>
          <a:p>
            <a:r>
              <a:rPr lang="ru-RU" sz="3600" dirty="0"/>
              <a:t>мы смотрим	</a:t>
            </a:r>
            <a:r>
              <a:rPr lang="en-US" sz="3600" dirty="0"/>
              <a:t>we look</a:t>
            </a:r>
          </a:p>
          <a:p>
            <a:r>
              <a:rPr lang="ru-RU" sz="3600" dirty="0"/>
              <a:t>вы/Вы смотрите	</a:t>
            </a:r>
            <a:r>
              <a:rPr lang="en-US" sz="3600" dirty="0"/>
              <a:t>you (plural)/you (formal) look</a:t>
            </a:r>
          </a:p>
          <a:p>
            <a:r>
              <a:rPr lang="ru-RU" sz="3600" dirty="0"/>
              <a:t>они смотрят	</a:t>
            </a:r>
            <a:r>
              <a:rPr lang="en-US" sz="3600" dirty="0"/>
              <a:t>they look</a:t>
            </a:r>
            <a:endParaRPr lang="ru-RU" sz="3600" dirty="0"/>
          </a:p>
        </p:txBody>
      </p:sp>
    </p:spTree>
    <p:extLst>
      <p:ext uri="{BB962C8B-B14F-4D97-AF65-F5344CB8AC3E}">
        <p14:creationId xmlns:p14="http://schemas.microsoft.com/office/powerpoint/2010/main" val="275255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902086"/>
          </a:xfrm>
        </p:spPr>
        <p:txBody>
          <a:bodyPr>
            <a:normAutofit/>
          </a:bodyPr>
          <a:lstStyle/>
          <a:p>
            <a:r>
              <a:rPr lang="en-US" sz="3600" dirty="0" smtClean="0">
                <a:latin typeface="Times New Roman" panose="02020603050405020304" pitchFamily="18" charset="0"/>
                <a:cs typeface="Times New Roman" panose="02020603050405020304" pitchFamily="18" charset="0"/>
              </a:rPr>
              <a:t>Russian language is a Slavic language of the Eastern group</a:t>
            </a:r>
            <a:r>
              <a:rPr lang="ru-RU"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The stress can fall on any syllable of a word. </a:t>
            </a:r>
            <a:r>
              <a:rPr lang="en-US" sz="3600" dirty="0" smtClean="0">
                <a:solidFill>
                  <a:schemeClr val="accent1"/>
                </a:solidFill>
                <a:latin typeface="Times New Roman" panose="02020603050405020304" pitchFamily="18" charset="0"/>
                <a:cs typeface="Times New Roman" panose="02020603050405020304" pitchFamily="18" charset="0"/>
              </a:rPr>
              <a:t>Word order in Russian is free</a:t>
            </a:r>
            <a:r>
              <a:rPr lang="ru-RU" sz="3600" dirty="0" smtClean="0">
                <a:latin typeface="Times New Roman" panose="02020603050405020304" pitchFamily="18" charset="0"/>
                <a:cs typeface="Times New Roman" panose="02020603050405020304" pitchFamily="18" charset="0"/>
              </a:rPr>
              <a:t>.</a:t>
            </a:r>
            <a:endParaRPr lang="ru-RU" sz="36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0" y="2267211"/>
            <a:ext cx="5611660" cy="4195491"/>
          </a:xfrm>
          <a:prstGeom prst="rect">
            <a:avLst/>
          </a:prstGeom>
        </p:spPr>
      </p:pic>
      <p:pic>
        <p:nvPicPr>
          <p:cNvPr id="5" name="Рисунок 4"/>
          <p:cNvPicPr>
            <a:picLocks noChangeAspect="1"/>
          </p:cNvPicPr>
          <p:nvPr/>
        </p:nvPicPr>
        <p:blipFill>
          <a:blip r:embed="rId3"/>
          <a:stretch>
            <a:fillRect/>
          </a:stretch>
        </p:blipFill>
        <p:spPr>
          <a:xfrm>
            <a:off x="5732745" y="2160739"/>
            <a:ext cx="6459255" cy="4408434"/>
          </a:xfrm>
          <a:prstGeom prst="rect">
            <a:avLst/>
          </a:prstGeom>
        </p:spPr>
      </p:pic>
    </p:spTree>
    <p:extLst>
      <p:ext uri="{BB962C8B-B14F-4D97-AF65-F5344CB8AC3E}">
        <p14:creationId xmlns:p14="http://schemas.microsoft.com/office/powerpoint/2010/main" val="209403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51145"/>
            <a:ext cx="10515600" cy="5625818"/>
          </a:xfrm>
        </p:spPr>
        <p:txBody>
          <a:bodyPr>
            <a:normAutofit/>
          </a:bodyPr>
          <a:lstStyle/>
          <a:p>
            <a:r>
              <a:rPr lang="en-US" dirty="0"/>
              <a:t>For verbs that end in -</a:t>
            </a:r>
            <a:r>
              <a:rPr lang="en-US" dirty="0" err="1"/>
              <a:t>ти</a:t>
            </a:r>
            <a:r>
              <a:rPr lang="en-US" dirty="0"/>
              <a:t>, we can use </a:t>
            </a:r>
            <a:r>
              <a:rPr lang="en-US" dirty="0" err="1"/>
              <a:t>идти</a:t>
            </a:r>
            <a:r>
              <a:rPr lang="en-US" dirty="0"/>
              <a:t> (“to go on foot”) as an example. </a:t>
            </a:r>
          </a:p>
          <a:p>
            <a:r>
              <a:rPr lang="en-US" dirty="0" err="1"/>
              <a:t>идти</a:t>
            </a:r>
            <a:r>
              <a:rPr lang="en-US" dirty="0"/>
              <a:t> — to go on foot</a:t>
            </a:r>
          </a:p>
          <a:p>
            <a:endParaRPr lang="en-US" dirty="0"/>
          </a:p>
          <a:p>
            <a:r>
              <a:rPr lang="en-US" dirty="0"/>
              <a:t>я </a:t>
            </a:r>
            <a:r>
              <a:rPr lang="en-US" dirty="0" err="1"/>
              <a:t>иду</a:t>
            </a:r>
            <a:r>
              <a:rPr lang="en-US" dirty="0"/>
              <a:t>	I go</a:t>
            </a:r>
          </a:p>
          <a:p>
            <a:r>
              <a:rPr lang="en-US" dirty="0" err="1"/>
              <a:t>ты</a:t>
            </a:r>
            <a:r>
              <a:rPr lang="en-US" dirty="0"/>
              <a:t> </a:t>
            </a:r>
            <a:r>
              <a:rPr lang="en-US" dirty="0" err="1"/>
              <a:t>идёшь</a:t>
            </a:r>
            <a:r>
              <a:rPr lang="en-US" dirty="0"/>
              <a:t>	you go</a:t>
            </a:r>
          </a:p>
          <a:p>
            <a:r>
              <a:rPr lang="en-US" dirty="0" err="1"/>
              <a:t>он</a:t>
            </a:r>
            <a:r>
              <a:rPr lang="en-US" dirty="0"/>
              <a:t>/</a:t>
            </a:r>
            <a:r>
              <a:rPr lang="en-US" dirty="0" err="1"/>
              <a:t>она</a:t>
            </a:r>
            <a:r>
              <a:rPr lang="en-US" dirty="0"/>
              <a:t>/</a:t>
            </a:r>
            <a:r>
              <a:rPr lang="en-US" dirty="0" err="1"/>
              <a:t>оно</a:t>
            </a:r>
            <a:r>
              <a:rPr lang="en-US" dirty="0"/>
              <a:t> </a:t>
            </a:r>
            <a:r>
              <a:rPr lang="en-US" dirty="0" err="1"/>
              <a:t>идёт</a:t>
            </a:r>
            <a:r>
              <a:rPr lang="en-US" dirty="0"/>
              <a:t>	he/she/it goes</a:t>
            </a:r>
          </a:p>
          <a:p>
            <a:r>
              <a:rPr lang="en-US" dirty="0" err="1"/>
              <a:t>мы</a:t>
            </a:r>
            <a:r>
              <a:rPr lang="en-US" dirty="0"/>
              <a:t> </a:t>
            </a:r>
            <a:r>
              <a:rPr lang="en-US" dirty="0" err="1"/>
              <a:t>идём</a:t>
            </a:r>
            <a:r>
              <a:rPr lang="en-US" dirty="0"/>
              <a:t>	we go</a:t>
            </a:r>
          </a:p>
          <a:p>
            <a:r>
              <a:rPr lang="en-US" dirty="0" err="1"/>
              <a:t>вы</a:t>
            </a:r>
            <a:r>
              <a:rPr lang="en-US" dirty="0"/>
              <a:t>/</a:t>
            </a:r>
            <a:r>
              <a:rPr lang="en-US" dirty="0" err="1"/>
              <a:t>Вы</a:t>
            </a:r>
            <a:r>
              <a:rPr lang="en-US" dirty="0"/>
              <a:t> </a:t>
            </a:r>
            <a:r>
              <a:rPr lang="en-US" dirty="0" err="1"/>
              <a:t>идёте</a:t>
            </a:r>
            <a:r>
              <a:rPr lang="en-US" dirty="0"/>
              <a:t>	you (plural)/you (formal) go</a:t>
            </a:r>
          </a:p>
          <a:p>
            <a:r>
              <a:rPr lang="en-US" dirty="0" err="1"/>
              <a:t>они</a:t>
            </a:r>
            <a:r>
              <a:rPr lang="en-US" dirty="0"/>
              <a:t> </a:t>
            </a:r>
            <a:r>
              <a:rPr lang="en-US" dirty="0" err="1"/>
              <a:t>идут</a:t>
            </a:r>
            <a:r>
              <a:rPr lang="en-US" dirty="0"/>
              <a:t>	they go</a:t>
            </a:r>
            <a:endParaRPr lang="ru-RU" dirty="0"/>
          </a:p>
        </p:txBody>
      </p:sp>
    </p:spTree>
    <p:extLst>
      <p:ext uri="{BB962C8B-B14F-4D97-AF65-F5344CB8AC3E}">
        <p14:creationId xmlns:p14="http://schemas.microsoft.com/office/powerpoint/2010/main" val="2788298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01249"/>
            <a:ext cx="10515600" cy="5575714"/>
          </a:xfrm>
        </p:spPr>
        <p:txBody>
          <a:bodyPr/>
          <a:lstStyle/>
          <a:p>
            <a:r>
              <a:rPr lang="ru-RU" dirty="0"/>
              <a:t>ехать — </a:t>
            </a:r>
            <a:r>
              <a:rPr lang="en-US" dirty="0"/>
              <a:t>to go by transportation</a:t>
            </a:r>
          </a:p>
          <a:p>
            <a:endParaRPr lang="en-US" dirty="0"/>
          </a:p>
          <a:p>
            <a:r>
              <a:rPr lang="ru-RU" dirty="0"/>
              <a:t>я </a:t>
            </a:r>
            <a:r>
              <a:rPr lang="ru-RU" dirty="0" smtClean="0"/>
              <a:t>(по)еду</a:t>
            </a:r>
            <a:r>
              <a:rPr lang="ru-RU" dirty="0"/>
              <a:t>	</a:t>
            </a:r>
            <a:r>
              <a:rPr lang="en-US" dirty="0"/>
              <a:t>I go</a:t>
            </a:r>
          </a:p>
          <a:p>
            <a:r>
              <a:rPr lang="ru-RU" dirty="0"/>
              <a:t>ты едешь	</a:t>
            </a:r>
            <a:r>
              <a:rPr lang="en-US" dirty="0"/>
              <a:t>you go</a:t>
            </a:r>
          </a:p>
          <a:p>
            <a:r>
              <a:rPr lang="ru-RU" dirty="0"/>
              <a:t>он/она/оно едет	</a:t>
            </a:r>
            <a:r>
              <a:rPr lang="en-US" dirty="0"/>
              <a:t>he/she/it goes</a:t>
            </a:r>
          </a:p>
          <a:p>
            <a:r>
              <a:rPr lang="ru-RU" dirty="0"/>
              <a:t>мы едем	</a:t>
            </a:r>
            <a:r>
              <a:rPr lang="en-US" dirty="0"/>
              <a:t>we go</a:t>
            </a:r>
          </a:p>
          <a:p>
            <a:r>
              <a:rPr lang="ru-RU" dirty="0"/>
              <a:t>вы/Вы едете	</a:t>
            </a:r>
            <a:r>
              <a:rPr lang="en-US" dirty="0"/>
              <a:t>you (plural)/you (formal) go</a:t>
            </a:r>
          </a:p>
          <a:p>
            <a:r>
              <a:rPr lang="ru-RU" dirty="0"/>
              <a:t>они едут	</a:t>
            </a:r>
            <a:r>
              <a:rPr lang="en-US" dirty="0"/>
              <a:t>they go</a:t>
            </a:r>
            <a:endParaRPr lang="ru-RU" dirty="0"/>
          </a:p>
        </p:txBody>
      </p:sp>
    </p:spTree>
    <p:extLst>
      <p:ext uri="{BB962C8B-B14F-4D97-AF65-F5344CB8AC3E}">
        <p14:creationId xmlns:p14="http://schemas.microsoft.com/office/powerpoint/2010/main" val="2983332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88099"/>
            <a:ext cx="10515600" cy="5888864"/>
          </a:xfrm>
        </p:spPr>
        <p:txBody>
          <a:bodyPr/>
          <a:lstStyle/>
          <a:p>
            <a:r>
              <a:rPr lang="ru-RU" dirty="0"/>
              <a:t>есть — </a:t>
            </a:r>
            <a:r>
              <a:rPr lang="en-US" dirty="0"/>
              <a:t>to eat</a:t>
            </a:r>
          </a:p>
          <a:p>
            <a:endParaRPr lang="en-US" dirty="0"/>
          </a:p>
          <a:p>
            <a:r>
              <a:rPr lang="ru-RU" dirty="0"/>
              <a:t>я </a:t>
            </a:r>
            <a:r>
              <a:rPr lang="ru-RU" dirty="0" smtClean="0"/>
              <a:t>ем </a:t>
            </a:r>
            <a:r>
              <a:rPr lang="ru-RU" dirty="0"/>
              <a:t>	</a:t>
            </a:r>
            <a:r>
              <a:rPr lang="en-US" dirty="0"/>
              <a:t>I eat</a:t>
            </a:r>
          </a:p>
          <a:p>
            <a:r>
              <a:rPr lang="ru-RU" dirty="0"/>
              <a:t>ты ешь	</a:t>
            </a:r>
            <a:r>
              <a:rPr lang="en-US" dirty="0"/>
              <a:t>you eat</a:t>
            </a:r>
          </a:p>
          <a:p>
            <a:r>
              <a:rPr lang="ru-RU" dirty="0"/>
              <a:t>он/она/оно ест	</a:t>
            </a:r>
            <a:r>
              <a:rPr lang="en-US" dirty="0"/>
              <a:t>he/she/it eats</a:t>
            </a:r>
          </a:p>
          <a:p>
            <a:r>
              <a:rPr lang="ru-RU" dirty="0"/>
              <a:t>мы едим	</a:t>
            </a:r>
            <a:r>
              <a:rPr lang="en-US" dirty="0"/>
              <a:t>we eat</a:t>
            </a:r>
          </a:p>
          <a:p>
            <a:r>
              <a:rPr lang="ru-RU" dirty="0"/>
              <a:t>вы/Вы едите	</a:t>
            </a:r>
            <a:r>
              <a:rPr lang="en-US" dirty="0"/>
              <a:t>you (plural)/you (formal) eat</a:t>
            </a:r>
          </a:p>
          <a:p>
            <a:r>
              <a:rPr lang="ru-RU" dirty="0"/>
              <a:t>они едят	</a:t>
            </a:r>
            <a:r>
              <a:rPr lang="en-US" dirty="0"/>
              <a:t>they eat</a:t>
            </a:r>
          </a:p>
          <a:p>
            <a:endParaRPr lang="ru-RU" dirty="0"/>
          </a:p>
        </p:txBody>
      </p:sp>
    </p:spTree>
    <p:extLst>
      <p:ext uri="{BB962C8B-B14F-4D97-AF65-F5344CB8AC3E}">
        <p14:creationId xmlns:p14="http://schemas.microsoft.com/office/powerpoint/2010/main" val="2789601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38411"/>
            <a:ext cx="10515600" cy="5738552"/>
          </a:xfrm>
        </p:spPr>
        <p:txBody>
          <a:bodyPr/>
          <a:lstStyle/>
          <a:p>
            <a:r>
              <a:rPr lang="en-US" dirty="0" err="1"/>
              <a:t>дать</a:t>
            </a:r>
            <a:r>
              <a:rPr lang="en-US" dirty="0"/>
              <a:t> — to give</a:t>
            </a:r>
          </a:p>
          <a:p>
            <a:endParaRPr lang="en-US" dirty="0"/>
          </a:p>
          <a:p>
            <a:r>
              <a:rPr lang="en-US" dirty="0"/>
              <a:t>я </a:t>
            </a:r>
            <a:r>
              <a:rPr lang="en-US" dirty="0" err="1"/>
              <a:t>дам</a:t>
            </a:r>
            <a:r>
              <a:rPr lang="en-US" dirty="0"/>
              <a:t>	I give</a:t>
            </a:r>
          </a:p>
          <a:p>
            <a:r>
              <a:rPr lang="en-US" dirty="0" err="1"/>
              <a:t>ты</a:t>
            </a:r>
            <a:r>
              <a:rPr lang="en-US" dirty="0"/>
              <a:t> </a:t>
            </a:r>
            <a:r>
              <a:rPr lang="en-US" dirty="0" err="1"/>
              <a:t>дашь</a:t>
            </a:r>
            <a:r>
              <a:rPr lang="en-US" dirty="0"/>
              <a:t>	you give</a:t>
            </a:r>
          </a:p>
          <a:p>
            <a:r>
              <a:rPr lang="en-US" dirty="0" err="1"/>
              <a:t>он</a:t>
            </a:r>
            <a:r>
              <a:rPr lang="en-US" dirty="0"/>
              <a:t>/</a:t>
            </a:r>
            <a:r>
              <a:rPr lang="en-US" dirty="0" err="1"/>
              <a:t>она</a:t>
            </a:r>
            <a:r>
              <a:rPr lang="en-US" dirty="0"/>
              <a:t>/</a:t>
            </a:r>
            <a:r>
              <a:rPr lang="en-US" dirty="0" err="1"/>
              <a:t>оно</a:t>
            </a:r>
            <a:r>
              <a:rPr lang="en-US" dirty="0"/>
              <a:t> </a:t>
            </a:r>
            <a:r>
              <a:rPr lang="en-US" dirty="0" err="1"/>
              <a:t>даст</a:t>
            </a:r>
            <a:r>
              <a:rPr lang="en-US" dirty="0"/>
              <a:t>	he/she/it gives</a:t>
            </a:r>
          </a:p>
          <a:p>
            <a:r>
              <a:rPr lang="en-US" dirty="0" err="1"/>
              <a:t>мы</a:t>
            </a:r>
            <a:r>
              <a:rPr lang="en-US" dirty="0"/>
              <a:t> </a:t>
            </a:r>
            <a:r>
              <a:rPr lang="en-US" dirty="0" err="1"/>
              <a:t>дадим</a:t>
            </a:r>
            <a:r>
              <a:rPr lang="en-US" dirty="0"/>
              <a:t>	we give</a:t>
            </a:r>
          </a:p>
          <a:p>
            <a:r>
              <a:rPr lang="en-US" dirty="0" err="1"/>
              <a:t>вы</a:t>
            </a:r>
            <a:r>
              <a:rPr lang="en-US" dirty="0"/>
              <a:t>/</a:t>
            </a:r>
            <a:r>
              <a:rPr lang="en-US" dirty="0" err="1"/>
              <a:t>Вы</a:t>
            </a:r>
            <a:r>
              <a:rPr lang="en-US" dirty="0"/>
              <a:t> </a:t>
            </a:r>
            <a:r>
              <a:rPr lang="en-US" dirty="0" err="1"/>
              <a:t>дадите</a:t>
            </a:r>
            <a:r>
              <a:rPr lang="en-US" dirty="0"/>
              <a:t>	you (plural)/you (formal) give</a:t>
            </a:r>
          </a:p>
          <a:p>
            <a:r>
              <a:rPr lang="en-US" dirty="0" err="1"/>
              <a:t>они</a:t>
            </a:r>
            <a:r>
              <a:rPr lang="en-US" dirty="0"/>
              <a:t> </a:t>
            </a:r>
            <a:r>
              <a:rPr lang="en-US" dirty="0" err="1"/>
              <a:t>дадут</a:t>
            </a:r>
            <a:r>
              <a:rPr lang="en-US" dirty="0"/>
              <a:t>	they give</a:t>
            </a:r>
            <a:endParaRPr lang="ru-RU" dirty="0"/>
          </a:p>
        </p:txBody>
      </p:sp>
    </p:spTree>
    <p:extLst>
      <p:ext uri="{BB962C8B-B14F-4D97-AF65-F5344CB8AC3E}">
        <p14:creationId xmlns:p14="http://schemas.microsoft.com/office/powerpoint/2010/main" val="1004843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Important verbs </a:t>
            </a:r>
            <a:endParaRPr lang="ru-RU" dirty="0"/>
          </a:p>
        </p:txBody>
      </p:sp>
      <p:sp>
        <p:nvSpPr>
          <p:cNvPr id="3" name="Объект 2"/>
          <p:cNvSpPr>
            <a:spLocks noGrp="1"/>
          </p:cNvSpPr>
          <p:nvPr>
            <p:ph idx="1"/>
          </p:nvPr>
        </p:nvSpPr>
        <p:spPr/>
        <p:txBody>
          <a:bodyPr/>
          <a:lstStyle/>
          <a:p>
            <a:r>
              <a:rPr lang="en-US" dirty="0"/>
              <a:t>1.1. </a:t>
            </a:r>
            <a:r>
              <a:rPr lang="en-US" dirty="0" err="1"/>
              <a:t>Sloveso</a:t>
            </a:r>
            <a:r>
              <a:rPr lang="en-US" dirty="0"/>
              <a:t> </a:t>
            </a:r>
            <a:r>
              <a:rPr lang="ru-RU" dirty="0"/>
              <a:t>жить</a:t>
            </a:r>
          </a:p>
          <a:p>
            <a:r>
              <a:rPr lang="en-US" dirty="0" err="1"/>
              <a:t>Sloveso</a:t>
            </a:r>
            <a:r>
              <a:rPr lang="en-US" dirty="0"/>
              <a:t> </a:t>
            </a:r>
            <a:r>
              <a:rPr lang="ru-RU" dirty="0"/>
              <a:t>жить </a:t>
            </a:r>
            <a:r>
              <a:rPr lang="en-US" dirty="0"/>
              <a:t>se </a:t>
            </a:r>
            <a:r>
              <a:rPr lang="en-US" dirty="0" err="1"/>
              <a:t>časuje</a:t>
            </a:r>
            <a:r>
              <a:rPr lang="en-US" dirty="0"/>
              <a:t> </a:t>
            </a:r>
            <a:r>
              <a:rPr lang="en-US" dirty="0" err="1"/>
              <a:t>podle</a:t>
            </a:r>
            <a:r>
              <a:rPr lang="en-US" dirty="0"/>
              <a:t> I. </a:t>
            </a:r>
            <a:r>
              <a:rPr lang="en-US" dirty="0" err="1"/>
              <a:t>časování</a:t>
            </a:r>
            <a:r>
              <a:rPr lang="en-US" dirty="0"/>
              <a:t>. </a:t>
            </a:r>
            <a:r>
              <a:rPr lang="en-US" dirty="0" err="1"/>
              <a:t>Používá</a:t>
            </a:r>
            <a:r>
              <a:rPr lang="en-US" dirty="0"/>
              <a:t> se </a:t>
            </a:r>
            <a:r>
              <a:rPr lang="en-US" dirty="0" err="1"/>
              <a:t>ve</a:t>
            </a:r>
            <a:r>
              <a:rPr lang="en-US" dirty="0"/>
              <a:t> </a:t>
            </a:r>
            <a:r>
              <a:rPr lang="en-US" dirty="0" err="1"/>
              <a:t>významu</a:t>
            </a:r>
            <a:r>
              <a:rPr lang="en-US" dirty="0"/>
              <a:t> </a:t>
            </a:r>
            <a:r>
              <a:rPr lang="en-US" dirty="0" err="1"/>
              <a:t>žít</a:t>
            </a:r>
            <a:r>
              <a:rPr lang="en-US" dirty="0"/>
              <a:t>/</a:t>
            </a:r>
            <a:r>
              <a:rPr lang="en-US" dirty="0" err="1"/>
              <a:t>bydlet</a:t>
            </a:r>
            <a:r>
              <a:rPr lang="en-US" dirty="0"/>
              <a:t>.</a:t>
            </a:r>
          </a:p>
          <a:p>
            <a:endParaRPr lang="en-US" dirty="0"/>
          </a:p>
          <a:p>
            <a:r>
              <a:rPr lang="ru-RU" dirty="0"/>
              <a:t>я	   жив</a:t>
            </a:r>
            <a:r>
              <a:rPr lang="en-US" dirty="0"/>
              <a:t>ý	   </a:t>
            </a:r>
            <a:r>
              <a:rPr lang="en-US" dirty="0" err="1" smtClean="0"/>
              <a:t>žiju</a:t>
            </a:r>
            <a:r>
              <a:rPr lang="en-US" dirty="0" smtClean="0"/>
              <a:t>                </a:t>
            </a:r>
            <a:r>
              <a:rPr lang="ru-RU" dirty="0" smtClean="0"/>
              <a:t>                           мы живём </a:t>
            </a:r>
            <a:endParaRPr lang="en-US" dirty="0"/>
          </a:p>
          <a:p>
            <a:r>
              <a:rPr lang="ru-RU" dirty="0"/>
              <a:t>ты	   живёшь	   </a:t>
            </a:r>
            <a:r>
              <a:rPr lang="en-US" dirty="0" err="1" smtClean="0"/>
              <a:t>žiješ</a:t>
            </a:r>
            <a:r>
              <a:rPr lang="ru-RU" dirty="0" smtClean="0"/>
              <a:t>                                           вы живёте</a:t>
            </a:r>
            <a:endParaRPr lang="en-US" dirty="0"/>
          </a:p>
          <a:p>
            <a:r>
              <a:rPr lang="ru-RU" dirty="0"/>
              <a:t>он/она/оно	   живёт	   </a:t>
            </a:r>
            <a:r>
              <a:rPr lang="en-US" dirty="0" err="1" smtClean="0"/>
              <a:t>žije</a:t>
            </a:r>
            <a:r>
              <a:rPr lang="ru-RU" dirty="0" smtClean="0"/>
              <a:t>                        они живут</a:t>
            </a:r>
            <a:endParaRPr lang="ru-RU" dirty="0"/>
          </a:p>
        </p:txBody>
      </p:sp>
    </p:spTree>
    <p:extLst>
      <p:ext uri="{BB962C8B-B14F-4D97-AF65-F5344CB8AC3E}">
        <p14:creationId xmlns:p14="http://schemas.microsoft.com/office/powerpoint/2010/main" val="3324819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0833"/>
            <a:ext cx="10515600" cy="5776130"/>
          </a:xfrm>
        </p:spPr>
        <p:txBody>
          <a:bodyPr>
            <a:normAutofit/>
          </a:bodyPr>
          <a:lstStyle/>
          <a:p>
            <a:r>
              <a:rPr lang="en-US" sz="3600" dirty="0"/>
              <a:t>1. </a:t>
            </a:r>
            <a:r>
              <a:rPr lang="en-US" sz="3600" dirty="0" err="1"/>
              <a:t>Časování</a:t>
            </a:r>
            <a:r>
              <a:rPr lang="en-US" sz="3600" dirty="0"/>
              <a:t> </a:t>
            </a:r>
            <a:r>
              <a:rPr lang="en-US" sz="3600" dirty="0" err="1"/>
              <a:t>sloves</a:t>
            </a:r>
            <a:r>
              <a:rPr lang="en-US" sz="3600" dirty="0"/>
              <a:t> j. č.</a:t>
            </a:r>
          </a:p>
          <a:p>
            <a:r>
              <a:rPr lang="en-US" sz="3600" dirty="0"/>
              <a:t>1.2. </a:t>
            </a:r>
            <a:r>
              <a:rPr lang="en-US" sz="3600" dirty="0" err="1"/>
              <a:t>Sloveso</a:t>
            </a:r>
            <a:r>
              <a:rPr lang="en-US" sz="3600" dirty="0"/>
              <a:t> </a:t>
            </a:r>
            <a:r>
              <a:rPr lang="ru-RU" sz="3600" dirty="0"/>
              <a:t>говорить</a:t>
            </a:r>
          </a:p>
          <a:p>
            <a:r>
              <a:rPr lang="en-US" sz="3600" dirty="0" err="1"/>
              <a:t>Sloveso</a:t>
            </a:r>
            <a:r>
              <a:rPr lang="en-US" sz="3600" dirty="0"/>
              <a:t> </a:t>
            </a:r>
            <a:r>
              <a:rPr lang="ru-RU" sz="3600" dirty="0" err="1"/>
              <a:t>говори́ть</a:t>
            </a:r>
            <a:r>
              <a:rPr lang="ru-RU" sz="3600" dirty="0"/>
              <a:t> (</a:t>
            </a:r>
            <a:r>
              <a:rPr lang="en-US" sz="3600" dirty="0" err="1"/>
              <a:t>mluvit</a:t>
            </a:r>
            <a:r>
              <a:rPr lang="en-US" sz="3600" dirty="0"/>
              <a:t>) se </a:t>
            </a:r>
            <a:r>
              <a:rPr lang="en-US" sz="3600" dirty="0" err="1"/>
              <a:t>časuje</a:t>
            </a:r>
            <a:r>
              <a:rPr lang="en-US" sz="3600" dirty="0"/>
              <a:t> </a:t>
            </a:r>
            <a:r>
              <a:rPr lang="en-US" sz="3600" dirty="0" err="1"/>
              <a:t>podle</a:t>
            </a:r>
            <a:r>
              <a:rPr lang="en-US" sz="3600" dirty="0"/>
              <a:t> II. </a:t>
            </a:r>
            <a:r>
              <a:rPr lang="en-US" sz="3600" dirty="0" err="1"/>
              <a:t>časování</a:t>
            </a:r>
            <a:r>
              <a:rPr lang="en-US" sz="3600" dirty="0"/>
              <a:t>.</a:t>
            </a:r>
          </a:p>
          <a:p>
            <a:endParaRPr lang="en-US" sz="3600" dirty="0"/>
          </a:p>
          <a:p>
            <a:r>
              <a:rPr lang="ru-RU" sz="3600" dirty="0"/>
              <a:t>я	   говорю́	   </a:t>
            </a:r>
            <a:r>
              <a:rPr lang="en-US" sz="3600" dirty="0" err="1" smtClean="0"/>
              <a:t>mluvím</a:t>
            </a:r>
            <a:r>
              <a:rPr lang="ru-RU" sz="3600" dirty="0" smtClean="0"/>
              <a:t>                мы говорим</a:t>
            </a:r>
            <a:endParaRPr lang="en-US" sz="3600" dirty="0"/>
          </a:p>
          <a:p>
            <a:r>
              <a:rPr lang="ru-RU" sz="3600" dirty="0"/>
              <a:t>ты	   </a:t>
            </a:r>
            <a:r>
              <a:rPr lang="ru-RU" sz="3600" dirty="0" err="1"/>
              <a:t>говори́шь</a:t>
            </a:r>
            <a:r>
              <a:rPr lang="ru-RU" sz="3600" dirty="0"/>
              <a:t>	   </a:t>
            </a:r>
            <a:r>
              <a:rPr lang="en-US" sz="3600" dirty="0" err="1" smtClean="0"/>
              <a:t>mluvíš</a:t>
            </a:r>
            <a:r>
              <a:rPr lang="ru-RU" sz="3600" dirty="0" smtClean="0"/>
              <a:t>          вы говорите </a:t>
            </a:r>
            <a:endParaRPr lang="en-US" sz="3600" dirty="0"/>
          </a:p>
          <a:p>
            <a:r>
              <a:rPr lang="ru-RU" sz="3600" dirty="0"/>
              <a:t>он/она/оно	   </a:t>
            </a:r>
            <a:r>
              <a:rPr lang="ru-RU" sz="3600" dirty="0" err="1" smtClean="0"/>
              <a:t>говори́т</a:t>
            </a:r>
            <a:r>
              <a:rPr lang="ru-RU" sz="3600" dirty="0" smtClean="0"/>
              <a:t>  </a:t>
            </a:r>
            <a:r>
              <a:rPr lang="en-US" sz="3600" dirty="0" err="1" smtClean="0"/>
              <a:t>mluví</a:t>
            </a:r>
            <a:r>
              <a:rPr lang="ru-RU" sz="3600" dirty="0" smtClean="0"/>
              <a:t>     они говорят</a:t>
            </a:r>
            <a:endParaRPr lang="ru-RU" sz="3600" dirty="0"/>
          </a:p>
        </p:txBody>
      </p:sp>
    </p:spTree>
    <p:extLst>
      <p:ext uri="{BB962C8B-B14F-4D97-AF65-F5344CB8AC3E}">
        <p14:creationId xmlns:p14="http://schemas.microsoft.com/office/powerpoint/2010/main" val="468153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25885"/>
            <a:ext cx="10515600" cy="5751078"/>
          </a:xfrm>
        </p:spPr>
        <p:txBody>
          <a:bodyPr>
            <a:normAutofit/>
          </a:bodyPr>
          <a:lstStyle/>
          <a:p>
            <a:r>
              <a:rPr lang="en-US" dirty="0"/>
              <a:t>1. </a:t>
            </a:r>
            <a:r>
              <a:rPr lang="en-US" dirty="0" err="1"/>
              <a:t>Časování</a:t>
            </a:r>
            <a:r>
              <a:rPr lang="en-US" dirty="0"/>
              <a:t> </a:t>
            </a:r>
            <a:r>
              <a:rPr lang="en-US" dirty="0" err="1"/>
              <a:t>sloves</a:t>
            </a:r>
            <a:r>
              <a:rPr lang="en-US" dirty="0"/>
              <a:t> j. č.</a:t>
            </a:r>
          </a:p>
          <a:p>
            <a:r>
              <a:rPr lang="en-US" dirty="0"/>
              <a:t>1.3. </a:t>
            </a:r>
            <a:r>
              <a:rPr lang="en-US" dirty="0" err="1"/>
              <a:t>Sloveso</a:t>
            </a:r>
            <a:r>
              <a:rPr lang="en-US" dirty="0"/>
              <a:t> </a:t>
            </a:r>
            <a:r>
              <a:rPr lang="ru-RU" dirty="0"/>
              <a:t>изучать</a:t>
            </a:r>
          </a:p>
          <a:p>
            <a:r>
              <a:rPr lang="en-US" dirty="0" err="1"/>
              <a:t>Sloveso</a:t>
            </a:r>
            <a:r>
              <a:rPr lang="en-US" dirty="0"/>
              <a:t> </a:t>
            </a:r>
            <a:r>
              <a:rPr lang="ru-RU" dirty="0"/>
              <a:t>изучать (</a:t>
            </a:r>
            <a:r>
              <a:rPr lang="en-US" dirty="0" err="1"/>
              <a:t>studovat</a:t>
            </a:r>
            <a:r>
              <a:rPr lang="en-US" dirty="0"/>
              <a:t>/</a:t>
            </a:r>
            <a:r>
              <a:rPr lang="en-US" dirty="0" err="1"/>
              <a:t>učit</a:t>
            </a:r>
            <a:r>
              <a:rPr lang="en-US" dirty="0"/>
              <a:t> se) se </a:t>
            </a:r>
            <a:r>
              <a:rPr lang="en-US" dirty="0" err="1"/>
              <a:t>časuje</a:t>
            </a:r>
            <a:r>
              <a:rPr lang="en-US" dirty="0"/>
              <a:t> </a:t>
            </a:r>
            <a:r>
              <a:rPr lang="en-US" dirty="0" err="1"/>
              <a:t>podle</a:t>
            </a:r>
            <a:r>
              <a:rPr lang="en-US" dirty="0"/>
              <a:t> I. </a:t>
            </a:r>
            <a:r>
              <a:rPr lang="en-US" dirty="0" err="1"/>
              <a:t>časování</a:t>
            </a:r>
            <a:r>
              <a:rPr lang="en-US" dirty="0"/>
              <a:t>. </a:t>
            </a:r>
          </a:p>
          <a:p>
            <a:pPr marL="0" indent="0">
              <a:buNone/>
            </a:pPr>
            <a:endParaRPr lang="en-US" dirty="0"/>
          </a:p>
          <a:p>
            <a:r>
              <a:rPr lang="ru-RU" dirty="0"/>
              <a:t>я	   изучаю	   </a:t>
            </a:r>
            <a:r>
              <a:rPr lang="en-US" dirty="0" err="1"/>
              <a:t>studuju</a:t>
            </a:r>
            <a:endParaRPr lang="en-US" dirty="0"/>
          </a:p>
          <a:p>
            <a:r>
              <a:rPr lang="ru-RU" dirty="0"/>
              <a:t>ты	   изучаешь	   </a:t>
            </a:r>
            <a:r>
              <a:rPr lang="en-US" dirty="0" err="1"/>
              <a:t>studuješ</a:t>
            </a:r>
            <a:endParaRPr lang="en-US" dirty="0"/>
          </a:p>
          <a:p>
            <a:r>
              <a:rPr lang="ru-RU" dirty="0"/>
              <a:t>он/она/оно	   изучает	   </a:t>
            </a:r>
            <a:r>
              <a:rPr lang="en-US" dirty="0" err="1"/>
              <a:t>studuje</a:t>
            </a:r>
            <a:endParaRPr lang="en-US" dirty="0"/>
          </a:p>
          <a:p>
            <a:r>
              <a:rPr lang="ru-RU" dirty="0"/>
              <a:t>мы	   изучаем	   </a:t>
            </a:r>
            <a:r>
              <a:rPr lang="en-US" dirty="0" err="1"/>
              <a:t>studujeme</a:t>
            </a:r>
            <a:r>
              <a:rPr lang="en-US" dirty="0"/>
              <a:t> </a:t>
            </a:r>
          </a:p>
          <a:p>
            <a:r>
              <a:rPr lang="ru-RU" dirty="0"/>
              <a:t>вы	   </a:t>
            </a:r>
            <a:r>
              <a:rPr lang="ru-RU" dirty="0" smtClean="0"/>
              <a:t>изучаете  </a:t>
            </a:r>
            <a:r>
              <a:rPr lang="en-US" dirty="0" err="1"/>
              <a:t>studujete</a:t>
            </a:r>
            <a:endParaRPr lang="en-US" dirty="0"/>
          </a:p>
          <a:p>
            <a:r>
              <a:rPr lang="ru-RU" dirty="0"/>
              <a:t>они	   изучают	   </a:t>
            </a:r>
            <a:r>
              <a:rPr lang="en-US" dirty="0" err="1"/>
              <a:t>studujou</a:t>
            </a:r>
            <a:endParaRPr lang="en-US" dirty="0"/>
          </a:p>
          <a:p>
            <a:endParaRPr lang="ru-RU" dirty="0"/>
          </a:p>
        </p:txBody>
      </p:sp>
    </p:spTree>
    <p:extLst>
      <p:ext uri="{BB962C8B-B14F-4D97-AF65-F5344CB8AC3E}">
        <p14:creationId xmlns:p14="http://schemas.microsoft.com/office/powerpoint/2010/main" val="458785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38411"/>
            <a:ext cx="10515600" cy="5738552"/>
          </a:xfrm>
        </p:spPr>
        <p:txBody>
          <a:bodyPr>
            <a:normAutofit/>
          </a:bodyPr>
          <a:lstStyle/>
          <a:p>
            <a:r>
              <a:rPr lang="ru-RU" sz="4000" dirty="0" smtClean="0">
                <a:latin typeface="Times New Roman" panose="02020603050405020304" pitchFamily="18" charset="0"/>
                <a:cs typeface="Times New Roman" panose="02020603050405020304" pitchFamily="18" charset="0"/>
              </a:rPr>
              <a:t>Я дарю (подарю)  (</a:t>
            </a:r>
            <a:r>
              <a:rPr lang="en-US" sz="4000" dirty="0" smtClean="0">
                <a:latin typeface="Times New Roman" panose="02020603050405020304" pitchFamily="18" charset="0"/>
                <a:cs typeface="Times New Roman" panose="02020603050405020304" pitchFamily="18" charset="0"/>
              </a:rPr>
              <a:t>give present)</a:t>
            </a:r>
            <a:endParaRPr lang="ru-RU" sz="4000" dirty="0" smtClean="0">
              <a:latin typeface="Times New Roman" panose="02020603050405020304" pitchFamily="18" charset="0"/>
              <a:cs typeface="Times New Roman" panose="02020603050405020304" pitchFamily="18" charset="0"/>
            </a:endParaRPr>
          </a:p>
          <a:p>
            <a:r>
              <a:rPr lang="ru-RU" sz="4000" dirty="0" smtClean="0">
                <a:latin typeface="Times New Roman" panose="02020603050405020304" pitchFamily="18" charset="0"/>
                <a:cs typeface="Times New Roman" panose="02020603050405020304" pitchFamily="18" charset="0"/>
              </a:rPr>
              <a:t>Ты даришь</a:t>
            </a:r>
          </a:p>
          <a:p>
            <a:r>
              <a:rPr lang="ru-RU" sz="4000" dirty="0" smtClean="0">
                <a:latin typeface="Times New Roman" panose="02020603050405020304" pitchFamily="18" charset="0"/>
                <a:cs typeface="Times New Roman" panose="02020603050405020304" pitchFamily="18" charset="0"/>
              </a:rPr>
              <a:t>Он дарит</a:t>
            </a:r>
          </a:p>
          <a:p>
            <a:r>
              <a:rPr lang="ru-RU" sz="4000" dirty="0" smtClean="0">
                <a:latin typeface="Times New Roman" panose="02020603050405020304" pitchFamily="18" charset="0"/>
                <a:cs typeface="Times New Roman" panose="02020603050405020304" pitchFamily="18" charset="0"/>
              </a:rPr>
              <a:t>Мы дарим</a:t>
            </a:r>
          </a:p>
          <a:p>
            <a:r>
              <a:rPr lang="ru-RU" sz="4000" dirty="0" smtClean="0">
                <a:latin typeface="Times New Roman" panose="02020603050405020304" pitchFamily="18" charset="0"/>
                <a:cs typeface="Times New Roman" panose="02020603050405020304" pitchFamily="18" charset="0"/>
              </a:rPr>
              <a:t>Вы дарите</a:t>
            </a:r>
          </a:p>
          <a:p>
            <a:r>
              <a:rPr lang="ru-RU" sz="4000" dirty="0" smtClean="0">
                <a:latin typeface="Times New Roman" panose="02020603050405020304" pitchFamily="18" charset="0"/>
                <a:cs typeface="Times New Roman" panose="02020603050405020304" pitchFamily="18" charset="0"/>
              </a:rPr>
              <a:t>Они дарят</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722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88932"/>
            <a:ext cx="10515600" cy="5488031"/>
          </a:xfrm>
        </p:spPr>
        <p:txBody>
          <a:bodyPr/>
          <a:lstStyle/>
          <a:p>
            <a:r>
              <a:rPr lang="ru-RU" dirty="0" smtClean="0"/>
              <a:t>Мне нравится</a:t>
            </a:r>
          </a:p>
          <a:p>
            <a:r>
              <a:rPr lang="ru-RU" dirty="0" smtClean="0"/>
              <a:t>Тебе нравится</a:t>
            </a:r>
          </a:p>
          <a:p>
            <a:r>
              <a:rPr lang="ru-RU" dirty="0" smtClean="0"/>
              <a:t>Ему нравится</a:t>
            </a:r>
            <a:r>
              <a:rPr lang="en-US" dirty="0" smtClean="0"/>
              <a:t>/</a:t>
            </a:r>
            <a:r>
              <a:rPr lang="ru-RU" dirty="0" smtClean="0"/>
              <a:t>ей нравится</a:t>
            </a:r>
          </a:p>
          <a:p>
            <a:r>
              <a:rPr lang="ru-RU" dirty="0" smtClean="0"/>
              <a:t>Нам нравится</a:t>
            </a:r>
          </a:p>
          <a:p>
            <a:r>
              <a:rPr lang="ru-RU" dirty="0" smtClean="0"/>
              <a:t>Вам нравится</a:t>
            </a:r>
          </a:p>
          <a:p>
            <a:r>
              <a:rPr lang="ru-RU" dirty="0" smtClean="0"/>
              <a:t>Им нравится                                             </a:t>
            </a:r>
            <a:endParaRPr lang="ru-RU" dirty="0"/>
          </a:p>
        </p:txBody>
      </p:sp>
      <p:pic>
        <p:nvPicPr>
          <p:cNvPr id="5" name="Рисунок 4"/>
          <p:cNvPicPr>
            <a:picLocks noChangeAspect="1"/>
          </p:cNvPicPr>
          <p:nvPr/>
        </p:nvPicPr>
        <p:blipFill>
          <a:blip r:embed="rId2"/>
          <a:stretch>
            <a:fillRect/>
          </a:stretch>
        </p:blipFill>
        <p:spPr>
          <a:xfrm>
            <a:off x="5665940" y="450938"/>
            <a:ext cx="6526060" cy="6087648"/>
          </a:xfrm>
          <a:prstGeom prst="rect">
            <a:avLst/>
          </a:prstGeom>
        </p:spPr>
      </p:pic>
    </p:spTree>
    <p:extLst>
      <p:ext uri="{BB962C8B-B14F-4D97-AF65-F5344CB8AC3E}">
        <p14:creationId xmlns:p14="http://schemas.microsoft.com/office/powerpoint/2010/main" val="2501741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601249"/>
            <a:ext cx="10515600" cy="5575714"/>
          </a:xfrm>
        </p:spPr>
        <p:txBody>
          <a:bodyPr>
            <a:normAutofit/>
          </a:bodyPr>
          <a:lstStyle/>
          <a:p>
            <a:r>
              <a:rPr lang="en-US" dirty="0"/>
              <a:t>The Imperfective &amp; Perfective Aspects</a:t>
            </a:r>
          </a:p>
          <a:p>
            <a:r>
              <a:rPr lang="en-US" dirty="0"/>
              <a:t>Unlike English, most common Russian verbs have two forms. These forms are called aspects. </a:t>
            </a:r>
          </a:p>
          <a:p>
            <a:r>
              <a:rPr lang="en-US" dirty="0" err="1"/>
              <a:t>читать</a:t>
            </a:r>
            <a:r>
              <a:rPr lang="en-US" dirty="0"/>
              <a:t>, </a:t>
            </a:r>
            <a:r>
              <a:rPr lang="en-US" dirty="0" err="1"/>
              <a:t>прочитать</a:t>
            </a:r>
            <a:r>
              <a:rPr lang="en-US" dirty="0"/>
              <a:t> — to read (</a:t>
            </a:r>
            <a:r>
              <a:rPr lang="en-US" dirty="0" err="1"/>
              <a:t>imperf</a:t>
            </a:r>
            <a:r>
              <a:rPr lang="en-US" dirty="0"/>
              <a:t>., </a:t>
            </a:r>
            <a:r>
              <a:rPr lang="en-US" dirty="0" err="1"/>
              <a:t>perf</a:t>
            </a:r>
            <a:r>
              <a:rPr lang="en-US" dirty="0"/>
              <a:t>.)</a:t>
            </a:r>
          </a:p>
          <a:p>
            <a:r>
              <a:rPr lang="en-US" dirty="0" err="1"/>
              <a:t>писать</a:t>
            </a:r>
            <a:r>
              <a:rPr lang="en-US" dirty="0"/>
              <a:t>, </a:t>
            </a:r>
            <a:r>
              <a:rPr lang="en-US" dirty="0" err="1"/>
              <a:t>написать</a:t>
            </a:r>
            <a:r>
              <a:rPr lang="en-US" dirty="0"/>
              <a:t> — to write (</a:t>
            </a:r>
            <a:r>
              <a:rPr lang="en-US" dirty="0" err="1"/>
              <a:t>imperf</a:t>
            </a:r>
            <a:r>
              <a:rPr lang="en-US" dirty="0"/>
              <a:t>., </a:t>
            </a:r>
            <a:r>
              <a:rPr lang="en-US" dirty="0" err="1"/>
              <a:t>perf</a:t>
            </a:r>
            <a:r>
              <a:rPr lang="en-US" dirty="0"/>
              <a:t>.)</a:t>
            </a:r>
          </a:p>
          <a:p>
            <a:r>
              <a:rPr lang="en-US" dirty="0" err="1"/>
              <a:t>отвечать</a:t>
            </a:r>
            <a:r>
              <a:rPr lang="en-US" dirty="0"/>
              <a:t>, </a:t>
            </a:r>
            <a:r>
              <a:rPr lang="en-US" dirty="0" err="1"/>
              <a:t>ответить</a:t>
            </a:r>
            <a:r>
              <a:rPr lang="en-US" dirty="0"/>
              <a:t> — to answer (</a:t>
            </a:r>
            <a:r>
              <a:rPr lang="en-US" dirty="0" err="1"/>
              <a:t>imperf</a:t>
            </a:r>
            <a:r>
              <a:rPr lang="en-US" dirty="0"/>
              <a:t>., </a:t>
            </a:r>
            <a:r>
              <a:rPr lang="en-US" dirty="0" err="1"/>
              <a:t>perf</a:t>
            </a:r>
            <a:r>
              <a:rPr lang="en-US" dirty="0"/>
              <a:t>.)</a:t>
            </a:r>
          </a:p>
          <a:p>
            <a:r>
              <a:rPr lang="en-US" dirty="0" err="1"/>
              <a:t>делать</a:t>
            </a:r>
            <a:r>
              <a:rPr lang="en-US" dirty="0"/>
              <a:t>, </a:t>
            </a:r>
            <a:r>
              <a:rPr lang="en-US" dirty="0" err="1"/>
              <a:t>сделать</a:t>
            </a:r>
            <a:r>
              <a:rPr lang="en-US" dirty="0"/>
              <a:t> — to do (</a:t>
            </a:r>
            <a:r>
              <a:rPr lang="en-US" dirty="0" err="1"/>
              <a:t>imperf</a:t>
            </a:r>
            <a:r>
              <a:rPr lang="en-US" dirty="0"/>
              <a:t>.,  </a:t>
            </a:r>
            <a:r>
              <a:rPr lang="en-US" dirty="0" err="1"/>
              <a:t>perf</a:t>
            </a:r>
            <a:r>
              <a:rPr lang="en-US" dirty="0"/>
              <a:t>.)</a:t>
            </a:r>
          </a:p>
          <a:p>
            <a:r>
              <a:rPr lang="en-US" dirty="0" err="1"/>
              <a:t>повторять</a:t>
            </a:r>
            <a:r>
              <a:rPr lang="en-US" dirty="0"/>
              <a:t>, </a:t>
            </a:r>
            <a:r>
              <a:rPr lang="en-US" dirty="0" err="1"/>
              <a:t>повторить</a:t>
            </a:r>
            <a:r>
              <a:rPr lang="en-US" dirty="0"/>
              <a:t> — to repeat (</a:t>
            </a:r>
            <a:r>
              <a:rPr lang="en-US" dirty="0" err="1"/>
              <a:t>imperf</a:t>
            </a:r>
            <a:r>
              <a:rPr lang="en-US" dirty="0"/>
              <a:t>., </a:t>
            </a:r>
            <a:r>
              <a:rPr lang="en-US" dirty="0" err="1"/>
              <a:t>perf</a:t>
            </a:r>
            <a:r>
              <a:rPr lang="en-US" dirty="0"/>
              <a:t>.)</a:t>
            </a:r>
          </a:p>
          <a:p>
            <a:r>
              <a:rPr lang="en-US" dirty="0" err="1"/>
              <a:t>пить</a:t>
            </a:r>
            <a:r>
              <a:rPr lang="en-US" dirty="0"/>
              <a:t>, </a:t>
            </a:r>
            <a:r>
              <a:rPr lang="en-US" dirty="0" err="1"/>
              <a:t>выпить</a:t>
            </a:r>
            <a:r>
              <a:rPr lang="en-US" dirty="0"/>
              <a:t> — to drink (</a:t>
            </a:r>
            <a:r>
              <a:rPr lang="en-US" dirty="0" err="1"/>
              <a:t>imperf</a:t>
            </a:r>
            <a:r>
              <a:rPr lang="en-US" dirty="0"/>
              <a:t>., </a:t>
            </a:r>
            <a:r>
              <a:rPr lang="en-US" dirty="0" err="1"/>
              <a:t>perf</a:t>
            </a:r>
            <a:r>
              <a:rPr lang="en-US" dirty="0"/>
              <a:t>.)</a:t>
            </a:r>
            <a:endParaRPr lang="ru-RU" dirty="0"/>
          </a:p>
        </p:txBody>
      </p:sp>
    </p:spTree>
    <p:extLst>
      <p:ext uri="{BB962C8B-B14F-4D97-AF65-F5344CB8AC3E}">
        <p14:creationId xmlns:p14="http://schemas.microsoft.com/office/powerpoint/2010/main" val="11041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5261"/>
            <a:ext cx="10515600" cy="513566"/>
          </a:xfrm>
        </p:spPr>
        <p:txBody>
          <a:bodyPr>
            <a:normAutofit fontScale="90000"/>
          </a:bodyPr>
          <a:lstStyle/>
          <a:p>
            <a:r>
              <a:rPr lang="en-US" dirty="0" smtClean="0">
                <a:latin typeface="Times New Roman" panose="02020603050405020304" pitchFamily="18" charset="0"/>
                <a:cs typeface="Times New Roman" panose="02020603050405020304" pitchFamily="18" charset="0"/>
              </a:rPr>
              <a:t>Russian alphabet</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838200" y="829213"/>
            <a:ext cx="5236923" cy="5567183"/>
          </a:xfrm>
          <a:prstGeom prst="rect">
            <a:avLst/>
          </a:prstGeom>
        </p:spPr>
      </p:pic>
      <p:pic>
        <p:nvPicPr>
          <p:cNvPr id="5" name="Рисунок 4"/>
          <p:cNvPicPr>
            <a:picLocks noChangeAspect="1"/>
          </p:cNvPicPr>
          <p:nvPr/>
        </p:nvPicPr>
        <p:blipFill>
          <a:blip r:embed="rId3"/>
          <a:stretch>
            <a:fillRect/>
          </a:stretch>
        </p:blipFill>
        <p:spPr>
          <a:xfrm>
            <a:off x="6376792" y="829213"/>
            <a:ext cx="5715000" cy="5715000"/>
          </a:xfrm>
          <a:prstGeom prst="rect">
            <a:avLst/>
          </a:prstGeom>
        </p:spPr>
      </p:pic>
    </p:spTree>
    <p:extLst>
      <p:ext uri="{BB962C8B-B14F-4D97-AF65-F5344CB8AC3E}">
        <p14:creationId xmlns:p14="http://schemas.microsoft.com/office/powerpoint/2010/main" val="590950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26093"/>
            <a:ext cx="10515600" cy="5650870"/>
          </a:xfrm>
        </p:spPr>
        <p:txBody>
          <a:bodyPr>
            <a:normAutofit lnSpcReduction="10000"/>
          </a:bodyPr>
          <a:lstStyle/>
          <a:p>
            <a:endParaRPr lang="en-US" dirty="0"/>
          </a:p>
          <a:p>
            <a:r>
              <a:rPr lang="en-US" dirty="0"/>
              <a:t>The imperfective aspect is used for actions that haven’t yet finished. The imperfective aspect also expresses that an action is still ongoing. Actions that repeat are also considered unfinished, and so use the imperfective form. Words denoting time like “now,” “this month,” “always,” etc., are indications that the imperfective aspect should be used. In addition, the imperfective aspect is used for general expressions that aren’t connected to a specific time.</a:t>
            </a:r>
          </a:p>
          <a:p>
            <a:endParaRPr lang="en-US" dirty="0"/>
          </a:p>
          <a:p>
            <a:r>
              <a:rPr lang="en-US" dirty="0"/>
              <a:t>Я </a:t>
            </a:r>
            <a:r>
              <a:rPr lang="en-US" dirty="0" err="1"/>
              <a:t>всё</a:t>
            </a:r>
            <a:r>
              <a:rPr lang="en-US" dirty="0"/>
              <a:t> </a:t>
            </a:r>
            <a:r>
              <a:rPr lang="en-US" dirty="0" err="1"/>
              <a:t>ещё</a:t>
            </a:r>
            <a:r>
              <a:rPr lang="en-US" dirty="0"/>
              <a:t> </a:t>
            </a:r>
            <a:r>
              <a:rPr lang="en-US" dirty="0" err="1"/>
              <a:t>читаю</a:t>
            </a:r>
            <a:r>
              <a:rPr lang="en-US" dirty="0"/>
              <a:t> </a:t>
            </a:r>
            <a:r>
              <a:rPr lang="en-US" dirty="0" err="1"/>
              <a:t>этот</a:t>
            </a:r>
            <a:r>
              <a:rPr lang="en-US" dirty="0"/>
              <a:t> </a:t>
            </a:r>
            <a:r>
              <a:rPr lang="en-US" dirty="0" err="1"/>
              <a:t>роман</a:t>
            </a:r>
            <a:r>
              <a:rPr lang="en-US" dirty="0"/>
              <a:t>. — I’m still reading this novel.</a:t>
            </a:r>
          </a:p>
          <a:p>
            <a:r>
              <a:rPr lang="en-US" dirty="0" err="1"/>
              <a:t>Сейчас</a:t>
            </a:r>
            <a:r>
              <a:rPr lang="en-US" dirty="0"/>
              <a:t> я </a:t>
            </a:r>
            <a:r>
              <a:rPr lang="en-US" dirty="0" err="1"/>
              <a:t>читаю</a:t>
            </a:r>
            <a:r>
              <a:rPr lang="en-US" dirty="0"/>
              <a:t>. — I’m reading now.</a:t>
            </a:r>
          </a:p>
          <a:p>
            <a:r>
              <a:rPr lang="en-US" dirty="0"/>
              <a:t>Я </a:t>
            </a:r>
            <a:r>
              <a:rPr lang="en-US" dirty="0" err="1"/>
              <a:t>смотрю</a:t>
            </a:r>
            <a:r>
              <a:rPr lang="en-US" dirty="0"/>
              <a:t> </a:t>
            </a:r>
            <a:r>
              <a:rPr lang="en-US" dirty="0" err="1"/>
              <a:t>телевизор</a:t>
            </a:r>
            <a:r>
              <a:rPr lang="en-US" dirty="0"/>
              <a:t> </a:t>
            </a:r>
            <a:r>
              <a:rPr lang="en-US" dirty="0" err="1"/>
              <a:t>каждый</a:t>
            </a:r>
            <a:r>
              <a:rPr lang="en-US" dirty="0"/>
              <a:t> </a:t>
            </a:r>
            <a:r>
              <a:rPr lang="en-US" dirty="0" err="1"/>
              <a:t>день</a:t>
            </a:r>
            <a:r>
              <a:rPr lang="en-US" dirty="0"/>
              <a:t>. — I watch TV every day.</a:t>
            </a:r>
          </a:p>
          <a:p>
            <a:r>
              <a:rPr lang="en-US" dirty="0"/>
              <a:t>Я </a:t>
            </a:r>
            <a:r>
              <a:rPr lang="en-US" dirty="0" err="1"/>
              <a:t>люблю</a:t>
            </a:r>
            <a:r>
              <a:rPr lang="en-US" dirty="0"/>
              <a:t> </a:t>
            </a:r>
            <a:r>
              <a:rPr lang="en-US" dirty="0" err="1"/>
              <a:t>готовить</a:t>
            </a:r>
            <a:r>
              <a:rPr lang="en-US" dirty="0"/>
              <a:t>. — I love to cook.</a:t>
            </a:r>
            <a:endParaRPr lang="ru-RU" dirty="0"/>
          </a:p>
        </p:txBody>
      </p:sp>
    </p:spTree>
    <p:extLst>
      <p:ext uri="{BB962C8B-B14F-4D97-AF65-F5344CB8AC3E}">
        <p14:creationId xmlns:p14="http://schemas.microsoft.com/office/powerpoint/2010/main" val="2716924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88099"/>
            <a:ext cx="10515600" cy="5888864"/>
          </a:xfrm>
        </p:spPr>
        <p:txBody>
          <a:bodyPr/>
          <a:lstStyle/>
          <a:p>
            <a:r>
              <a:rPr lang="en-US" dirty="0"/>
              <a:t>The perfective aspect expresses one-time completed actions that lead to a result. An action can only be completed in the future or the past. Verbs in the perfective aspect don’t always have a direct equivalent in English. </a:t>
            </a:r>
          </a:p>
          <a:p>
            <a:r>
              <a:rPr lang="en-US" dirty="0"/>
              <a:t>Я </a:t>
            </a:r>
            <a:r>
              <a:rPr lang="en-US" dirty="0" err="1"/>
              <a:t>прочитаю</a:t>
            </a:r>
            <a:r>
              <a:rPr lang="en-US" dirty="0"/>
              <a:t> </a:t>
            </a:r>
            <a:r>
              <a:rPr lang="en-US" dirty="0" err="1"/>
              <a:t>твоё</a:t>
            </a:r>
            <a:r>
              <a:rPr lang="en-US" dirty="0"/>
              <a:t> </a:t>
            </a:r>
            <a:r>
              <a:rPr lang="en-US" dirty="0" err="1"/>
              <a:t>письмо</a:t>
            </a:r>
            <a:r>
              <a:rPr lang="en-US" dirty="0"/>
              <a:t> </a:t>
            </a:r>
            <a:r>
              <a:rPr lang="en-US" dirty="0" err="1"/>
              <a:t>завтра</a:t>
            </a:r>
            <a:r>
              <a:rPr lang="en-US" dirty="0"/>
              <a:t>. — I will read your letter tomorrow.</a:t>
            </a:r>
          </a:p>
          <a:p>
            <a:r>
              <a:rPr lang="en-US" dirty="0"/>
              <a:t>Я </a:t>
            </a:r>
            <a:r>
              <a:rPr lang="en-US" dirty="0" err="1"/>
              <a:t>уже</a:t>
            </a:r>
            <a:r>
              <a:rPr lang="en-US" dirty="0"/>
              <a:t> </a:t>
            </a:r>
            <a:r>
              <a:rPr lang="en-US" dirty="0" err="1"/>
              <a:t>прочитала</a:t>
            </a:r>
            <a:r>
              <a:rPr lang="en-US" dirty="0"/>
              <a:t> </a:t>
            </a:r>
            <a:r>
              <a:rPr lang="en-US" dirty="0" err="1"/>
              <a:t>твоё</a:t>
            </a:r>
            <a:r>
              <a:rPr lang="en-US" dirty="0"/>
              <a:t> </a:t>
            </a:r>
            <a:r>
              <a:rPr lang="en-US" dirty="0" err="1"/>
              <a:t>письмо</a:t>
            </a:r>
            <a:r>
              <a:rPr lang="en-US" dirty="0"/>
              <a:t>. — I’ve already read your letter.</a:t>
            </a:r>
          </a:p>
          <a:p>
            <a:r>
              <a:rPr lang="en-US" dirty="0" err="1"/>
              <a:t>Ты</a:t>
            </a:r>
            <a:r>
              <a:rPr lang="en-US" dirty="0"/>
              <a:t> </a:t>
            </a:r>
            <a:r>
              <a:rPr lang="en-US" dirty="0" err="1"/>
              <a:t>уже</a:t>
            </a:r>
            <a:r>
              <a:rPr lang="en-US" dirty="0"/>
              <a:t> </a:t>
            </a:r>
            <a:r>
              <a:rPr lang="en-US" dirty="0" err="1"/>
              <a:t>выпил</a:t>
            </a:r>
            <a:r>
              <a:rPr lang="en-US" dirty="0"/>
              <a:t> </a:t>
            </a:r>
            <a:r>
              <a:rPr lang="en-US" dirty="0" err="1"/>
              <a:t>чай</a:t>
            </a:r>
            <a:r>
              <a:rPr lang="en-US" dirty="0"/>
              <a:t>? — Did you already finish drinking your tea?</a:t>
            </a:r>
          </a:p>
          <a:p>
            <a:endParaRPr lang="en-US" dirty="0"/>
          </a:p>
          <a:p>
            <a:r>
              <a:rPr lang="en-US" dirty="0"/>
              <a:t>Additionally, verbs in the imperfect aspect can be used in three tenses: past, present and future.</a:t>
            </a:r>
            <a:endParaRPr lang="ru-RU" dirty="0"/>
          </a:p>
        </p:txBody>
      </p:sp>
    </p:spTree>
    <p:extLst>
      <p:ext uri="{BB962C8B-B14F-4D97-AF65-F5344CB8AC3E}">
        <p14:creationId xmlns:p14="http://schemas.microsoft.com/office/powerpoint/2010/main" val="3656982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01041"/>
            <a:ext cx="10515600" cy="5675922"/>
          </a:xfrm>
        </p:spPr>
        <p:txBody>
          <a:bodyPr>
            <a:normAutofit fontScale="92500" lnSpcReduction="20000"/>
          </a:bodyPr>
          <a:lstStyle/>
          <a:p>
            <a:r>
              <a:rPr lang="en-US" dirty="0" err="1"/>
              <a:t>пить</a:t>
            </a:r>
            <a:r>
              <a:rPr lang="en-US" dirty="0"/>
              <a:t> — to drink</a:t>
            </a:r>
          </a:p>
          <a:p>
            <a:endParaRPr lang="en-US" dirty="0"/>
          </a:p>
          <a:p>
            <a:r>
              <a:rPr lang="en-US" dirty="0"/>
              <a:t>я </a:t>
            </a:r>
            <a:r>
              <a:rPr lang="en-US" dirty="0" err="1"/>
              <a:t>пил</a:t>
            </a:r>
            <a:r>
              <a:rPr lang="en-US" dirty="0"/>
              <a:t>	I drank (masc.) </a:t>
            </a:r>
          </a:p>
          <a:p>
            <a:r>
              <a:rPr lang="en-US" dirty="0"/>
              <a:t>я </a:t>
            </a:r>
            <a:r>
              <a:rPr lang="en-US" dirty="0" err="1"/>
              <a:t>пью</a:t>
            </a:r>
            <a:r>
              <a:rPr lang="en-US" dirty="0"/>
              <a:t>	I drink </a:t>
            </a:r>
          </a:p>
          <a:p>
            <a:r>
              <a:rPr lang="en-US" dirty="0"/>
              <a:t>я </a:t>
            </a:r>
            <a:r>
              <a:rPr lang="en-US" dirty="0" err="1"/>
              <a:t>буду</a:t>
            </a:r>
            <a:r>
              <a:rPr lang="en-US" dirty="0"/>
              <a:t> </a:t>
            </a:r>
            <a:r>
              <a:rPr lang="en-US" dirty="0" err="1"/>
              <a:t>пить</a:t>
            </a:r>
            <a:r>
              <a:rPr lang="en-US" dirty="0"/>
              <a:t>	I will drink</a:t>
            </a:r>
          </a:p>
          <a:p>
            <a:r>
              <a:rPr lang="en-US" dirty="0"/>
              <a:t>The perfective aspect focuses on results and can’t express a duration. As the present is something that is currently ongoing, the perfective aspect doesn’t exist in the present tense. Verbs in the perfective aspect only have two tenses: past and future.</a:t>
            </a:r>
          </a:p>
          <a:p>
            <a:endParaRPr lang="en-US" dirty="0"/>
          </a:p>
          <a:p>
            <a:r>
              <a:rPr lang="en-US" dirty="0" err="1"/>
              <a:t>выпить</a:t>
            </a:r>
            <a:r>
              <a:rPr lang="en-US" dirty="0"/>
              <a:t> — to finish drinking </a:t>
            </a:r>
          </a:p>
          <a:p>
            <a:endParaRPr lang="en-US" dirty="0"/>
          </a:p>
          <a:p>
            <a:r>
              <a:rPr lang="en-US" dirty="0"/>
              <a:t>я </a:t>
            </a:r>
            <a:r>
              <a:rPr lang="en-US" dirty="0" err="1"/>
              <a:t>выпил</a:t>
            </a:r>
            <a:r>
              <a:rPr lang="en-US" dirty="0"/>
              <a:t>	I finished drinking (masc.) </a:t>
            </a:r>
          </a:p>
          <a:p>
            <a:r>
              <a:rPr lang="en-US" dirty="0"/>
              <a:t>я </a:t>
            </a:r>
            <a:r>
              <a:rPr lang="en-US" dirty="0" err="1"/>
              <a:t>выпью</a:t>
            </a:r>
            <a:r>
              <a:rPr lang="en-US" dirty="0"/>
              <a:t>	I will finish drinking</a:t>
            </a:r>
          </a:p>
          <a:p>
            <a:endParaRPr lang="ru-RU" dirty="0"/>
          </a:p>
        </p:txBody>
      </p:sp>
    </p:spTree>
    <p:extLst>
      <p:ext uri="{BB962C8B-B14F-4D97-AF65-F5344CB8AC3E}">
        <p14:creationId xmlns:p14="http://schemas.microsoft.com/office/powerpoint/2010/main" val="974525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We used verb  to be only in Past and in Future, not Present</a:t>
            </a:r>
            <a:endParaRPr lang="ru-RU" dirty="0"/>
          </a:p>
        </p:txBody>
      </p:sp>
      <p:sp>
        <p:nvSpPr>
          <p:cNvPr id="3" name="Объект 2"/>
          <p:cNvSpPr>
            <a:spLocks noGrp="1"/>
          </p:cNvSpPr>
          <p:nvPr>
            <p:ph idx="1"/>
          </p:nvPr>
        </p:nvSpPr>
        <p:spPr/>
        <p:txBody>
          <a:bodyPr/>
          <a:lstStyle/>
          <a:p>
            <a:r>
              <a:rPr lang="ru-RU" dirty="0" smtClean="0"/>
              <a:t>Я был                                                              Мы были</a:t>
            </a:r>
          </a:p>
          <a:p>
            <a:r>
              <a:rPr lang="ru-RU" dirty="0" smtClean="0"/>
              <a:t>Ты был</a:t>
            </a:r>
            <a:r>
              <a:rPr lang="en-US" dirty="0" smtClean="0"/>
              <a:t>/</a:t>
            </a:r>
            <a:r>
              <a:rPr lang="ru-RU" dirty="0" smtClean="0"/>
              <a:t>ты была                                           Вы были</a:t>
            </a:r>
          </a:p>
          <a:p>
            <a:r>
              <a:rPr lang="ru-RU" dirty="0" smtClean="0"/>
              <a:t>Он был</a:t>
            </a:r>
            <a:r>
              <a:rPr lang="en-US" dirty="0" smtClean="0"/>
              <a:t>/</a:t>
            </a:r>
            <a:r>
              <a:rPr lang="ru-RU" dirty="0" smtClean="0"/>
              <a:t>она была</a:t>
            </a:r>
            <a:r>
              <a:rPr lang="en-US" dirty="0" smtClean="0"/>
              <a:t>/</a:t>
            </a:r>
            <a:r>
              <a:rPr lang="ru-RU" dirty="0" smtClean="0"/>
              <a:t>оно было                     Они были</a:t>
            </a:r>
          </a:p>
          <a:p>
            <a:endParaRPr lang="ru-RU" dirty="0"/>
          </a:p>
          <a:p>
            <a:pPr marL="0" indent="0">
              <a:buNone/>
            </a:pPr>
            <a:r>
              <a:rPr lang="ru-RU" dirty="0" smtClean="0"/>
              <a:t>Она была студенткой, он был врачом, они были строителями</a:t>
            </a:r>
          </a:p>
          <a:p>
            <a:pPr marL="0" indent="0">
              <a:buNone/>
            </a:pPr>
            <a:r>
              <a:rPr lang="ru-RU" dirty="0" smtClean="0"/>
              <a:t>Я была расстроена, мы были рады, ты была удивлена</a:t>
            </a:r>
            <a:endParaRPr lang="ru-RU" dirty="0"/>
          </a:p>
        </p:txBody>
      </p:sp>
    </p:spTree>
    <p:extLst>
      <p:ext uri="{BB962C8B-B14F-4D97-AF65-F5344CB8AC3E}">
        <p14:creationId xmlns:p14="http://schemas.microsoft.com/office/powerpoint/2010/main" val="6927995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404996" y="701458"/>
            <a:ext cx="7653403" cy="5475505"/>
          </a:xfrm>
          <a:prstGeom prst="rect">
            <a:avLst/>
          </a:prstGeom>
        </p:spPr>
      </p:pic>
    </p:spTree>
    <p:extLst>
      <p:ext uri="{BB962C8B-B14F-4D97-AF65-F5344CB8AC3E}">
        <p14:creationId xmlns:p14="http://schemas.microsoft.com/office/powerpoint/2010/main" val="4279668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39188" y="325938"/>
            <a:ext cx="5700713" cy="5700713"/>
          </a:xfrm>
          <a:prstGeom prst="rect">
            <a:avLst/>
          </a:prstGeom>
        </p:spPr>
      </p:pic>
      <p:pic>
        <p:nvPicPr>
          <p:cNvPr id="7" name="Рисунок 6"/>
          <p:cNvPicPr>
            <a:picLocks noChangeAspect="1"/>
          </p:cNvPicPr>
          <p:nvPr/>
        </p:nvPicPr>
        <p:blipFill>
          <a:blip r:embed="rId3"/>
          <a:stretch>
            <a:fillRect/>
          </a:stretch>
        </p:blipFill>
        <p:spPr>
          <a:xfrm>
            <a:off x="6296743" y="209289"/>
            <a:ext cx="5210175" cy="6648711"/>
          </a:xfrm>
          <a:prstGeom prst="rect">
            <a:avLst/>
          </a:prstGeom>
        </p:spPr>
      </p:pic>
    </p:spTree>
    <p:extLst>
      <p:ext uri="{BB962C8B-B14F-4D97-AF65-F5344CB8AC3E}">
        <p14:creationId xmlns:p14="http://schemas.microsoft.com/office/powerpoint/2010/main" val="1522195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154477" y="839244"/>
            <a:ext cx="8141917" cy="5674290"/>
          </a:xfrm>
          <a:prstGeom prst="rect">
            <a:avLst/>
          </a:prstGeom>
        </p:spPr>
      </p:pic>
    </p:spTree>
    <p:extLst>
      <p:ext uri="{BB962C8B-B14F-4D97-AF65-F5344CB8AC3E}">
        <p14:creationId xmlns:p14="http://schemas.microsoft.com/office/powerpoint/2010/main" val="2605429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0937"/>
            <a:ext cx="10515600" cy="5726026"/>
          </a:xfrm>
        </p:spPr>
        <p:txBody>
          <a:bodyPr>
            <a:normAutofit/>
          </a:bodyPr>
          <a:lstStyle/>
          <a:p>
            <a:r>
              <a:rPr lang="ru-RU" sz="4000" dirty="0" smtClean="0"/>
              <a:t>Привет</a:t>
            </a:r>
            <a:r>
              <a:rPr lang="en-US" sz="4000" dirty="0" smtClean="0"/>
              <a:t>/</a:t>
            </a:r>
            <a:r>
              <a:rPr lang="ru-RU" sz="4000" dirty="0" smtClean="0"/>
              <a:t> Здравствуйте-</a:t>
            </a:r>
            <a:r>
              <a:rPr lang="en-US" sz="4000" dirty="0" smtClean="0"/>
              <a:t>Hello, Good day</a:t>
            </a:r>
            <a:endParaRPr lang="ru-RU" sz="4000" dirty="0" smtClean="0"/>
          </a:p>
          <a:p>
            <a:pPr marL="0" indent="0">
              <a:buNone/>
            </a:pPr>
            <a:r>
              <a:rPr lang="ru-RU" sz="4000" dirty="0" smtClean="0"/>
              <a:t>-Как тебя зовут? Как вас зовут? </a:t>
            </a:r>
            <a:r>
              <a:rPr lang="en-US" sz="4000" dirty="0" smtClean="0"/>
              <a:t>-What`s your name? </a:t>
            </a:r>
            <a:endParaRPr lang="ru-RU" sz="4000" dirty="0" smtClean="0"/>
          </a:p>
          <a:p>
            <a:pPr marL="0" indent="0">
              <a:buNone/>
            </a:pPr>
            <a:r>
              <a:rPr lang="ru-RU" sz="4000" dirty="0" smtClean="0"/>
              <a:t>-Меня зовут Анна </a:t>
            </a:r>
            <a:r>
              <a:rPr lang="en-US" sz="4000" dirty="0" smtClean="0"/>
              <a:t>My name is Anna</a:t>
            </a:r>
            <a:endParaRPr lang="ru-RU" sz="4000" dirty="0" smtClean="0"/>
          </a:p>
          <a:p>
            <a:r>
              <a:rPr lang="ru-RU" sz="4000" dirty="0" smtClean="0"/>
              <a:t>Сколько тебе лет </a:t>
            </a:r>
            <a:r>
              <a:rPr lang="en-US" sz="4000" dirty="0" smtClean="0"/>
              <a:t>–How old are you?</a:t>
            </a:r>
            <a:endParaRPr lang="ru-RU" sz="4000" dirty="0" smtClean="0"/>
          </a:p>
          <a:p>
            <a:r>
              <a:rPr lang="ru-RU" sz="4000" dirty="0" smtClean="0"/>
              <a:t>-Мне 20 лет</a:t>
            </a:r>
            <a:r>
              <a:rPr lang="en-US" sz="4000" dirty="0" smtClean="0"/>
              <a:t>- I am 20 years old</a:t>
            </a:r>
            <a:endParaRPr lang="ru-RU" sz="4000" dirty="0" smtClean="0"/>
          </a:p>
          <a:p>
            <a:pPr marL="0" indent="0">
              <a:buNone/>
            </a:pPr>
            <a:r>
              <a:rPr lang="ru-RU" sz="4000" dirty="0" smtClean="0"/>
              <a:t>-Как ты? Как дела?</a:t>
            </a:r>
            <a:r>
              <a:rPr lang="en-US" sz="4000" dirty="0" smtClean="0"/>
              <a:t>- How are you?</a:t>
            </a:r>
            <a:endParaRPr lang="ru-RU" sz="4000" dirty="0" smtClean="0"/>
          </a:p>
          <a:p>
            <a:pPr marL="0" indent="0">
              <a:buNone/>
            </a:pPr>
            <a:r>
              <a:rPr lang="ru-RU" sz="4000" dirty="0" smtClean="0"/>
              <a:t>-Хорошо, спасибо</a:t>
            </a:r>
            <a:r>
              <a:rPr lang="en-US" sz="4000" dirty="0" smtClean="0"/>
              <a:t>-Good, thanks</a:t>
            </a:r>
            <a:endParaRPr lang="ru-RU" sz="4000" dirty="0"/>
          </a:p>
        </p:txBody>
      </p:sp>
    </p:spTree>
    <p:extLst>
      <p:ext uri="{BB962C8B-B14F-4D97-AF65-F5344CB8AC3E}">
        <p14:creationId xmlns:p14="http://schemas.microsoft.com/office/powerpoint/2010/main" val="135538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01041"/>
            <a:ext cx="10515600" cy="5675922"/>
          </a:xfrm>
        </p:spPr>
        <p:txBody>
          <a:bodyPr/>
          <a:lstStyle/>
          <a:p>
            <a:r>
              <a:rPr lang="ru-RU" dirty="0" smtClean="0"/>
              <a:t>Как дела? Какие новости? Как ты? </a:t>
            </a:r>
          </a:p>
          <a:p>
            <a:r>
              <a:rPr lang="ru-RU" dirty="0" smtClean="0"/>
              <a:t>Все хорошо, отлично, лучше не бывает, потихоньку, как обычно, как всегда, все в порядке, по-старому, неплохо, нормально, ничего, лучше не спрашивай, плохо, ужасно, отвратительно, какой-то кошмар</a:t>
            </a:r>
          </a:p>
          <a:p>
            <a:r>
              <a:rPr lang="ru-RU" dirty="0" smtClean="0"/>
              <a:t>Все будет хорошо! </a:t>
            </a:r>
            <a:r>
              <a:rPr lang="en-US" dirty="0"/>
              <a:t>Everything will be fine!</a:t>
            </a:r>
            <a:endParaRPr lang="ru-RU" dirty="0" smtClean="0"/>
          </a:p>
          <a:p>
            <a:r>
              <a:rPr lang="ru-RU" dirty="0" smtClean="0"/>
              <a:t>Удачи!</a:t>
            </a:r>
            <a:r>
              <a:rPr lang="en-US" dirty="0"/>
              <a:t> Good luck!</a:t>
            </a:r>
            <a:endParaRPr lang="ru-RU" dirty="0" smtClean="0"/>
          </a:p>
          <a:p>
            <a:r>
              <a:rPr lang="ru-RU" dirty="0" smtClean="0"/>
              <a:t>Выздоравливай скорее!</a:t>
            </a:r>
            <a:r>
              <a:rPr lang="en-US" dirty="0"/>
              <a:t> Get well soon!</a:t>
            </a:r>
            <a:endParaRPr lang="ru-RU" dirty="0" smtClean="0"/>
          </a:p>
          <a:p>
            <a:r>
              <a:rPr lang="ru-RU" dirty="0" smtClean="0"/>
              <a:t>У тебя все получится!</a:t>
            </a:r>
            <a:r>
              <a:rPr lang="en-US" dirty="0"/>
              <a:t> You will succeed! </a:t>
            </a:r>
            <a:endParaRPr lang="ru-RU" dirty="0" smtClean="0"/>
          </a:p>
          <a:p>
            <a:r>
              <a:rPr lang="ru-RU" dirty="0" smtClean="0"/>
              <a:t>Не переживай так! Это того не стоит!</a:t>
            </a:r>
            <a:r>
              <a:rPr lang="en-US" dirty="0"/>
              <a:t> Don't worry so much! It's not worth it!</a:t>
            </a:r>
            <a:endParaRPr lang="ru-RU" dirty="0" smtClean="0"/>
          </a:p>
          <a:p>
            <a:r>
              <a:rPr lang="ru-RU" dirty="0" smtClean="0"/>
              <a:t>Буду держать за тебя кулачки!</a:t>
            </a:r>
            <a:r>
              <a:rPr lang="en-US" dirty="0"/>
              <a:t> I'll keep my fingers crossed for you!</a:t>
            </a:r>
            <a:endParaRPr lang="ru-RU" dirty="0"/>
          </a:p>
        </p:txBody>
      </p:sp>
    </p:spTree>
    <p:extLst>
      <p:ext uri="{BB962C8B-B14F-4D97-AF65-F5344CB8AC3E}">
        <p14:creationId xmlns:p14="http://schemas.microsoft.com/office/powerpoint/2010/main" val="2386765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49691"/>
          </a:xfrm>
        </p:spPr>
        <p:txBody>
          <a:bodyPr/>
          <a:lstStyle/>
          <a:p>
            <a:r>
              <a:rPr lang="ru-RU" dirty="0" smtClean="0"/>
              <a:t>Упражнение</a:t>
            </a:r>
            <a:endParaRPr lang="ru-RU" dirty="0"/>
          </a:p>
        </p:txBody>
      </p:sp>
      <p:sp>
        <p:nvSpPr>
          <p:cNvPr id="3" name="Объект 2"/>
          <p:cNvSpPr>
            <a:spLocks noGrp="1"/>
          </p:cNvSpPr>
          <p:nvPr>
            <p:ph idx="1"/>
          </p:nvPr>
        </p:nvSpPr>
        <p:spPr>
          <a:xfrm>
            <a:off x="838200" y="1227551"/>
            <a:ext cx="10515600" cy="4949412"/>
          </a:xfrm>
        </p:spPr>
        <p:txBody>
          <a:bodyPr>
            <a:normAutofit/>
          </a:bodyPr>
          <a:lstStyle/>
          <a:p>
            <a:r>
              <a:rPr lang="ru-RU" dirty="0" smtClean="0"/>
              <a:t>Я люблю</a:t>
            </a:r>
            <a:r>
              <a:rPr lang="en-US" dirty="0" smtClean="0"/>
              <a:t>/</a:t>
            </a:r>
            <a:r>
              <a:rPr lang="ru-RU" dirty="0" smtClean="0"/>
              <a:t>Мне нравится +    рисовать, учить языки, петь, танцевать, готовить, смотреть фильмы</a:t>
            </a:r>
            <a:r>
              <a:rPr lang="en-US" dirty="0" smtClean="0"/>
              <a:t>/</a:t>
            </a:r>
            <a:r>
              <a:rPr lang="ru-RU" dirty="0" smtClean="0"/>
              <a:t>сериалы, вязать, собирать </a:t>
            </a:r>
            <a:r>
              <a:rPr lang="ru-RU" dirty="0" err="1" smtClean="0"/>
              <a:t>пазлы</a:t>
            </a:r>
            <a:r>
              <a:rPr lang="ru-RU" dirty="0" smtClean="0"/>
              <a:t>, путешествовать, заниматься спортом, заниматься йогой, заниматься боксом, писать, посещать музеи и концерты, украшать дом, играть с собакой, гладить кошку, заботиться о бабушке, ходить в кино</a:t>
            </a:r>
            <a:r>
              <a:rPr lang="en-US" dirty="0" smtClean="0"/>
              <a:t>/</a:t>
            </a:r>
            <a:r>
              <a:rPr lang="ru-RU" dirty="0" smtClean="0"/>
              <a:t>в театр</a:t>
            </a:r>
            <a:r>
              <a:rPr lang="en-US" dirty="0" smtClean="0"/>
              <a:t>/</a:t>
            </a:r>
            <a:r>
              <a:rPr lang="ru-RU" dirty="0" smtClean="0"/>
              <a:t>в музей</a:t>
            </a:r>
            <a:r>
              <a:rPr lang="en-US" dirty="0" smtClean="0"/>
              <a:t>/</a:t>
            </a:r>
            <a:r>
              <a:rPr lang="ru-RU" dirty="0" smtClean="0"/>
              <a:t>на концерты, читать</a:t>
            </a:r>
            <a:endParaRPr lang="ru-RU" dirty="0"/>
          </a:p>
          <a:p>
            <a:pPr marL="0" indent="0">
              <a:buNone/>
            </a:pPr>
            <a:r>
              <a:rPr lang="ru-RU" dirty="0" smtClean="0"/>
              <a:t> </a:t>
            </a:r>
          </a:p>
          <a:p>
            <a:pPr marL="0" indent="0">
              <a:buNone/>
            </a:pPr>
            <a:r>
              <a:rPr lang="ru-RU" dirty="0" smtClean="0"/>
              <a:t>-Что ты любишь делать в свободное время? </a:t>
            </a:r>
          </a:p>
          <a:p>
            <a:pPr marL="0" indent="0">
              <a:buNone/>
            </a:pPr>
            <a:r>
              <a:rPr lang="ru-RU" dirty="0" smtClean="0"/>
              <a:t>-Мне нравится</a:t>
            </a:r>
            <a:r>
              <a:rPr lang="en-US" dirty="0" smtClean="0"/>
              <a:t>/</a:t>
            </a:r>
            <a:r>
              <a:rPr lang="ru-RU" dirty="0" smtClean="0"/>
              <a:t>Я люблю _______________</a:t>
            </a:r>
          </a:p>
          <a:p>
            <a:pPr marL="0" indent="0">
              <a:buNone/>
            </a:pPr>
            <a:r>
              <a:rPr lang="ru-RU" dirty="0" smtClean="0"/>
              <a:t>-А </a:t>
            </a:r>
            <a:r>
              <a:rPr lang="ru-RU" dirty="0"/>
              <a:t>ты</a:t>
            </a:r>
            <a:r>
              <a:rPr lang="ru-RU" dirty="0" smtClean="0"/>
              <a:t>? Я люблю____________</a:t>
            </a:r>
            <a:endParaRPr lang="ru-RU" dirty="0"/>
          </a:p>
        </p:txBody>
      </p:sp>
    </p:spTree>
    <p:extLst>
      <p:ext uri="{BB962C8B-B14F-4D97-AF65-F5344CB8AC3E}">
        <p14:creationId xmlns:p14="http://schemas.microsoft.com/office/powerpoint/2010/main" val="184396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2735"/>
            <a:ext cx="10515600" cy="826717"/>
          </a:xfrm>
        </p:spPr>
        <p:txBody>
          <a:bodyPr/>
          <a:lstStyle/>
          <a:p>
            <a:r>
              <a:rPr lang="en-US" dirty="0" smtClean="0"/>
              <a:t>Russian alphabet</a:t>
            </a:r>
            <a:endParaRPr lang="ru-RU" dirty="0"/>
          </a:p>
        </p:txBody>
      </p:sp>
      <p:sp>
        <p:nvSpPr>
          <p:cNvPr id="3" name="Объект 2"/>
          <p:cNvSpPr>
            <a:spLocks noGrp="1"/>
          </p:cNvSpPr>
          <p:nvPr>
            <p:ph idx="1"/>
          </p:nvPr>
        </p:nvSpPr>
        <p:spPr>
          <a:xfrm>
            <a:off x="838200" y="939452"/>
            <a:ext cx="10515600" cy="5237511"/>
          </a:xfrm>
        </p:spPr>
        <p:txBody>
          <a:bodyPr/>
          <a:lstStyle/>
          <a:p>
            <a:r>
              <a:rPr lang="en-US" dirty="0" smtClean="0">
                <a:latin typeface="Times New Roman" panose="02020603050405020304" pitchFamily="18" charset="0"/>
                <a:cs typeface="Times New Roman" panose="02020603050405020304" pitchFamily="18" charset="0"/>
              </a:rPr>
              <a:t>Vowels</a:t>
            </a:r>
            <a:r>
              <a:rPr lang="ru-RU"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А, а            Я </a:t>
            </a:r>
            <a:r>
              <a:rPr lang="ru-RU" dirty="0" err="1" smtClean="0">
                <a:latin typeface="Times New Roman" panose="02020603050405020304" pitchFamily="18" charset="0"/>
                <a:cs typeface="Times New Roman" panose="02020603050405020304" pitchFamily="18" charset="0"/>
              </a:rPr>
              <a:t>я</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Э </a:t>
            </a:r>
            <a:r>
              <a:rPr lang="ru-RU" dirty="0" err="1" smtClean="0">
                <a:latin typeface="Times New Roman" panose="02020603050405020304" pitchFamily="18" charset="0"/>
                <a:cs typeface="Times New Roman" panose="02020603050405020304" pitchFamily="18" charset="0"/>
              </a:rPr>
              <a:t>э</a:t>
            </a:r>
            <a:r>
              <a:rPr lang="ru-RU" dirty="0" smtClean="0">
                <a:latin typeface="Times New Roman" panose="02020603050405020304" pitchFamily="18" charset="0"/>
                <a:cs typeface="Times New Roman" panose="02020603050405020304" pitchFamily="18" charset="0"/>
              </a:rPr>
              <a:t>             Е </a:t>
            </a:r>
            <a:r>
              <a:rPr lang="ru-RU" dirty="0" err="1" smtClean="0">
                <a:latin typeface="Times New Roman" panose="02020603050405020304" pitchFamily="18" charset="0"/>
                <a:cs typeface="Times New Roman" panose="02020603050405020304" pitchFamily="18" charset="0"/>
              </a:rPr>
              <a:t>е</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Ы </a:t>
            </a:r>
            <a:r>
              <a:rPr lang="ru-RU" dirty="0" err="1" smtClean="0">
                <a:latin typeface="Times New Roman" panose="02020603050405020304" pitchFamily="18" charset="0"/>
                <a:cs typeface="Times New Roman" panose="02020603050405020304" pitchFamily="18" charset="0"/>
              </a:rPr>
              <a:t>ы</a:t>
            </a:r>
            <a:r>
              <a:rPr lang="ru-RU" dirty="0" smtClean="0">
                <a:latin typeface="Times New Roman" panose="02020603050405020304" pitchFamily="18" charset="0"/>
                <a:cs typeface="Times New Roman" panose="02020603050405020304" pitchFamily="18" charset="0"/>
              </a:rPr>
              <a:t>           И </a:t>
            </a:r>
            <a:r>
              <a:rPr lang="ru-RU" dirty="0" err="1" smtClean="0">
                <a:latin typeface="Times New Roman" panose="02020603050405020304" pitchFamily="18" charset="0"/>
                <a:cs typeface="Times New Roman" panose="02020603050405020304" pitchFamily="18" charset="0"/>
              </a:rPr>
              <a:t>и</a:t>
            </a:r>
            <a:r>
              <a:rPr lang="ru-RU" dirty="0" smtClean="0">
                <a:latin typeface="Times New Roman" panose="02020603050405020304" pitchFamily="18" charset="0"/>
                <a:cs typeface="Times New Roman" panose="02020603050405020304" pitchFamily="18" charset="0"/>
              </a:rPr>
              <a:t> </a:t>
            </a: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О </a:t>
            </a:r>
            <a:r>
              <a:rPr lang="ru-RU" dirty="0" err="1" smtClean="0">
                <a:latin typeface="Times New Roman" panose="02020603050405020304" pitchFamily="18" charset="0"/>
                <a:cs typeface="Times New Roman" panose="02020603050405020304" pitchFamily="18" charset="0"/>
              </a:rPr>
              <a:t>о</a:t>
            </a:r>
            <a:r>
              <a:rPr lang="ru-RU" dirty="0" smtClean="0">
                <a:latin typeface="Times New Roman" panose="02020603050405020304" pitchFamily="18" charset="0"/>
                <a:cs typeface="Times New Roman" panose="02020603050405020304" pitchFamily="18" charset="0"/>
              </a:rPr>
              <a:t>            Ё  </a:t>
            </a:r>
            <a:r>
              <a:rPr lang="ru-RU" dirty="0" err="1" smtClean="0">
                <a:latin typeface="Times New Roman" panose="02020603050405020304" pitchFamily="18" charset="0"/>
                <a:cs typeface="Times New Roman" panose="02020603050405020304" pitchFamily="18" charset="0"/>
              </a:rPr>
              <a:t>ё</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У </a:t>
            </a:r>
            <a:r>
              <a:rPr lang="ru-RU" dirty="0" err="1" smtClean="0">
                <a:latin typeface="Times New Roman" panose="02020603050405020304" pitchFamily="18" charset="0"/>
                <a:cs typeface="Times New Roman" panose="02020603050405020304" pitchFamily="18" charset="0"/>
              </a:rPr>
              <a:t>у</a:t>
            </a:r>
            <a:r>
              <a:rPr lang="ru-RU" dirty="0" smtClean="0">
                <a:latin typeface="Times New Roman" panose="02020603050405020304" pitchFamily="18" charset="0"/>
                <a:cs typeface="Times New Roman" panose="02020603050405020304" pitchFamily="18" charset="0"/>
              </a:rPr>
              <a:t>           Ю </a:t>
            </a:r>
            <a:r>
              <a:rPr lang="ru-RU" dirty="0" err="1" smtClean="0">
                <a:latin typeface="Times New Roman" panose="02020603050405020304" pitchFamily="18" charset="0"/>
                <a:cs typeface="Times New Roman" panose="02020603050405020304" pitchFamily="18" charset="0"/>
              </a:rPr>
              <a:t>ю</a:t>
            </a: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Consonants </a:t>
            </a:r>
          </a:p>
          <a:p>
            <a:pPr marL="0" indent="0">
              <a:buNone/>
            </a:pPr>
            <a:r>
              <a:rPr lang="ru-RU" dirty="0" smtClean="0">
                <a:latin typeface="Times New Roman" panose="02020603050405020304" pitchFamily="18" charset="0"/>
                <a:cs typeface="Times New Roman" panose="02020603050405020304" pitchFamily="18" charset="0"/>
              </a:rPr>
              <a:t>М, м   Н, н     Л, л   Р </a:t>
            </a:r>
            <a:r>
              <a:rPr lang="ru-RU" dirty="0" err="1" smtClean="0">
                <a:latin typeface="Times New Roman" panose="02020603050405020304" pitchFamily="18" charset="0"/>
                <a:cs typeface="Times New Roman" panose="02020603050405020304" pitchFamily="18" charset="0"/>
              </a:rPr>
              <a:t>р</a:t>
            </a:r>
            <a:r>
              <a:rPr lang="ru-RU" dirty="0" smtClean="0">
                <a:latin typeface="Times New Roman" panose="02020603050405020304" pitchFamily="18" charset="0"/>
                <a:cs typeface="Times New Roman" panose="02020603050405020304" pitchFamily="18" charset="0"/>
              </a:rPr>
              <a:t>    Й </a:t>
            </a:r>
            <a:r>
              <a:rPr lang="ru-RU" dirty="0" err="1" smtClean="0">
                <a:latin typeface="Times New Roman" panose="02020603050405020304" pitchFamily="18" charset="0"/>
                <a:cs typeface="Times New Roman" panose="02020603050405020304" pitchFamily="18" charset="0"/>
              </a:rPr>
              <a:t>й</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smtClean="0"/>
          </a:p>
          <a:p>
            <a:endParaRPr lang="ru-RU" dirty="0"/>
          </a:p>
        </p:txBody>
      </p:sp>
    </p:spTree>
    <p:extLst>
      <p:ext uri="{BB962C8B-B14F-4D97-AF65-F5344CB8AC3E}">
        <p14:creationId xmlns:p14="http://schemas.microsoft.com/office/powerpoint/2010/main" val="3789452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75781"/>
            <a:ext cx="10515600" cy="5801182"/>
          </a:xfrm>
        </p:spPr>
        <p:txBody>
          <a:bodyPr>
            <a:normAutofit/>
          </a:bodyPr>
          <a:lstStyle/>
          <a:p>
            <a:r>
              <a:rPr lang="en-US" sz="4000" dirty="0" smtClean="0"/>
              <a:t>He is a pilot</a:t>
            </a:r>
          </a:p>
          <a:p>
            <a:r>
              <a:rPr lang="en-US" sz="4000" dirty="0" smtClean="0"/>
              <a:t>She is a doctor</a:t>
            </a:r>
          </a:p>
          <a:p>
            <a:r>
              <a:rPr lang="en-US" sz="4000" dirty="0" smtClean="0"/>
              <a:t>They are builders</a:t>
            </a:r>
          </a:p>
          <a:p>
            <a:r>
              <a:rPr lang="en-US" sz="4000" dirty="0" smtClean="0"/>
              <a:t>We are hairdressers</a:t>
            </a:r>
          </a:p>
          <a:p>
            <a:r>
              <a:rPr lang="en-US" sz="4000" dirty="0" smtClean="0"/>
              <a:t>I am a student</a:t>
            </a:r>
          </a:p>
          <a:p>
            <a:r>
              <a:rPr lang="en-US" sz="4000" dirty="0" smtClean="0"/>
              <a:t>You are a teacher</a:t>
            </a:r>
            <a:endParaRPr lang="ru-RU" sz="4000" dirty="0"/>
          </a:p>
        </p:txBody>
      </p:sp>
    </p:spTree>
    <p:extLst>
      <p:ext uri="{BB962C8B-B14F-4D97-AF65-F5344CB8AC3E}">
        <p14:creationId xmlns:p14="http://schemas.microsoft.com/office/powerpoint/2010/main" val="2215082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00004"/>
          </a:xfrm>
        </p:spPr>
        <p:txBody>
          <a:bodyPr/>
          <a:lstStyle/>
          <a:p>
            <a:r>
              <a:rPr lang="ru-RU" dirty="0" smtClean="0"/>
              <a:t>Рутина</a:t>
            </a:r>
            <a:endParaRPr lang="ru-RU" dirty="0"/>
          </a:p>
        </p:txBody>
      </p:sp>
      <p:sp>
        <p:nvSpPr>
          <p:cNvPr id="3" name="Объект 2"/>
          <p:cNvSpPr>
            <a:spLocks noGrp="1"/>
          </p:cNvSpPr>
          <p:nvPr>
            <p:ph idx="1"/>
          </p:nvPr>
        </p:nvSpPr>
        <p:spPr>
          <a:xfrm>
            <a:off x="838200" y="1265130"/>
            <a:ext cx="10515600" cy="4911833"/>
          </a:xfrm>
        </p:spPr>
        <p:txBody>
          <a:bodyPr/>
          <a:lstStyle/>
          <a:p>
            <a:r>
              <a:rPr lang="ru-RU" dirty="0" smtClean="0"/>
              <a:t>Я просыпаюсь</a:t>
            </a:r>
            <a:r>
              <a:rPr lang="en-US" dirty="0" smtClean="0"/>
              <a:t>/ </a:t>
            </a:r>
            <a:r>
              <a:rPr lang="ru-RU" dirty="0" smtClean="0"/>
              <a:t>встаю </a:t>
            </a:r>
          </a:p>
          <a:p>
            <a:pPr marL="0" indent="0">
              <a:buNone/>
            </a:pPr>
            <a:r>
              <a:rPr lang="ru-RU" dirty="0" smtClean="0"/>
              <a:t>каждый день</a:t>
            </a:r>
            <a:r>
              <a:rPr lang="en-US" dirty="0" smtClean="0"/>
              <a:t>/</a:t>
            </a:r>
            <a:r>
              <a:rPr lang="ru-RU" dirty="0" smtClean="0"/>
              <a:t>по будням</a:t>
            </a:r>
            <a:r>
              <a:rPr lang="en-US" dirty="0" smtClean="0"/>
              <a:t>/</a:t>
            </a:r>
            <a:r>
              <a:rPr lang="ru-RU" dirty="0" smtClean="0"/>
              <a:t>по выходным </a:t>
            </a:r>
          </a:p>
          <a:p>
            <a:pPr marL="0" indent="0">
              <a:buNone/>
            </a:pPr>
            <a:r>
              <a:rPr lang="ru-RU" dirty="0" smtClean="0"/>
              <a:t>в 6 утра</a:t>
            </a:r>
            <a:r>
              <a:rPr lang="en-US" dirty="0" smtClean="0"/>
              <a:t>/</a:t>
            </a:r>
            <a:r>
              <a:rPr lang="ru-RU" dirty="0" smtClean="0"/>
              <a:t>в 2 часа дня</a:t>
            </a:r>
            <a:r>
              <a:rPr lang="en-US" dirty="0" smtClean="0"/>
              <a:t>/</a:t>
            </a:r>
            <a:r>
              <a:rPr lang="ru-RU" dirty="0" smtClean="0"/>
              <a:t>в 8 часов вечера</a:t>
            </a:r>
            <a:r>
              <a:rPr lang="en-US" dirty="0" smtClean="0"/>
              <a:t>/</a:t>
            </a:r>
            <a:r>
              <a:rPr lang="ru-RU" dirty="0" smtClean="0"/>
              <a:t>в 12 часов ночи</a:t>
            </a:r>
          </a:p>
          <a:p>
            <a:pPr marL="0" indent="0">
              <a:buNone/>
            </a:pPr>
            <a:r>
              <a:rPr lang="ru-RU" dirty="0" smtClean="0"/>
              <a:t>Я просыпаюсь каждый день в 6 утра.</a:t>
            </a:r>
          </a:p>
          <a:p>
            <a:pPr marL="0" indent="0">
              <a:buNone/>
            </a:pPr>
            <a:endParaRPr lang="ru-RU" dirty="0" smtClean="0"/>
          </a:p>
          <a:p>
            <a:r>
              <a:rPr lang="ru-RU" dirty="0" smtClean="0"/>
              <a:t>Я чищу зубы, я умываюсь, я моюсь</a:t>
            </a:r>
          </a:p>
          <a:p>
            <a:r>
              <a:rPr lang="ru-RU" dirty="0" smtClean="0"/>
              <a:t>Я ем, я готовлю завтрак</a:t>
            </a:r>
            <a:r>
              <a:rPr lang="en-US" dirty="0" smtClean="0"/>
              <a:t>/</a:t>
            </a:r>
            <a:r>
              <a:rPr lang="ru-RU" dirty="0" smtClean="0"/>
              <a:t>обед</a:t>
            </a:r>
            <a:r>
              <a:rPr lang="en-US" dirty="0" smtClean="0"/>
              <a:t>/</a:t>
            </a:r>
            <a:r>
              <a:rPr lang="ru-RU" dirty="0" smtClean="0"/>
              <a:t>ужин</a:t>
            </a:r>
          </a:p>
          <a:p>
            <a:r>
              <a:rPr lang="ru-RU" dirty="0" smtClean="0"/>
              <a:t>Я убираюсь</a:t>
            </a:r>
            <a:r>
              <a:rPr lang="en-US" dirty="0" smtClean="0"/>
              <a:t>/ </a:t>
            </a:r>
            <a:r>
              <a:rPr lang="ru-RU" dirty="0" smtClean="0"/>
              <a:t>я гуляю с собакой</a:t>
            </a:r>
            <a:r>
              <a:rPr lang="en-US" dirty="0" smtClean="0"/>
              <a:t>/</a:t>
            </a:r>
            <a:r>
              <a:rPr lang="ru-RU" dirty="0" smtClean="0"/>
              <a:t> я стираю</a:t>
            </a:r>
          </a:p>
          <a:p>
            <a:r>
              <a:rPr lang="ru-RU" dirty="0" smtClean="0"/>
              <a:t>Я ложусь спать</a:t>
            </a:r>
            <a:r>
              <a:rPr lang="en-US" dirty="0" smtClean="0"/>
              <a:t>/</a:t>
            </a:r>
            <a:r>
              <a:rPr lang="ru-RU" dirty="0" smtClean="0"/>
              <a:t>я засыпаю в 12 часов ночи </a:t>
            </a:r>
            <a:endParaRPr lang="ru-RU" dirty="0"/>
          </a:p>
        </p:txBody>
      </p:sp>
    </p:spTree>
    <p:extLst>
      <p:ext uri="{BB962C8B-B14F-4D97-AF65-F5344CB8AC3E}">
        <p14:creationId xmlns:p14="http://schemas.microsoft.com/office/powerpoint/2010/main" val="382464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0312" y="87682"/>
            <a:ext cx="11203488" cy="6089281"/>
          </a:xfrm>
        </p:spPr>
        <p:txBody>
          <a:bodyPr/>
          <a:lstStyle/>
          <a:p>
            <a:r>
              <a:rPr lang="ru-RU" dirty="0" smtClean="0"/>
              <a:t>Вчера, сегодня, завтра, послезавтра, после обеда, на выходных, в будни, по рабочим дням, в первой половине дня, во второй половине дня, по праздникам</a:t>
            </a:r>
          </a:p>
          <a:p>
            <a:pPr marL="0" indent="0">
              <a:buNone/>
            </a:pPr>
            <a:endParaRPr lang="ru-RU" dirty="0"/>
          </a:p>
        </p:txBody>
      </p:sp>
      <p:pic>
        <p:nvPicPr>
          <p:cNvPr id="4" name="Рисунок 3"/>
          <p:cNvPicPr>
            <a:picLocks noChangeAspect="1"/>
          </p:cNvPicPr>
          <p:nvPr/>
        </p:nvPicPr>
        <p:blipFill>
          <a:blip r:embed="rId2"/>
          <a:stretch>
            <a:fillRect/>
          </a:stretch>
        </p:blipFill>
        <p:spPr>
          <a:xfrm>
            <a:off x="3908121" y="1152395"/>
            <a:ext cx="8117823" cy="5498925"/>
          </a:xfrm>
          <a:prstGeom prst="rect">
            <a:avLst/>
          </a:prstGeom>
        </p:spPr>
      </p:pic>
    </p:spTree>
    <p:extLst>
      <p:ext uri="{BB962C8B-B14F-4D97-AF65-F5344CB8AC3E}">
        <p14:creationId xmlns:p14="http://schemas.microsoft.com/office/powerpoint/2010/main" val="3897319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63255"/>
            <a:ext cx="10515600" cy="5813708"/>
          </a:xfrm>
        </p:spPr>
        <p:txBody>
          <a:bodyPr/>
          <a:lstStyle/>
          <a:p>
            <a:r>
              <a:rPr lang="ru-RU" dirty="0" smtClean="0"/>
              <a:t>Добрый день. Я пишу по поводу … Меня зовут… </a:t>
            </a:r>
          </a:p>
          <a:p>
            <a:r>
              <a:rPr lang="ru-RU" dirty="0" smtClean="0"/>
              <a:t>Добрый день, уважаемая Александра.</a:t>
            </a:r>
          </a:p>
          <a:p>
            <a:r>
              <a:rPr lang="ru-RU" dirty="0" smtClean="0"/>
              <a:t>Извините, пожалуйста, за беспокойство- </a:t>
            </a:r>
            <a:r>
              <a:rPr lang="en-US" dirty="0" smtClean="0"/>
              <a:t>I apologize to bother you</a:t>
            </a:r>
            <a:r>
              <a:rPr lang="ru-RU" dirty="0" smtClean="0"/>
              <a:t> </a:t>
            </a:r>
          </a:p>
          <a:p>
            <a:r>
              <a:rPr lang="ru-RU" dirty="0" smtClean="0"/>
              <a:t>Большое спасибо за Ваше письмо.</a:t>
            </a:r>
            <a:r>
              <a:rPr lang="en-US" dirty="0" smtClean="0"/>
              <a:t>-Thank you so much for your letter.</a:t>
            </a:r>
            <a:endParaRPr lang="ru-RU" dirty="0" smtClean="0"/>
          </a:p>
          <a:p>
            <a:r>
              <a:rPr lang="ru-RU" dirty="0" smtClean="0"/>
              <a:t> Я получила письмо от Вас.</a:t>
            </a:r>
            <a:r>
              <a:rPr lang="en-US" dirty="0" smtClean="0"/>
              <a:t> – received a letter from you</a:t>
            </a:r>
          </a:p>
          <a:p>
            <a:r>
              <a:rPr lang="ru-RU" dirty="0" smtClean="0"/>
              <a:t>Я хотела спросить Вас</a:t>
            </a:r>
            <a:r>
              <a:rPr lang="en-US" dirty="0" smtClean="0"/>
              <a:t>/</a:t>
            </a:r>
            <a:r>
              <a:rPr lang="ru-RU" dirty="0" smtClean="0"/>
              <a:t>попросить Вас- </a:t>
            </a:r>
            <a:r>
              <a:rPr lang="en-US" dirty="0" smtClean="0"/>
              <a:t>I would like to ask you</a:t>
            </a:r>
          </a:p>
          <a:p>
            <a:r>
              <a:rPr lang="ru-RU" dirty="0" smtClean="0"/>
              <a:t>Не могли бы Вы, пожалуйста-</a:t>
            </a:r>
            <a:r>
              <a:rPr lang="en-US" dirty="0" smtClean="0"/>
              <a:t>Could you please</a:t>
            </a:r>
          </a:p>
          <a:p>
            <a:r>
              <a:rPr lang="ru-RU" dirty="0" smtClean="0"/>
              <a:t>Заранее благодарю за ответ- </a:t>
            </a:r>
            <a:r>
              <a:rPr lang="en-US" dirty="0" smtClean="0"/>
              <a:t>Thank you in advance</a:t>
            </a:r>
          </a:p>
          <a:p>
            <a:r>
              <a:rPr lang="ru-RU" dirty="0" smtClean="0"/>
              <a:t>Всего наилучшего</a:t>
            </a:r>
            <a:r>
              <a:rPr lang="en-US" dirty="0" smtClean="0"/>
              <a:t>/</a:t>
            </a:r>
            <a:r>
              <a:rPr lang="ru-RU" dirty="0" smtClean="0"/>
              <a:t>С уважением-</a:t>
            </a:r>
            <a:r>
              <a:rPr lang="en-US" dirty="0" smtClean="0"/>
              <a:t>Best wishes</a:t>
            </a:r>
            <a:endParaRPr lang="ru-RU" dirty="0" smtClean="0"/>
          </a:p>
          <a:p>
            <a:endParaRPr lang="ru-RU" dirty="0"/>
          </a:p>
        </p:txBody>
      </p:sp>
    </p:spTree>
    <p:extLst>
      <p:ext uri="{BB962C8B-B14F-4D97-AF65-F5344CB8AC3E}">
        <p14:creationId xmlns:p14="http://schemas.microsoft.com/office/powerpoint/2010/main" val="3260331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63047"/>
            <a:ext cx="10515600" cy="6814158"/>
          </a:xfrm>
        </p:spPr>
        <p:txBody>
          <a:bodyPr>
            <a:normAutofit/>
          </a:bodyPr>
          <a:lstStyle/>
          <a:p>
            <a:r>
              <a:rPr lang="ru-RU" dirty="0" smtClean="0"/>
              <a:t>Большое спасибо! </a:t>
            </a:r>
            <a:r>
              <a:rPr lang="en-US" dirty="0"/>
              <a:t>Thank you </a:t>
            </a:r>
            <a:r>
              <a:rPr lang="en-US" dirty="0" smtClean="0"/>
              <a:t>so </a:t>
            </a:r>
            <a:r>
              <a:rPr lang="en-US" dirty="0"/>
              <a:t>much</a:t>
            </a:r>
            <a:r>
              <a:rPr lang="en-US" dirty="0" smtClean="0"/>
              <a:t>!</a:t>
            </a:r>
          </a:p>
          <a:p>
            <a:r>
              <a:rPr lang="ru-RU" dirty="0" smtClean="0"/>
              <a:t>Приятно познакомиться </a:t>
            </a:r>
            <a:r>
              <a:rPr lang="en-US" dirty="0"/>
              <a:t>Nice to meet you</a:t>
            </a:r>
            <a:endParaRPr lang="ru-RU" dirty="0" smtClean="0"/>
          </a:p>
          <a:p>
            <a:r>
              <a:rPr lang="ru-RU" dirty="0" smtClean="0"/>
              <a:t>Все было очень вкусно!</a:t>
            </a:r>
            <a:r>
              <a:rPr lang="en-US" dirty="0"/>
              <a:t> Everything was delicious!</a:t>
            </a:r>
            <a:endParaRPr lang="ru-RU" dirty="0" smtClean="0"/>
          </a:p>
          <a:p>
            <a:r>
              <a:rPr lang="ru-RU" dirty="0" smtClean="0"/>
              <a:t>Можно еще</a:t>
            </a:r>
            <a:r>
              <a:rPr lang="en-US" dirty="0" smtClean="0"/>
              <a:t> (</a:t>
            </a:r>
            <a:r>
              <a:rPr lang="ru-RU" dirty="0" smtClean="0"/>
              <a:t> добавки</a:t>
            </a:r>
            <a:r>
              <a:rPr lang="en-US" dirty="0" smtClean="0"/>
              <a:t>)</a:t>
            </a:r>
            <a:r>
              <a:rPr lang="ru-RU" dirty="0" smtClean="0"/>
              <a:t>, пожалуйста</a:t>
            </a:r>
            <a:r>
              <a:rPr lang="en-US" dirty="0"/>
              <a:t> </a:t>
            </a:r>
            <a:r>
              <a:rPr lang="en-US" dirty="0" smtClean="0"/>
              <a:t> Can </a:t>
            </a:r>
            <a:r>
              <a:rPr lang="en-US" dirty="0"/>
              <a:t>I have more, please</a:t>
            </a:r>
            <a:endParaRPr lang="ru-RU" dirty="0" smtClean="0"/>
          </a:p>
          <a:p>
            <a:r>
              <a:rPr lang="ru-RU" dirty="0" smtClean="0"/>
              <a:t>Я больше не могу, я сыт</a:t>
            </a:r>
            <a:r>
              <a:rPr lang="en-US" dirty="0" smtClean="0"/>
              <a:t>/</a:t>
            </a:r>
            <a:r>
              <a:rPr lang="ru-RU" dirty="0" smtClean="0"/>
              <a:t>сыта</a:t>
            </a:r>
            <a:r>
              <a:rPr lang="en-US" dirty="0"/>
              <a:t> I can't take it anymore, I'm full</a:t>
            </a:r>
            <a:endParaRPr lang="ru-RU" dirty="0" smtClean="0"/>
          </a:p>
          <a:p>
            <a:r>
              <a:rPr lang="ru-RU" dirty="0" smtClean="0"/>
              <a:t>Пальчики оближешь</a:t>
            </a:r>
            <a:r>
              <a:rPr lang="en-US" dirty="0"/>
              <a:t> Finger-licking good</a:t>
            </a:r>
            <a:endParaRPr lang="ru-RU" dirty="0" smtClean="0"/>
          </a:p>
          <a:p>
            <a:r>
              <a:rPr lang="ru-RU" dirty="0" smtClean="0"/>
              <a:t>Спасибо большое за гостеприимство и доброту</a:t>
            </a:r>
            <a:r>
              <a:rPr lang="en-US" dirty="0"/>
              <a:t> Thank you very much for your hospitality and kindness</a:t>
            </a:r>
            <a:endParaRPr lang="ru-RU" dirty="0" smtClean="0"/>
          </a:p>
          <a:p>
            <a:r>
              <a:rPr lang="ru-RU" dirty="0" smtClean="0"/>
              <a:t>Вы замечательные </a:t>
            </a:r>
            <a:r>
              <a:rPr lang="ru-RU" dirty="0" err="1" smtClean="0"/>
              <a:t>люди!Я</a:t>
            </a:r>
            <a:r>
              <a:rPr lang="ru-RU" dirty="0" smtClean="0"/>
              <a:t> очень вам благодарен!</a:t>
            </a:r>
            <a:r>
              <a:rPr lang="en-US" dirty="0"/>
              <a:t> You are wonderful people! I am very grateful to you!</a:t>
            </a:r>
            <a:endParaRPr lang="ru-RU" dirty="0" smtClean="0"/>
          </a:p>
          <a:p>
            <a:r>
              <a:rPr lang="ru-RU" dirty="0" smtClean="0"/>
              <a:t>У вас очень красивый дом, красивая собака, кошка</a:t>
            </a:r>
            <a:r>
              <a:rPr lang="en-US" dirty="0"/>
              <a:t> You have a very beautiful house, a beautiful dog, a cat</a:t>
            </a:r>
            <a:endParaRPr lang="ru-RU" dirty="0" smtClean="0"/>
          </a:p>
          <a:p>
            <a:r>
              <a:rPr lang="ru-RU" dirty="0" smtClean="0"/>
              <a:t>Я уже пойду, мне надо идти, большое спасибо</a:t>
            </a:r>
            <a:r>
              <a:rPr lang="en-US" dirty="0"/>
              <a:t>I'll go now, I have to go, thank you very much</a:t>
            </a:r>
            <a:endParaRPr lang="ru-RU" dirty="0" smtClean="0"/>
          </a:p>
          <a:p>
            <a:endParaRPr lang="ru-RU" dirty="0" smtClean="0"/>
          </a:p>
          <a:p>
            <a:endParaRPr lang="ru-RU" dirty="0"/>
          </a:p>
        </p:txBody>
      </p:sp>
    </p:spTree>
    <p:extLst>
      <p:ext uri="{BB962C8B-B14F-4D97-AF65-F5344CB8AC3E}">
        <p14:creationId xmlns:p14="http://schemas.microsoft.com/office/powerpoint/2010/main" val="3204626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75364"/>
            <a:ext cx="10515600" cy="6001599"/>
          </a:xfrm>
        </p:spPr>
        <p:txBody>
          <a:bodyPr/>
          <a:lstStyle/>
          <a:p>
            <a:r>
              <a:rPr lang="ru-RU" dirty="0" smtClean="0"/>
              <a:t>Я говорю по-словацки, на словацком (языке)</a:t>
            </a:r>
          </a:p>
          <a:p>
            <a:pPr marL="0" indent="0">
              <a:buNone/>
            </a:pPr>
            <a:r>
              <a:rPr lang="ru-RU" dirty="0" smtClean="0"/>
              <a:t>   Мы говори по-русски, на русском</a:t>
            </a:r>
          </a:p>
          <a:p>
            <a:pPr marL="0" indent="0">
              <a:buNone/>
            </a:pPr>
            <a:r>
              <a:rPr lang="ru-RU" dirty="0" smtClean="0"/>
              <a:t>   Ты говоришь на английском, по-английски</a:t>
            </a:r>
          </a:p>
          <a:p>
            <a:pPr marL="0" indent="0">
              <a:buNone/>
            </a:pPr>
            <a:r>
              <a:rPr lang="ru-RU" dirty="0" smtClean="0"/>
              <a:t>    Она говорит по-чешски, на чешском</a:t>
            </a:r>
          </a:p>
          <a:p>
            <a:r>
              <a:rPr lang="ru-RU" dirty="0" smtClean="0"/>
              <a:t>Чехия, чех, чешка, чехи, чешки, чешский (язык)</a:t>
            </a:r>
          </a:p>
          <a:p>
            <a:r>
              <a:rPr lang="ru-RU" dirty="0" smtClean="0"/>
              <a:t>Словакия, словак, словачка, словаки, словацкий</a:t>
            </a:r>
          </a:p>
          <a:p>
            <a:r>
              <a:rPr lang="ru-RU" dirty="0" smtClean="0"/>
              <a:t>Россия, русский (россиянин), русская (россиянка), русские (россияне), русский</a:t>
            </a:r>
          </a:p>
          <a:p>
            <a:r>
              <a:rPr lang="ru-RU" dirty="0" smtClean="0"/>
              <a:t>Украина, украинец, украинка, </a:t>
            </a:r>
            <a:r>
              <a:rPr lang="ru-RU" dirty="0"/>
              <a:t>украинцы, </a:t>
            </a:r>
            <a:r>
              <a:rPr lang="ru-RU" dirty="0" smtClean="0"/>
              <a:t>украинский</a:t>
            </a:r>
          </a:p>
          <a:p>
            <a:r>
              <a:rPr lang="ru-RU" dirty="0" smtClean="0"/>
              <a:t>Белоруссия, белорус, белоруска, белорусы, белорусский </a:t>
            </a:r>
          </a:p>
          <a:p>
            <a:r>
              <a:rPr lang="ru-RU" dirty="0" smtClean="0"/>
              <a:t>Англия, англичанин, англичанка, англичане, английский </a:t>
            </a:r>
          </a:p>
          <a:p>
            <a:pPr marL="0" indent="0">
              <a:buNone/>
            </a:pPr>
            <a:r>
              <a:rPr lang="ru-RU" dirty="0" smtClean="0"/>
              <a:t> </a:t>
            </a:r>
            <a:endParaRPr lang="ru-RU" dirty="0"/>
          </a:p>
        </p:txBody>
      </p:sp>
    </p:spTree>
    <p:extLst>
      <p:ext uri="{BB962C8B-B14F-4D97-AF65-F5344CB8AC3E}">
        <p14:creationId xmlns:p14="http://schemas.microsoft.com/office/powerpoint/2010/main" val="3778758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14112" y="200416"/>
            <a:ext cx="6098797" cy="6657584"/>
          </a:xfrm>
          <a:prstGeom prst="rect">
            <a:avLst/>
          </a:prstGeom>
        </p:spPr>
      </p:pic>
      <p:pic>
        <p:nvPicPr>
          <p:cNvPr id="7" name="Рисунок 6"/>
          <p:cNvPicPr>
            <a:picLocks noChangeAspect="1"/>
          </p:cNvPicPr>
          <p:nvPr/>
        </p:nvPicPr>
        <p:blipFill>
          <a:blip r:embed="rId3"/>
          <a:stretch>
            <a:fillRect/>
          </a:stretch>
        </p:blipFill>
        <p:spPr>
          <a:xfrm>
            <a:off x="6501008" y="329277"/>
            <a:ext cx="5423769" cy="6528723"/>
          </a:xfrm>
          <a:prstGeom prst="rect">
            <a:avLst/>
          </a:prstGeom>
        </p:spPr>
      </p:pic>
    </p:spTree>
    <p:extLst>
      <p:ext uri="{BB962C8B-B14F-4D97-AF65-F5344CB8AC3E}">
        <p14:creationId xmlns:p14="http://schemas.microsoft.com/office/powerpoint/2010/main" val="14864103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315232"/>
          </a:xfrm>
        </p:spPr>
        <p:txBody>
          <a:bodyPr/>
          <a:lstStyle/>
          <a:p>
            <a:r>
              <a:rPr lang="ru-RU" dirty="0" smtClean="0"/>
              <a:t>Приятного аппетита!</a:t>
            </a:r>
            <a:endParaRPr lang="ru-RU" dirty="0"/>
          </a:p>
        </p:txBody>
      </p:sp>
      <p:sp>
        <p:nvSpPr>
          <p:cNvPr id="3" name="Объект 2"/>
          <p:cNvSpPr>
            <a:spLocks noGrp="1"/>
          </p:cNvSpPr>
          <p:nvPr>
            <p:ph sz="half" idx="1"/>
          </p:nvPr>
        </p:nvSpPr>
        <p:spPr>
          <a:xfrm>
            <a:off x="838200" y="1427967"/>
            <a:ext cx="5181600" cy="4748996"/>
          </a:xfrm>
        </p:spPr>
        <p:txBody>
          <a:bodyPr/>
          <a:lstStyle/>
          <a:p>
            <a:r>
              <a:rPr lang="ru-RU" dirty="0" smtClean="0"/>
              <a:t>Приятно пахнет, приятный запах</a:t>
            </a:r>
          </a:p>
          <a:p>
            <a:r>
              <a:rPr lang="ru-RU" dirty="0" smtClean="0"/>
              <a:t>Что это? У тебя есть аллергия!</a:t>
            </a:r>
          </a:p>
          <a:p>
            <a:r>
              <a:rPr lang="ru-RU" dirty="0" smtClean="0"/>
              <a:t>Как вкусно! Можно еще , пожалуйста?</a:t>
            </a:r>
          </a:p>
          <a:p>
            <a:r>
              <a:rPr lang="ru-RU" dirty="0" smtClean="0"/>
              <a:t>Выглядит очень аппетитно</a:t>
            </a:r>
          </a:p>
          <a:p>
            <a:r>
              <a:rPr lang="ru-RU" dirty="0" smtClean="0"/>
              <a:t>Соленый, сладкий, горький, кислый</a:t>
            </a:r>
          </a:p>
          <a:p>
            <a:r>
              <a:rPr lang="ru-RU" dirty="0" smtClean="0"/>
              <a:t>Воняет, плохо пахнет, испорчен</a:t>
            </a:r>
            <a:endParaRPr lang="ru-RU" dirty="0"/>
          </a:p>
        </p:txBody>
      </p:sp>
      <p:sp>
        <p:nvSpPr>
          <p:cNvPr id="4" name="Объект 3"/>
          <p:cNvSpPr>
            <a:spLocks noGrp="1"/>
          </p:cNvSpPr>
          <p:nvPr>
            <p:ph sz="half" idx="2"/>
          </p:nvPr>
        </p:nvSpPr>
        <p:spPr>
          <a:xfrm>
            <a:off x="6172200" y="1315233"/>
            <a:ext cx="5181600" cy="4861730"/>
          </a:xfrm>
        </p:spPr>
        <p:txBody>
          <a:bodyPr/>
          <a:lstStyle/>
          <a:p>
            <a:r>
              <a:rPr lang="en-US" dirty="0"/>
              <a:t>Smells good, </a:t>
            </a:r>
            <a:endParaRPr lang="ru-RU" dirty="0" smtClean="0"/>
          </a:p>
          <a:p>
            <a:r>
              <a:rPr lang="en-US" dirty="0" smtClean="0"/>
              <a:t>smells good</a:t>
            </a:r>
            <a:endParaRPr lang="ru-RU" dirty="0" smtClean="0"/>
          </a:p>
          <a:p>
            <a:r>
              <a:rPr lang="en-US" dirty="0" smtClean="0"/>
              <a:t>What </a:t>
            </a:r>
            <a:r>
              <a:rPr lang="en-US" dirty="0"/>
              <a:t>is this? Are you allergic</a:t>
            </a:r>
            <a:r>
              <a:rPr lang="en-US" dirty="0" smtClean="0"/>
              <a:t>?</a:t>
            </a:r>
            <a:endParaRPr lang="ru-RU" dirty="0" smtClean="0"/>
          </a:p>
          <a:p>
            <a:r>
              <a:rPr lang="en-US" dirty="0" smtClean="0"/>
              <a:t>How </a:t>
            </a:r>
            <a:r>
              <a:rPr lang="en-US" dirty="0"/>
              <a:t>delicious! Can I have some more, please</a:t>
            </a:r>
            <a:r>
              <a:rPr lang="en-US" dirty="0" smtClean="0"/>
              <a:t>?</a:t>
            </a:r>
            <a:endParaRPr lang="ru-RU" dirty="0" smtClean="0"/>
          </a:p>
          <a:p>
            <a:r>
              <a:rPr lang="en-US" dirty="0" smtClean="0"/>
              <a:t>Looks </a:t>
            </a:r>
            <a:r>
              <a:rPr lang="en-US" dirty="0"/>
              <a:t>very </a:t>
            </a:r>
            <a:r>
              <a:rPr lang="en-US" dirty="0" smtClean="0"/>
              <a:t>appetizing</a:t>
            </a:r>
            <a:endParaRPr lang="ru-RU" dirty="0" smtClean="0"/>
          </a:p>
          <a:p>
            <a:r>
              <a:rPr lang="en-US" dirty="0" smtClean="0"/>
              <a:t>Salty</a:t>
            </a:r>
            <a:r>
              <a:rPr lang="en-US" dirty="0"/>
              <a:t>, sweet, bitter, </a:t>
            </a:r>
            <a:r>
              <a:rPr lang="en-US" dirty="0" smtClean="0"/>
              <a:t>sour</a:t>
            </a:r>
            <a:endParaRPr lang="ru-RU" dirty="0" smtClean="0"/>
          </a:p>
          <a:p>
            <a:r>
              <a:rPr lang="en-US" dirty="0" smtClean="0"/>
              <a:t>Smells </a:t>
            </a:r>
            <a:r>
              <a:rPr lang="en-US" dirty="0"/>
              <a:t>bad, spoiled</a:t>
            </a:r>
            <a:endParaRPr lang="ru-RU" dirty="0"/>
          </a:p>
        </p:txBody>
      </p:sp>
    </p:spTree>
    <p:extLst>
      <p:ext uri="{BB962C8B-B14F-4D97-AF65-F5344CB8AC3E}">
        <p14:creationId xmlns:p14="http://schemas.microsoft.com/office/powerpoint/2010/main" val="2517067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32522"/>
            <a:ext cx="8911687" cy="808382"/>
          </a:xfrm>
        </p:spPr>
        <p:txBody>
          <a:bodyPr/>
          <a:lstStyle/>
          <a:p>
            <a:r>
              <a:rPr lang="en-US" dirty="0" smtClean="0"/>
              <a:t>National cuisine</a:t>
            </a:r>
            <a:endParaRPr lang="ru-RU" dirty="0"/>
          </a:p>
        </p:txBody>
      </p:sp>
      <p:sp>
        <p:nvSpPr>
          <p:cNvPr id="3" name="Объект 2"/>
          <p:cNvSpPr>
            <a:spLocks noGrp="1"/>
          </p:cNvSpPr>
          <p:nvPr>
            <p:ph idx="1"/>
          </p:nvPr>
        </p:nvSpPr>
        <p:spPr>
          <a:xfrm>
            <a:off x="1086678" y="715617"/>
            <a:ext cx="10417934" cy="5195605"/>
          </a:xfrm>
        </p:spPr>
        <p:txBody>
          <a:bodyPr/>
          <a:lstStyle/>
          <a:p>
            <a:r>
              <a:rPr lang="en-US" sz="2400" dirty="0">
                <a:latin typeface="Times New Roman" panose="02020603050405020304" pitchFamily="18" charset="0"/>
                <a:cs typeface="Times New Roman" panose="02020603050405020304" pitchFamily="18" charset="0"/>
              </a:rPr>
              <a:t>The cold climate influenced the development of national cuisine. But Russian cuisine </a:t>
            </a:r>
            <a:r>
              <a:rPr lang="en-US" sz="2400" dirty="0" smtClean="0">
                <a:latin typeface="Times New Roman" panose="02020603050405020304" pitchFamily="18" charset="0"/>
                <a:cs typeface="Times New Roman" panose="02020603050405020304" pitchFamily="18" charset="0"/>
              </a:rPr>
              <a:t>reminds </a:t>
            </a:r>
            <a:r>
              <a:rPr lang="en-US" sz="2400" dirty="0">
                <a:latin typeface="Times New Roman" panose="02020603050405020304" pitchFamily="18" charset="0"/>
                <a:cs typeface="Times New Roman" panose="02020603050405020304" pitchFamily="18" charset="0"/>
              </a:rPr>
              <a:t>other Slavic cuisines. People often prepare </a:t>
            </a:r>
            <a:r>
              <a:rPr lang="en-US" sz="2400" dirty="0" smtClean="0">
                <a:latin typeface="Times New Roman" panose="02020603050405020304" pitchFamily="18" charset="0"/>
                <a:cs typeface="Times New Roman" panose="02020603050405020304" pitchFamily="18" charset="0"/>
              </a:rPr>
              <a:t>dumplings, soups </a:t>
            </a:r>
            <a:r>
              <a:rPr lang="en-US" sz="2400" dirty="0">
                <a:latin typeface="Times New Roman" panose="02020603050405020304" pitchFamily="18" charset="0"/>
                <a:cs typeface="Times New Roman" panose="02020603050405020304" pitchFamily="18" charset="0"/>
              </a:rPr>
              <a:t>and porridges, </a:t>
            </a:r>
            <a:r>
              <a:rPr lang="en-US" sz="2400" dirty="0" smtClean="0">
                <a:latin typeface="Times New Roman" panose="02020603050405020304" pitchFamily="18" charset="0"/>
                <a:cs typeface="Times New Roman" panose="02020603050405020304" pitchFamily="18" charset="0"/>
              </a:rPr>
              <a:t>create </a:t>
            </a:r>
            <a:r>
              <a:rPr lang="en-US" sz="2400" dirty="0">
                <a:latin typeface="Times New Roman" panose="02020603050405020304" pitchFamily="18" charset="0"/>
                <a:cs typeface="Times New Roman" panose="02020603050405020304" pitchFamily="18" charset="0"/>
              </a:rPr>
              <a:t>pies and cakes for the holidays. They often cook potatoes, mushrooms, and use various northern berries and apples</a:t>
            </a:r>
            <a:r>
              <a:rPr lang="en-US" sz="2400" dirty="0" smtClean="0">
                <a:latin typeface="Times New Roman" panose="02020603050405020304" pitchFamily="18" charset="0"/>
                <a:cs typeface="Times New Roman" panose="02020603050405020304" pitchFamily="18" charset="0"/>
              </a:rPr>
              <a:t>. Black bread is more popular than white. </a:t>
            </a:r>
            <a:r>
              <a:rPr lang="en-US" sz="2400" dirty="0">
                <a:latin typeface="Times New Roman" panose="02020603050405020304" pitchFamily="18" charset="0"/>
                <a:cs typeface="Times New Roman" panose="02020603050405020304" pitchFamily="18" charset="0"/>
              </a:rPr>
              <a:t>Popular drinks include bread </a:t>
            </a:r>
            <a:r>
              <a:rPr lang="en-US" sz="2400" dirty="0" smtClean="0">
                <a:latin typeface="Times New Roman" panose="02020603050405020304" pitchFamily="18" charset="0"/>
                <a:cs typeface="Times New Roman" panose="02020603050405020304" pitchFamily="18" charset="0"/>
              </a:rPr>
              <a:t>drink</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kvass, </a:t>
            </a:r>
            <a:r>
              <a:rPr lang="en-US" sz="2400" dirty="0">
                <a:latin typeface="Times New Roman" panose="02020603050405020304" pitchFamily="18" charset="0"/>
                <a:cs typeface="Times New Roman" panose="02020603050405020304" pitchFamily="18" charset="0"/>
              </a:rPr>
              <a:t>apple and </a:t>
            </a:r>
            <a:r>
              <a:rPr lang="en-US" sz="2400" dirty="0" smtClean="0">
                <a:latin typeface="Times New Roman" panose="02020603050405020304" pitchFamily="18" charset="0"/>
                <a:cs typeface="Times New Roman" panose="02020603050405020304" pitchFamily="18" charset="0"/>
              </a:rPr>
              <a:t>berry</a:t>
            </a:r>
            <a:r>
              <a:rPr lang="en-US" sz="2800"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1111367" y="2646393"/>
            <a:ext cx="3279069" cy="2435558"/>
          </a:xfrm>
          <a:prstGeom prst="rect">
            <a:avLst/>
          </a:prstGeom>
        </p:spPr>
      </p:pic>
      <p:pic>
        <p:nvPicPr>
          <p:cNvPr id="5" name="Рисунок 4"/>
          <p:cNvPicPr>
            <a:picLocks noChangeAspect="1"/>
          </p:cNvPicPr>
          <p:nvPr/>
        </p:nvPicPr>
        <p:blipFill>
          <a:blip r:embed="rId3"/>
          <a:stretch>
            <a:fillRect/>
          </a:stretch>
        </p:blipFill>
        <p:spPr>
          <a:xfrm>
            <a:off x="4415125" y="2867213"/>
            <a:ext cx="3150395" cy="2214738"/>
          </a:xfrm>
          <a:prstGeom prst="rect">
            <a:avLst/>
          </a:prstGeom>
        </p:spPr>
      </p:pic>
      <p:pic>
        <p:nvPicPr>
          <p:cNvPr id="6" name="Рисунок 5"/>
          <p:cNvPicPr>
            <a:picLocks noChangeAspect="1"/>
          </p:cNvPicPr>
          <p:nvPr/>
        </p:nvPicPr>
        <p:blipFill>
          <a:blip r:embed="rId4"/>
          <a:stretch>
            <a:fillRect/>
          </a:stretch>
        </p:blipFill>
        <p:spPr>
          <a:xfrm>
            <a:off x="7706333" y="2675992"/>
            <a:ext cx="4390397" cy="2124006"/>
          </a:xfrm>
          <a:prstGeom prst="rect">
            <a:avLst/>
          </a:prstGeom>
        </p:spPr>
      </p:pic>
      <p:pic>
        <p:nvPicPr>
          <p:cNvPr id="7" name="Рисунок 6"/>
          <p:cNvPicPr>
            <a:picLocks noChangeAspect="1"/>
          </p:cNvPicPr>
          <p:nvPr/>
        </p:nvPicPr>
        <p:blipFill>
          <a:blip r:embed="rId5"/>
          <a:stretch>
            <a:fillRect/>
          </a:stretch>
        </p:blipFill>
        <p:spPr>
          <a:xfrm>
            <a:off x="7706333" y="4631526"/>
            <a:ext cx="4088466" cy="2226474"/>
          </a:xfrm>
          <a:prstGeom prst="rect">
            <a:avLst/>
          </a:prstGeom>
        </p:spPr>
      </p:pic>
      <p:pic>
        <p:nvPicPr>
          <p:cNvPr id="8" name="Рисунок 7"/>
          <p:cNvPicPr>
            <a:picLocks noChangeAspect="1"/>
          </p:cNvPicPr>
          <p:nvPr/>
        </p:nvPicPr>
        <p:blipFill>
          <a:blip r:embed="rId6"/>
          <a:stretch>
            <a:fillRect/>
          </a:stretch>
        </p:blipFill>
        <p:spPr>
          <a:xfrm>
            <a:off x="4320260" y="4770604"/>
            <a:ext cx="3332389" cy="2222447"/>
          </a:xfrm>
          <a:prstGeom prst="rect">
            <a:avLst/>
          </a:prstGeom>
        </p:spPr>
      </p:pic>
      <p:pic>
        <p:nvPicPr>
          <p:cNvPr id="9" name="Рисунок 8"/>
          <p:cNvPicPr>
            <a:picLocks noChangeAspect="1"/>
          </p:cNvPicPr>
          <p:nvPr/>
        </p:nvPicPr>
        <p:blipFill>
          <a:blip r:embed="rId7"/>
          <a:stretch>
            <a:fillRect/>
          </a:stretch>
        </p:blipFill>
        <p:spPr>
          <a:xfrm>
            <a:off x="847373" y="4942097"/>
            <a:ext cx="3491104" cy="2264065"/>
          </a:xfrm>
          <a:prstGeom prst="rect">
            <a:avLst/>
          </a:prstGeom>
        </p:spPr>
      </p:pic>
    </p:spTree>
    <p:extLst>
      <p:ext uri="{BB962C8B-B14F-4D97-AF65-F5344CB8AC3E}">
        <p14:creationId xmlns:p14="http://schemas.microsoft.com/office/powerpoint/2010/main" val="42494525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45774"/>
            <a:ext cx="8911687" cy="787189"/>
          </a:xfrm>
        </p:spPr>
        <p:txBody>
          <a:bodyPr/>
          <a:lstStyle/>
          <a:p>
            <a:r>
              <a:rPr lang="en-US" dirty="0" smtClean="0"/>
              <a:t>National cuisine</a:t>
            </a:r>
            <a:endParaRPr lang="ru-RU" dirty="0"/>
          </a:p>
        </p:txBody>
      </p:sp>
      <p:pic>
        <p:nvPicPr>
          <p:cNvPr id="4" name="Объект 3"/>
          <p:cNvPicPr>
            <a:picLocks noGrp="1" noChangeAspect="1"/>
          </p:cNvPicPr>
          <p:nvPr>
            <p:ph idx="1"/>
          </p:nvPr>
        </p:nvPicPr>
        <p:blipFill>
          <a:blip r:embed="rId2"/>
          <a:stretch>
            <a:fillRect/>
          </a:stretch>
        </p:blipFill>
        <p:spPr>
          <a:xfrm>
            <a:off x="260054" y="769039"/>
            <a:ext cx="4224894" cy="3267739"/>
          </a:xfrm>
          <a:prstGeom prst="rect">
            <a:avLst/>
          </a:prstGeom>
        </p:spPr>
      </p:pic>
      <p:pic>
        <p:nvPicPr>
          <p:cNvPr id="5" name="Рисунок 4"/>
          <p:cNvPicPr>
            <a:picLocks noChangeAspect="1"/>
          </p:cNvPicPr>
          <p:nvPr/>
        </p:nvPicPr>
        <p:blipFill>
          <a:blip r:embed="rId3"/>
          <a:stretch>
            <a:fillRect/>
          </a:stretch>
        </p:blipFill>
        <p:spPr>
          <a:xfrm>
            <a:off x="4512983" y="769039"/>
            <a:ext cx="3950550" cy="3267739"/>
          </a:xfrm>
          <a:prstGeom prst="rect">
            <a:avLst/>
          </a:prstGeom>
        </p:spPr>
      </p:pic>
      <p:pic>
        <p:nvPicPr>
          <p:cNvPr id="6" name="Рисунок 5"/>
          <p:cNvPicPr>
            <a:picLocks noChangeAspect="1"/>
          </p:cNvPicPr>
          <p:nvPr/>
        </p:nvPicPr>
        <p:blipFill>
          <a:blip r:embed="rId4"/>
          <a:stretch>
            <a:fillRect/>
          </a:stretch>
        </p:blipFill>
        <p:spPr>
          <a:xfrm>
            <a:off x="8491568" y="769039"/>
            <a:ext cx="3779848" cy="3792041"/>
          </a:xfrm>
          <a:prstGeom prst="rect">
            <a:avLst/>
          </a:prstGeom>
        </p:spPr>
      </p:pic>
      <p:pic>
        <p:nvPicPr>
          <p:cNvPr id="7" name="Рисунок 6"/>
          <p:cNvPicPr>
            <a:picLocks noChangeAspect="1"/>
          </p:cNvPicPr>
          <p:nvPr/>
        </p:nvPicPr>
        <p:blipFill>
          <a:blip r:embed="rId5"/>
          <a:stretch>
            <a:fillRect/>
          </a:stretch>
        </p:blipFill>
        <p:spPr>
          <a:xfrm>
            <a:off x="400411" y="3872854"/>
            <a:ext cx="4139543" cy="3145809"/>
          </a:xfrm>
          <a:prstGeom prst="rect">
            <a:avLst/>
          </a:prstGeom>
        </p:spPr>
      </p:pic>
      <p:pic>
        <p:nvPicPr>
          <p:cNvPr id="8" name="Picture 4" descr="Русские Пироги большие и маленькие. Бесплатная доставк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8769" y="3872854"/>
            <a:ext cx="4422372" cy="3201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Чай с медом: лучшие рецепты лечебных чаев - tochka.n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5782" y="4397156"/>
            <a:ext cx="3241964" cy="320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66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50521"/>
            <a:ext cx="10515600" cy="5926442"/>
          </a:xfrm>
        </p:spPr>
        <p:txBody>
          <a:bodyPr/>
          <a:lstStyle/>
          <a:p>
            <a:pPr marL="0" indent="0">
              <a:buNone/>
            </a:pP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Б </a:t>
            </a:r>
            <a:r>
              <a:rPr lang="ru-RU" dirty="0" err="1" smtClean="0">
                <a:latin typeface="Times New Roman" panose="02020603050405020304" pitchFamily="18" charset="0"/>
                <a:cs typeface="Times New Roman" panose="02020603050405020304" pitchFamily="18" charset="0"/>
              </a:rPr>
              <a:t>б</a:t>
            </a:r>
            <a:r>
              <a:rPr lang="ru-RU" dirty="0" smtClean="0">
                <a:latin typeface="Times New Roman" panose="02020603050405020304" pitchFamily="18" charset="0"/>
                <a:cs typeface="Times New Roman" panose="02020603050405020304" pitchFamily="18" charset="0"/>
              </a:rPr>
              <a:t>     П  </a:t>
            </a:r>
            <a:r>
              <a:rPr lang="ru-RU" dirty="0" err="1" smtClean="0">
                <a:latin typeface="Times New Roman" panose="02020603050405020304" pitchFamily="18" charset="0"/>
                <a:cs typeface="Times New Roman" panose="02020603050405020304" pitchFamily="18" charset="0"/>
              </a:rPr>
              <a:t>п</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В  </a:t>
            </a:r>
            <a:r>
              <a:rPr lang="ru-RU" dirty="0" err="1" smtClean="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    Ф  </a:t>
            </a:r>
            <a:r>
              <a:rPr lang="ru-RU" dirty="0" err="1" smtClean="0">
                <a:latin typeface="Times New Roman" panose="02020603050405020304" pitchFamily="18" charset="0"/>
                <a:cs typeface="Times New Roman" panose="02020603050405020304" pitchFamily="18" charset="0"/>
              </a:rPr>
              <a:t>ф</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Г </a:t>
            </a:r>
            <a:r>
              <a:rPr lang="ru-RU" dirty="0" err="1" smtClean="0">
                <a:latin typeface="Times New Roman" panose="02020603050405020304" pitchFamily="18" charset="0"/>
                <a:cs typeface="Times New Roman" panose="02020603050405020304" pitchFamily="18" charset="0"/>
              </a:rPr>
              <a:t>г</a:t>
            </a:r>
            <a:r>
              <a:rPr lang="ru-RU" dirty="0" smtClean="0">
                <a:latin typeface="Times New Roman" panose="02020603050405020304" pitchFamily="18" charset="0"/>
                <a:cs typeface="Times New Roman" panose="02020603050405020304" pitchFamily="18" charset="0"/>
              </a:rPr>
              <a:t>      К  </a:t>
            </a:r>
            <a:r>
              <a:rPr lang="ru-RU" dirty="0" err="1" smtClean="0">
                <a:latin typeface="Times New Roman" panose="02020603050405020304" pitchFamily="18" charset="0"/>
                <a:cs typeface="Times New Roman" panose="02020603050405020304" pitchFamily="18" charset="0"/>
              </a:rPr>
              <a:t>к</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З </a:t>
            </a:r>
            <a:r>
              <a:rPr lang="ru-RU" dirty="0" err="1" smtClean="0">
                <a:latin typeface="Times New Roman" panose="02020603050405020304" pitchFamily="18" charset="0"/>
                <a:cs typeface="Times New Roman" panose="02020603050405020304" pitchFamily="18" charset="0"/>
              </a:rPr>
              <a:t>з</a:t>
            </a:r>
            <a:r>
              <a:rPr lang="ru-RU" dirty="0" smtClean="0">
                <a:latin typeface="Times New Roman" panose="02020603050405020304" pitchFamily="18" charset="0"/>
                <a:cs typeface="Times New Roman" panose="02020603050405020304" pitchFamily="18" charset="0"/>
              </a:rPr>
              <a:t>      С  </a:t>
            </a:r>
            <a:r>
              <a:rPr lang="ru-RU" dirty="0" err="1" smtClean="0">
                <a:latin typeface="Times New Roman" panose="02020603050405020304" pitchFamily="18" charset="0"/>
                <a:cs typeface="Times New Roman" panose="02020603050405020304" pitchFamily="18" charset="0"/>
              </a:rPr>
              <a:t>с</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Д  </a:t>
            </a:r>
            <a:r>
              <a:rPr lang="ru-RU" dirty="0" err="1" smtClean="0">
                <a:latin typeface="Times New Roman" panose="02020603050405020304" pitchFamily="18" charset="0"/>
                <a:cs typeface="Times New Roman" panose="02020603050405020304" pitchFamily="18" charset="0"/>
              </a:rPr>
              <a:t>д</a:t>
            </a:r>
            <a:r>
              <a:rPr lang="ru-RU" dirty="0" smtClean="0">
                <a:latin typeface="Times New Roman" panose="02020603050405020304" pitchFamily="18" charset="0"/>
                <a:cs typeface="Times New Roman" panose="02020603050405020304" pitchFamily="18" charset="0"/>
              </a:rPr>
              <a:t>     Т  </a:t>
            </a:r>
            <a:r>
              <a:rPr lang="ru-RU" dirty="0" err="1" smtClean="0">
                <a:latin typeface="Times New Roman" panose="02020603050405020304" pitchFamily="18" charset="0"/>
                <a:cs typeface="Times New Roman" panose="02020603050405020304" pitchFamily="18" charset="0"/>
              </a:rPr>
              <a:t>т</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Х </a:t>
            </a:r>
            <a:r>
              <a:rPr lang="ru-RU" dirty="0" err="1" smtClean="0">
                <a:latin typeface="Times New Roman" panose="02020603050405020304" pitchFamily="18" charset="0"/>
                <a:cs typeface="Times New Roman" panose="02020603050405020304" pitchFamily="18" charset="0"/>
              </a:rPr>
              <a:t>х</a:t>
            </a:r>
            <a:r>
              <a:rPr lang="ru-RU" dirty="0" smtClean="0">
                <a:latin typeface="Times New Roman" panose="02020603050405020304" pitchFamily="18" charset="0"/>
                <a:cs typeface="Times New Roman" panose="02020603050405020304" pitchFamily="18" charset="0"/>
              </a:rPr>
              <a:t>, Ц </a:t>
            </a:r>
            <a:r>
              <a:rPr lang="ru-RU" dirty="0" err="1" smtClean="0">
                <a:latin typeface="Times New Roman" panose="02020603050405020304" pitchFamily="18" charset="0"/>
                <a:cs typeface="Times New Roman" panose="02020603050405020304" pitchFamily="18" charset="0"/>
              </a:rPr>
              <a:t>ц</a:t>
            </a:r>
            <a:r>
              <a:rPr lang="ru-RU" dirty="0" smtClean="0">
                <a:latin typeface="Times New Roman" panose="02020603050405020304" pitchFamily="18" charset="0"/>
                <a:cs typeface="Times New Roman" panose="02020603050405020304" pitchFamily="18" charset="0"/>
              </a:rPr>
              <a:t>, Ч </a:t>
            </a:r>
            <a:r>
              <a:rPr lang="ru-RU" dirty="0" err="1" smtClean="0">
                <a:latin typeface="Times New Roman" panose="02020603050405020304" pitchFamily="18" charset="0"/>
                <a:cs typeface="Times New Roman" panose="02020603050405020304" pitchFamily="18" charset="0"/>
              </a:rPr>
              <a:t>ч</a:t>
            </a:r>
            <a:r>
              <a:rPr lang="ru-RU" dirty="0" smtClean="0">
                <a:latin typeface="Times New Roman" panose="02020603050405020304" pitchFamily="18" charset="0"/>
                <a:cs typeface="Times New Roman" panose="02020603050405020304" pitchFamily="18" charset="0"/>
              </a:rPr>
              <a:t>,  Ж </a:t>
            </a:r>
            <a:r>
              <a:rPr lang="ru-RU" dirty="0" err="1" smtClean="0">
                <a:latin typeface="Times New Roman" panose="02020603050405020304" pitchFamily="18" charset="0"/>
                <a:cs typeface="Times New Roman" panose="02020603050405020304" pitchFamily="18" charset="0"/>
              </a:rPr>
              <a:t>ж</a:t>
            </a:r>
            <a:r>
              <a:rPr lang="ru-RU" dirty="0" smtClean="0">
                <a:latin typeface="Times New Roman" panose="02020603050405020304" pitchFamily="18" charset="0"/>
                <a:cs typeface="Times New Roman" panose="02020603050405020304" pitchFamily="18" charset="0"/>
              </a:rPr>
              <a:t>, Ш </a:t>
            </a:r>
            <a:r>
              <a:rPr lang="ru-RU" dirty="0" err="1" smtClean="0">
                <a:latin typeface="Times New Roman" panose="02020603050405020304" pitchFamily="18" charset="0"/>
                <a:cs typeface="Times New Roman" panose="02020603050405020304" pitchFamily="18" charset="0"/>
              </a:rPr>
              <a:t>ш</a:t>
            </a:r>
            <a:r>
              <a:rPr lang="ru-RU" dirty="0" smtClean="0">
                <a:latin typeface="Times New Roman" panose="02020603050405020304" pitchFamily="18" charset="0"/>
                <a:cs typeface="Times New Roman" panose="02020603050405020304" pitchFamily="18" charset="0"/>
              </a:rPr>
              <a:t>, Щ </a:t>
            </a:r>
            <a:r>
              <a:rPr lang="ru-RU" dirty="0" err="1" smtClean="0">
                <a:latin typeface="Times New Roman" panose="02020603050405020304" pitchFamily="18" charset="0"/>
                <a:cs typeface="Times New Roman" panose="02020603050405020304" pitchFamily="18" charset="0"/>
              </a:rPr>
              <a:t>щ</a:t>
            </a: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 Ъ </a:t>
            </a:r>
            <a:r>
              <a:rPr lang="ru-RU" dirty="0" err="1" smtClean="0">
                <a:latin typeface="Times New Roman" panose="02020603050405020304" pitchFamily="18" charset="0"/>
                <a:cs typeface="Times New Roman" panose="02020603050405020304" pitchFamily="18" charset="0"/>
              </a:rPr>
              <a:t>ъ</a:t>
            </a:r>
            <a:r>
              <a:rPr lang="ru-RU" dirty="0" smtClean="0">
                <a:latin typeface="Times New Roman" panose="02020603050405020304" pitchFamily="18" charset="0"/>
                <a:cs typeface="Times New Roman" panose="02020603050405020304" pitchFamily="18" charset="0"/>
              </a:rPr>
              <a:t>,  Ь, ь</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6088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Еда</a:t>
            </a:r>
            <a:endParaRPr lang="ru-RU" dirty="0"/>
          </a:p>
        </p:txBody>
      </p:sp>
      <p:pic>
        <p:nvPicPr>
          <p:cNvPr id="4" name="Объект 3"/>
          <p:cNvPicPr>
            <a:picLocks noGrp="1" noChangeAspect="1"/>
          </p:cNvPicPr>
          <p:nvPr>
            <p:ph idx="1"/>
          </p:nvPr>
        </p:nvPicPr>
        <p:blipFill>
          <a:blip r:embed="rId2"/>
          <a:stretch>
            <a:fillRect/>
          </a:stretch>
        </p:blipFill>
        <p:spPr>
          <a:xfrm>
            <a:off x="7931719" y="2101197"/>
            <a:ext cx="3167774" cy="4351338"/>
          </a:xfrm>
          <a:prstGeom prst="rect">
            <a:avLst/>
          </a:prstGeom>
        </p:spPr>
      </p:pic>
      <p:pic>
        <p:nvPicPr>
          <p:cNvPr id="5" name="Рисунок 4"/>
          <p:cNvPicPr>
            <a:picLocks noChangeAspect="1"/>
          </p:cNvPicPr>
          <p:nvPr/>
        </p:nvPicPr>
        <p:blipFill>
          <a:blip r:embed="rId3"/>
          <a:stretch>
            <a:fillRect/>
          </a:stretch>
        </p:blipFill>
        <p:spPr>
          <a:xfrm>
            <a:off x="1219039" y="2342367"/>
            <a:ext cx="5645385" cy="4110168"/>
          </a:xfrm>
          <a:prstGeom prst="rect">
            <a:avLst/>
          </a:prstGeom>
        </p:spPr>
      </p:pic>
    </p:spTree>
    <p:extLst>
      <p:ext uri="{BB962C8B-B14F-4D97-AF65-F5344CB8AC3E}">
        <p14:creationId xmlns:p14="http://schemas.microsoft.com/office/powerpoint/2010/main" val="3887014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Объект 2">
            <a:extLst>
              <a:ext uri="{FF2B5EF4-FFF2-40B4-BE49-F238E27FC236}">
                <a16:creationId xmlns:a16="http://schemas.microsoft.com/office/drawing/2014/main" xmlns="" id="{26D238A2-EC97-CC49-E594-EBAE3960EFCB}"/>
              </a:ext>
            </a:extLst>
          </p:cNvPr>
          <p:cNvSpPr>
            <a:spLocks noGrp="1"/>
          </p:cNvSpPr>
          <p:nvPr>
            <p:ph idx="1"/>
          </p:nvPr>
        </p:nvSpPr>
        <p:spPr>
          <a:xfrm>
            <a:off x="836679" y="2405065"/>
            <a:ext cx="5741403" cy="3986403"/>
          </a:xfrm>
          <a:solidFill>
            <a:schemeClr val="accent2">
              <a:lumMod val="20000"/>
              <a:lumOff val="80000"/>
            </a:schemeClr>
          </a:solidFill>
        </p:spPr>
        <p:txBody>
          <a:bodyPr>
            <a:normAutofit/>
          </a:bodyPr>
          <a:lstStyle/>
          <a:p>
            <a:pPr marL="0" indent="0">
              <a:buNone/>
            </a:pPr>
            <a:endParaRPr lang="ru-RU" sz="2000" dirty="0"/>
          </a:p>
          <a:p>
            <a:pPr marL="0" indent="0">
              <a:buNone/>
            </a:pPr>
            <a:r>
              <a:rPr lang="ru-RU" sz="3200" b="1" dirty="0">
                <a:latin typeface="Bahnschrift SemiLight Condensed" panose="020B0502040204020203" pitchFamily="34" charset="0"/>
              </a:rPr>
              <a:t>Ватрушки</a:t>
            </a:r>
          </a:p>
          <a:p>
            <a:pPr marL="0" indent="0">
              <a:buNone/>
            </a:pPr>
            <a:r>
              <a:rPr lang="ru-RU" sz="3200" b="1" dirty="0">
                <a:latin typeface="Bahnschrift SemiLight Condensed" panose="020B0502040204020203" pitchFamily="34" charset="0"/>
              </a:rPr>
              <a:t>Сухари с изюмом</a:t>
            </a:r>
          </a:p>
          <a:p>
            <a:pPr marL="0" indent="0">
              <a:buNone/>
            </a:pPr>
            <a:r>
              <a:rPr lang="ru-RU" sz="3200" b="1" dirty="0">
                <a:latin typeface="Bahnschrift SemiLight Condensed" panose="020B0502040204020203" pitchFamily="34" charset="0"/>
              </a:rPr>
              <a:t>Блины (с вареньем, со сметаной) </a:t>
            </a:r>
          </a:p>
          <a:p>
            <a:pPr marL="0" indent="0">
              <a:buNone/>
            </a:pPr>
            <a:r>
              <a:rPr lang="ru-RU" sz="3200" b="1" dirty="0">
                <a:latin typeface="Bahnschrift SemiLight Condensed" panose="020B0502040204020203" pitchFamily="34" charset="0"/>
              </a:rPr>
              <a:t>Тульский пряник</a:t>
            </a:r>
          </a:p>
          <a:p>
            <a:pPr marL="0" indent="0">
              <a:buNone/>
            </a:pPr>
            <a:r>
              <a:rPr lang="ru-RU" sz="3200" b="1" dirty="0">
                <a:latin typeface="Bahnschrift SemiLight Condensed" panose="020B0502040204020203" pitchFamily="34" charset="0"/>
              </a:rPr>
              <a:t>Крендель</a:t>
            </a:r>
          </a:p>
          <a:p>
            <a:pPr marL="0" indent="0">
              <a:buNone/>
            </a:pPr>
            <a:endParaRPr lang="ru-RU" sz="2000" dirty="0"/>
          </a:p>
        </p:txBody>
      </p:sp>
      <p:pic>
        <p:nvPicPr>
          <p:cNvPr id="2050" name="Picture 2">
            <a:extLst>
              <a:ext uri="{FF2B5EF4-FFF2-40B4-BE49-F238E27FC236}">
                <a16:creationId xmlns:a16="http://schemas.microsoft.com/office/drawing/2014/main" xmlns="" id="{72726C09-E58A-8DF0-5F5B-971831DF2B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89" r="-3" b="-3"/>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02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Content Placeholder 3077">
            <a:extLst>
              <a:ext uri="{FF2B5EF4-FFF2-40B4-BE49-F238E27FC236}">
                <a16:creationId xmlns:a16="http://schemas.microsoft.com/office/drawing/2014/main" xmlns="" id="{81D0E4E1-B49A-FA4E-1096-B378D6DBFF3E}"/>
              </a:ext>
            </a:extLst>
          </p:cNvPr>
          <p:cNvSpPr>
            <a:spLocks noGrp="1"/>
          </p:cNvSpPr>
          <p:nvPr>
            <p:ph idx="1"/>
          </p:nvPr>
        </p:nvSpPr>
        <p:spPr>
          <a:xfrm>
            <a:off x="836680" y="2405067"/>
            <a:ext cx="5638766" cy="3659832"/>
          </a:xfrm>
          <a:solidFill>
            <a:schemeClr val="accent6">
              <a:lumMod val="20000"/>
              <a:lumOff val="80000"/>
            </a:schemeClr>
          </a:solidFill>
        </p:spPr>
        <p:txBody>
          <a:bodyPr>
            <a:normAutofit/>
          </a:bodyPr>
          <a:lstStyle/>
          <a:p>
            <a:pPr marL="0" indent="0">
              <a:buNone/>
            </a:pPr>
            <a:endParaRPr lang="ru-RU" sz="3200" b="1" dirty="0">
              <a:latin typeface="Bahnschrift SemiLight Condensed" panose="020B0502040204020203" pitchFamily="34" charset="0"/>
            </a:endParaRPr>
          </a:p>
          <a:p>
            <a:pPr marL="0" indent="0">
              <a:buNone/>
            </a:pPr>
            <a:r>
              <a:rPr lang="ru-RU" sz="3200" b="1" dirty="0">
                <a:latin typeface="Bahnschrift SemiLight Condensed" panose="020B0502040204020203" pitchFamily="34" charset="0"/>
              </a:rPr>
              <a:t>Мёд</a:t>
            </a:r>
          </a:p>
          <a:p>
            <a:pPr marL="0" indent="0">
              <a:buNone/>
            </a:pPr>
            <a:r>
              <a:rPr lang="ru-RU" sz="3200" b="1" dirty="0">
                <a:latin typeface="Bahnschrift SemiLight Condensed" panose="020B0502040204020203" pitchFamily="34" charset="0"/>
              </a:rPr>
              <a:t>Сырники с изюмом</a:t>
            </a:r>
          </a:p>
          <a:p>
            <a:pPr marL="0" indent="0">
              <a:buNone/>
            </a:pPr>
            <a:r>
              <a:rPr lang="ru-RU" sz="3200" b="1" dirty="0">
                <a:latin typeface="Bahnschrift SemiLight Condensed" panose="020B0502040204020203" pitchFamily="34" charset="0"/>
              </a:rPr>
              <a:t>Сушки</a:t>
            </a:r>
          </a:p>
          <a:p>
            <a:pPr marL="0" indent="0">
              <a:buNone/>
            </a:pPr>
            <a:r>
              <a:rPr lang="ru-RU" sz="3200" b="1" dirty="0">
                <a:latin typeface="Bahnschrift SemiLight Condensed" panose="020B0502040204020203" pitchFamily="34" charset="0"/>
              </a:rPr>
              <a:t>Самовар (чай из самовара) </a:t>
            </a:r>
            <a:endParaRPr lang="en-US" sz="3200" b="1" dirty="0">
              <a:latin typeface="Bahnschrift SemiLight Condensed" panose="020B0502040204020203" pitchFamily="34" charset="0"/>
            </a:endParaRPr>
          </a:p>
        </p:txBody>
      </p:sp>
      <p:pic>
        <p:nvPicPr>
          <p:cNvPr id="3074" name="Picture 2">
            <a:extLst>
              <a:ext uri="{FF2B5EF4-FFF2-40B4-BE49-F238E27FC236}">
                <a16:creationId xmlns:a16="http://schemas.microsoft.com/office/drawing/2014/main" xmlns="" id="{7DF92FE2-A2EC-7800-0DB9-CAC736EF1C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18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13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02" name="Content Placeholder 4101">
            <a:extLst>
              <a:ext uri="{FF2B5EF4-FFF2-40B4-BE49-F238E27FC236}">
                <a16:creationId xmlns:a16="http://schemas.microsoft.com/office/drawing/2014/main" xmlns="" id="{D751E6DF-1E13-AE37-5250-E6FCD310D8B7}"/>
              </a:ext>
            </a:extLst>
          </p:cNvPr>
          <p:cNvSpPr>
            <a:spLocks noGrp="1"/>
          </p:cNvSpPr>
          <p:nvPr>
            <p:ph idx="1"/>
          </p:nvPr>
        </p:nvSpPr>
        <p:spPr>
          <a:xfrm>
            <a:off x="836679" y="2405066"/>
            <a:ext cx="5956007" cy="3921089"/>
          </a:xfrm>
          <a:solidFill>
            <a:schemeClr val="accent2">
              <a:lumMod val="40000"/>
              <a:lumOff val="60000"/>
            </a:schemeClr>
          </a:solidFill>
        </p:spPr>
        <p:txBody>
          <a:bodyPr>
            <a:normAutofit/>
          </a:bodyPr>
          <a:lstStyle/>
          <a:p>
            <a:pPr marL="0" indent="0">
              <a:buNone/>
            </a:pPr>
            <a:endParaRPr lang="ru-RU" sz="4000" dirty="0">
              <a:latin typeface="Bahnschrift SemiLight Condensed" panose="020B0502040204020203" pitchFamily="34" charset="0"/>
            </a:endParaRPr>
          </a:p>
          <a:p>
            <a:pPr marL="0" indent="0">
              <a:buNone/>
            </a:pPr>
            <a:r>
              <a:rPr lang="ru-RU" sz="4000" dirty="0">
                <a:latin typeface="Bahnschrift SemiLight Condensed" panose="020B0502040204020203" pitchFamily="34" charset="0"/>
              </a:rPr>
              <a:t>Абрикосы</a:t>
            </a:r>
          </a:p>
          <a:p>
            <a:pPr marL="0" indent="0">
              <a:buNone/>
            </a:pPr>
            <a:r>
              <a:rPr lang="ru-RU" sz="4000" dirty="0">
                <a:latin typeface="Bahnschrift SemiLight Condensed" panose="020B0502040204020203" pitchFamily="34" charset="0"/>
              </a:rPr>
              <a:t>Яблоки </a:t>
            </a:r>
          </a:p>
          <a:p>
            <a:pPr marL="0" indent="0">
              <a:buNone/>
            </a:pPr>
            <a:r>
              <a:rPr lang="ru-RU" sz="4000" dirty="0">
                <a:latin typeface="Bahnschrift SemiLight Condensed" panose="020B0502040204020203" pitchFamily="34" charset="0"/>
              </a:rPr>
              <a:t>Сливы</a:t>
            </a:r>
          </a:p>
          <a:p>
            <a:pPr marL="0" indent="0">
              <a:buNone/>
            </a:pPr>
            <a:r>
              <a:rPr lang="ru-RU" sz="4000" dirty="0">
                <a:latin typeface="Bahnschrift SemiLight Condensed" panose="020B0502040204020203" pitchFamily="34" charset="0"/>
              </a:rPr>
              <a:t>Груши</a:t>
            </a:r>
            <a:endParaRPr lang="en-US" sz="4000" dirty="0">
              <a:latin typeface="Bahnschrift SemiLight Condensed" panose="020B0502040204020203" pitchFamily="34" charset="0"/>
            </a:endParaRPr>
          </a:p>
        </p:txBody>
      </p:sp>
      <p:pic>
        <p:nvPicPr>
          <p:cNvPr id="4098" name="Picture 2">
            <a:extLst>
              <a:ext uri="{FF2B5EF4-FFF2-40B4-BE49-F238E27FC236}">
                <a16:creationId xmlns:a16="http://schemas.microsoft.com/office/drawing/2014/main" xmlns="" id="{6AA1DAE0-DA49-B25D-26E4-7B2DBDB1F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18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90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Content Placeholder 6149">
            <a:extLst>
              <a:ext uri="{FF2B5EF4-FFF2-40B4-BE49-F238E27FC236}">
                <a16:creationId xmlns:a16="http://schemas.microsoft.com/office/drawing/2014/main" xmlns="" id="{62DD01CE-FF22-B84E-712A-5DC7CF939795}"/>
              </a:ext>
            </a:extLst>
          </p:cNvPr>
          <p:cNvSpPr>
            <a:spLocks noGrp="1"/>
          </p:cNvSpPr>
          <p:nvPr>
            <p:ph idx="1"/>
          </p:nvPr>
        </p:nvSpPr>
        <p:spPr>
          <a:xfrm>
            <a:off x="836680" y="1166327"/>
            <a:ext cx="5974668" cy="5243804"/>
          </a:xfrm>
          <a:solidFill>
            <a:schemeClr val="accent4">
              <a:lumMod val="20000"/>
              <a:lumOff val="80000"/>
            </a:schemeClr>
          </a:solidFill>
        </p:spPr>
        <p:txBody>
          <a:bodyPr>
            <a:noAutofit/>
          </a:bodyPr>
          <a:lstStyle/>
          <a:p>
            <a:pPr marL="0" indent="0">
              <a:buNone/>
            </a:pPr>
            <a:r>
              <a:rPr lang="ru-RU" sz="3200" dirty="0">
                <a:latin typeface="Bahnschrift SemiLight Condensed" panose="020B0502040204020203" pitchFamily="34" charset="0"/>
              </a:rPr>
              <a:t>Самовар </a:t>
            </a:r>
          </a:p>
          <a:p>
            <a:pPr marL="0" indent="0">
              <a:buNone/>
            </a:pPr>
            <a:r>
              <a:rPr lang="ru-RU" sz="3200" dirty="0">
                <a:latin typeface="Bahnschrift SemiLight Condensed" panose="020B0502040204020203" pitchFamily="34" charset="0"/>
              </a:rPr>
              <a:t>Ромашки</a:t>
            </a:r>
          </a:p>
          <a:p>
            <a:pPr marL="0" indent="0">
              <a:buNone/>
            </a:pPr>
            <a:r>
              <a:rPr lang="ru-RU" sz="3200" dirty="0">
                <a:latin typeface="Bahnschrift SemiLight Condensed" panose="020B0502040204020203" pitchFamily="34" charset="0"/>
              </a:rPr>
              <a:t>Баранки </a:t>
            </a:r>
          </a:p>
          <a:p>
            <a:pPr marL="0" indent="0">
              <a:buNone/>
            </a:pPr>
            <a:r>
              <a:rPr lang="ru-RU" sz="3200" dirty="0">
                <a:latin typeface="Bahnschrift SemiLight Condensed" panose="020B0502040204020203" pitchFamily="34" charset="0"/>
              </a:rPr>
              <a:t>Баян </a:t>
            </a:r>
          </a:p>
          <a:p>
            <a:pPr marL="0" indent="0">
              <a:buNone/>
            </a:pPr>
            <a:r>
              <a:rPr lang="ru-RU" sz="3200" dirty="0">
                <a:latin typeface="Bahnschrift SemiLight Condensed" panose="020B0502040204020203" pitchFamily="34" charset="0"/>
              </a:rPr>
              <a:t>Сушки</a:t>
            </a:r>
          </a:p>
          <a:p>
            <a:pPr marL="0" indent="0">
              <a:buNone/>
            </a:pPr>
            <a:r>
              <a:rPr lang="ru-RU" sz="3200" dirty="0">
                <a:latin typeface="Bahnschrift SemiLight Condensed" panose="020B0502040204020203" pitchFamily="34" charset="0"/>
              </a:rPr>
              <a:t>Балалайка</a:t>
            </a:r>
          </a:p>
          <a:p>
            <a:pPr marL="0" indent="0">
              <a:buNone/>
            </a:pPr>
            <a:r>
              <a:rPr lang="ru-RU" sz="3200" dirty="0">
                <a:latin typeface="Bahnschrift SemiLight Condensed" panose="020B0502040204020203" pitchFamily="34" charset="0"/>
              </a:rPr>
              <a:t>Матрёшка</a:t>
            </a:r>
          </a:p>
          <a:p>
            <a:pPr marL="0" indent="0">
              <a:buNone/>
            </a:pPr>
            <a:r>
              <a:rPr lang="ru-RU" sz="3200" dirty="0">
                <a:latin typeface="Bahnschrift SemiLight Condensed" panose="020B0502040204020203" pitchFamily="34" charset="0"/>
              </a:rPr>
              <a:t>Валенки</a:t>
            </a:r>
          </a:p>
          <a:p>
            <a:pPr marL="0" indent="0">
              <a:buNone/>
            </a:pPr>
            <a:r>
              <a:rPr lang="ru-RU" sz="3200" dirty="0">
                <a:latin typeface="Bahnschrift SemiLight Condensed" panose="020B0502040204020203" pitchFamily="34" charset="0"/>
              </a:rPr>
              <a:t>Венок из одуванчиков </a:t>
            </a:r>
            <a:endParaRPr lang="en-US" sz="3200" dirty="0">
              <a:latin typeface="Bahnschrift SemiLight Condensed" panose="020B0502040204020203" pitchFamily="34" charset="0"/>
            </a:endParaRPr>
          </a:p>
        </p:txBody>
      </p:sp>
      <p:pic>
        <p:nvPicPr>
          <p:cNvPr id="6146" name="Picture 2">
            <a:extLst>
              <a:ext uri="{FF2B5EF4-FFF2-40B4-BE49-F238E27FC236}">
                <a16:creationId xmlns:a16="http://schemas.microsoft.com/office/drawing/2014/main" xmlns="" id="{6C478EF5-3B18-3096-9733-F51C2856D2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18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6968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xmlns="" id="{FBF5EBEB-17B2-4A8E-E0E4-D969CE915533}"/>
              </a:ext>
            </a:extLst>
          </p:cNvPr>
          <p:cNvSpPr>
            <a:spLocks noGrp="1"/>
          </p:cNvSpPr>
          <p:nvPr>
            <p:ph idx="1"/>
          </p:nvPr>
        </p:nvSpPr>
        <p:spPr>
          <a:xfrm>
            <a:off x="836679" y="2405066"/>
            <a:ext cx="5685419" cy="3743807"/>
          </a:xfrm>
          <a:solidFill>
            <a:schemeClr val="accent1">
              <a:lumMod val="20000"/>
              <a:lumOff val="80000"/>
            </a:schemeClr>
          </a:solidFill>
        </p:spPr>
        <p:txBody>
          <a:bodyPr>
            <a:normAutofit/>
          </a:bodyPr>
          <a:lstStyle/>
          <a:p>
            <a:pPr marL="0" indent="0">
              <a:buNone/>
            </a:pPr>
            <a:r>
              <a:rPr lang="ru-RU" sz="3600" dirty="0">
                <a:latin typeface="Bahnschrift SemiLight Condensed" panose="020B0502040204020203" pitchFamily="34" charset="0"/>
              </a:rPr>
              <a:t>Коньки</a:t>
            </a:r>
          </a:p>
          <a:p>
            <a:pPr marL="0" indent="0">
              <a:buNone/>
            </a:pPr>
            <a:r>
              <a:rPr lang="ru-RU" sz="3600" dirty="0">
                <a:latin typeface="Bahnschrift SemiLight Condensed" panose="020B0502040204020203" pitchFamily="34" charset="0"/>
              </a:rPr>
              <a:t>Снеговик</a:t>
            </a:r>
          </a:p>
          <a:p>
            <a:pPr marL="0" indent="0">
              <a:buNone/>
            </a:pPr>
            <a:r>
              <a:rPr lang="ru-RU" sz="3600" dirty="0">
                <a:latin typeface="Bahnschrift SemiLight Condensed" panose="020B0502040204020203" pitchFamily="34" charset="0"/>
              </a:rPr>
              <a:t>Снежки (игра в снежки) </a:t>
            </a:r>
          </a:p>
          <a:p>
            <a:pPr marL="0" indent="0">
              <a:buNone/>
            </a:pPr>
            <a:r>
              <a:rPr lang="ru-RU" sz="3600" dirty="0">
                <a:latin typeface="Bahnschrift SemiLight Condensed" panose="020B0502040204020203" pitchFamily="34" charset="0"/>
              </a:rPr>
              <a:t>Санки</a:t>
            </a:r>
          </a:p>
          <a:p>
            <a:pPr marL="0" indent="0">
              <a:buNone/>
            </a:pPr>
            <a:r>
              <a:rPr lang="ru-RU" sz="3600" dirty="0">
                <a:latin typeface="Bahnschrift SemiLight Condensed" panose="020B0502040204020203" pitchFamily="34" charset="0"/>
              </a:rPr>
              <a:t>Бенгальские огни</a:t>
            </a:r>
          </a:p>
          <a:p>
            <a:pPr marL="0" indent="0">
              <a:buNone/>
            </a:pPr>
            <a:r>
              <a:rPr lang="ru-RU" sz="3600" dirty="0">
                <a:latin typeface="Bahnschrift SemiLight Condensed" panose="020B0502040204020203" pitchFamily="34" charset="0"/>
              </a:rPr>
              <a:t>Хлопушка</a:t>
            </a:r>
            <a:endParaRPr lang="cs-CZ" sz="3600" dirty="0">
              <a:latin typeface="Bahnschrift SemiLight Condensed" panose="020B0502040204020203" pitchFamily="34" charset="0"/>
            </a:endParaRPr>
          </a:p>
        </p:txBody>
      </p:sp>
      <p:pic>
        <p:nvPicPr>
          <p:cNvPr id="7170" name="Picture 2">
            <a:extLst>
              <a:ext uri="{FF2B5EF4-FFF2-40B4-BE49-F238E27FC236}">
                <a16:creationId xmlns:a16="http://schemas.microsoft.com/office/drawing/2014/main" xmlns="" id="{A2C9E669-5E2F-1C6C-B439-A1588EC9DF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08" r="2" b="339"/>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420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xmlns="" id="{B729277E-3861-1475-7295-0BD2BCB2C96A}"/>
              </a:ext>
            </a:extLst>
          </p:cNvPr>
          <p:cNvSpPr>
            <a:spLocks noGrp="1"/>
          </p:cNvSpPr>
          <p:nvPr>
            <p:ph type="title"/>
          </p:nvPr>
        </p:nvSpPr>
        <p:spPr>
          <a:xfrm>
            <a:off x="836679" y="723898"/>
            <a:ext cx="6002110" cy="1495425"/>
          </a:xfrm>
        </p:spPr>
        <p:txBody>
          <a:bodyPr>
            <a:normAutofit/>
          </a:bodyPr>
          <a:lstStyle/>
          <a:p>
            <a:endParaRPr lang="cs-CZ" sz="4000"/>
          </a:p>
        </p:txBody>
      </p:sp>
      <p:sp>
        <p:nvSpPr>
          <p:cNvPr id="3" name="Объект 2">
            <a:extLst>
              <a:ext uri="{FF2B5EF4-FFF2-40B4-BE49-F238E27FC236}">
                <a16:creationId xmlns:a16="http://schemas.microsoft.com/office/drawing/2014/main" xmlns="" id="{57C68094-768F-F3A0-9078-DEF66D73B306}"/>
              </a:ext>
            </a:extLst>
          </p:cNvPr>
          <p:cNvSpPr>
            <a:spLocks noGrp="1"/>
          </p:cNvSpPr>
          <p:nvPr>
            <p:ph idx="1"/>
          </p:nvPr>
        </p:nvSpPr>
        <p:spPr>
          <a:xfrm>
            <a:off x="657878" y="2125148"/>
            <a:ext cx="6359711" cy="4452933"/>
          </a:xfrm>
          <a:solidFill>
            <a:schemeClr val="accent3">
              <a:lumMod val="20000"/>
              <a:lumOff val="80000"/>
            </a:schemeClr>
          </a:solidFill>
        </p:spPr>
        <p:txBody>
          <a:bodyPr>
            <a:normAutofit/>
          </a:bodyPr>
          <a:lstStyle/>
          <a:p>
            <a:pPr marL="0" indent="0">
              <a:buNone/>
            </a:pPr>
            <a:endParaRPr lang="ru-RU" sz="4000" dirty="0">
              <a:latin typeface="Bahnschrift SemiLight Condensed" panose="020B0502040204020203" pitchFamily="34" charset="0"/>
            </a:endParaRPr>
          </a:p>
          <a:p>
            <a:pPr marL="0" indent="0">
              <a:buNone/>
            </a:pPr>
            <a:r>
              <a:rPr lang="ru-RU" sz="4000" dirty="0">
                <a:latin typeface="Bahnschrift SemiLight Condensed" panose="020B0502040204020203" pitchFamily="34" charset="0"/>
              </a:rPr>
              <a:t>Сгущённое молоко (сгущёнка)</a:t>
            </a:r>
          </a:p>
          <a:p>
            <a:pPr marL="0" indent="0">
              <a:buNone/>
            </a:pPr>
            <a:r>
              <a:rPr lang="ru-RU" sz="4000" dirty="0">
                <a:latin typeface="Bahnschrift SemiLight Condensed" panose="020B0502040204020203" pitchFamily="34" charset="0"/>
              </a:rPr>
              <a:t>Вареная сгущёнка </a:t>
            </a:r>
          </a:p>
          <a:p>
            <a:pPr marL="0" indent="0">
              <a:buNone/>
            </a:pPr>
            <a:r>
              <a:rPr lang="ru-RU" sz="4000" dirty="0">
                <a:latin typeface="Bahnschrift SemiLight Condensed" panose="020B0502040204020203" pitchFamily="34" charset="0"/>
              </a:rPr>
              <a:t>Пломбир </a:t>
            </a:r>
          </a:p>
          <a:p>
            <a:pPr marL="0" indent="0">
              <a:buNone/>
            </a:pPr>
            <a:endParaRPr lang="cs-CZ" sz="2000" dirty="0"/>
          </a:p>
        </p:txBody>
      </p:sp>
      <p:pic>
        <p:nvPicPr>
          <p:cNvPr id="1026" name="Picture 2">
            <a:extLst>
              <a:ext uri="{FF2B5EF4-FFF2-40B4-BE49-F238E27FC236}">
                <a16:creationId xmlns:a16="http://schemas.microsoft.com/office/drawing/2014/main" xmlns="" id="{19A7B6A2-5BA5-3117-9342-9D0133F3C4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2"/>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09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xmlns="" id="{9385602F-6ADC-0509-EBC4-DD3D12006733}"/>
              </a:ext>
            </a:extLst>
          </p:cNvPr>
          <p:cNvSpPr>
            <a:spLocks noGrp="1"/>
          </p:cNvSpPr>
          <p:nvPr>
            <p:ph type="title"/>
          </p:nvPr>
        </p:nvSpPr>
        <p:spPr>
          <a:xfrm>
            <a:off x="648929" y="557190"/>
            <a:ext cx="5181510" cy="1671569"/>
          </a:xfrm>
        </p:spPr>
        <p:txBody>
          <a:bodyPr>
            <a:normAutofit/>
          </a:bodyPr>
          <a:lstStyle/>
          <a:p>
            <a:endParaRPr lang="cs-CZ" sz="4000"/>
          </a:p>
        </p:txBody>
      </p:sp>
      <p:sp>
        <p:nvSpPr>
          <p:cNvPr id="3" name="Объект 2">
            <a:extLst>
              <a:ext uri="{FF2B5EF4-FFF2-40B4-BE49-F238E27FC236}">
                <a16:creationId xmlns:a16="http://schemas.microsoft.com/office/drawing/2014/main" xmlns="" id="{0A8E56AC-997B-1DB0-B46D-C1EB3EC4EC6C}"/>
              </a:ext>
            </a:extLst>
          </p:cNvPr>
          <p:cNvSpPr>
            <a:spLocks noGrp="1"/>
          </p:cNvSpPr>
          <p:nvPr>
            <p:ph idx="1"/>
          </p:nvPr>
        </p:nvSpPr>
        <p:spPr>
          <a:xfrm>
            <a:off x="648929" y="2948472"/>
            <a:ext cx="5052075" cy="3909527"/>
          </a:xfrm>
          <a:solidFill>
            <a:schemeClr val="accent2">
              <a:lumMod val="60000"/>
              <a:lumOff val="40000"/>
            </a:schemeClr>
          </a:solidFill>
        </p:spPr>
        <p:txBody>
          <a:bodyPr>
            <a:normAutofit/>
          </a:bodyPr>
          <a:lstStyle/>
          <a:p>
            <a:pPr marL="0" indent="0">
              <a:buNone/>
            </a:pPr>
            <a:endParaRPr lang="ru-RU" sz="4000" dirty="0">
              <a:latin typeface="Bahnschrift SemiLight Condensed" panose="020B0502040204020203" pitchFamily="34" charset="0"/>
            </a:endParaRPr>
          </a:p>
          <a:p>
            <a:pPr marL="0" indent="0">
              <a:buNone/>
            </a:pPr>
            <a:endParaRPr lang="ru-RU" sz="4000" dirty="0">
              <a:latin typeface="Bahnschrift SemiLight Condensed" panose="020B0502040204020203" pitchFamily="34" charset="0"/>
            </a:endParaRPr>
          </a:p>
          <a:p>
            <a:pPr marL="0" indent="0">
              <a:buNone/>
            </a:pPr>
            <a:r>
              <a:rPr lang="ru-RU" sz="4000" dirty="0">
                <a:latin typeface="Bahnschrift SemiLight Condensed" panose="020B0502040204020203" pitchFamily="34" charset="0"/>
              </a:rPr>
              <a:t>Торт «Птичье молоко»</a:t>
            </a:r>
          </a:p>
          <a:p>
            <a:pPr marL="0" indent="0">
              <a:buNone/>
            </a:pPr>
            <a:r>
              <a:rPr lang="ru-RU" sz="4000" dirty="0">
                <a:latin typeface="Bahnschrift SemiLight Condensed" panose="020B0502040204020203" pitchFamily="34" charset="0"/>
              </a:rPr>
              <a:t>Конфеты «Птичье молоко»</a:t>
            </a:r>
          </a:p>
          <a:p>
            <a:pPr marL="0" indent="0">
              <a:buNone/>
            </a:pPr>
            <a:endParaRPr lang="cs-CZ" sz="2000" dirty="0"/>
          </a:p>
        </p:txBody>
      </p:sp>
      <p:pic>
        <p:nvPicPr>
          <p:cNvPr id="2050" name="Picture 2">
            <a:extLst>
              <a:ext uri="{FF2B5EF4-FFF2-40B4-BE49-F238E27FC236}">
                <a16:creationId xmlns:a16="http://schemas.microsoft.com/office/drawing/2014/main" xmlns="" id="{2F52F68C-8DE0-4EA1-C7B7-9AB3BAE59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5" r="4976"/>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4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xmlns=""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xmlns="" id="{3E5EDA7D-E448-43F6-E98F-02F7FE4D33E3}"/>
              </a:ext>
            </a:extLst>
          </p:cNvPr>
          <p:cNvSpPr>
            <a:spLocks noGrp="1"/>
          </p:cNvSpPr>
          <p:nvPr>
            <p:ph type="title"/>
          </p:nvPr>
        </p:nvSpPr>
        <p:spPr>
          <a:xfrm>
            <a:off x="648929" y="557190"/>
            <a:ext cx="5181510" cy="1671569"/>
          </a:xfrm>
        </p:spPr>
        <p:txBody>
          <a:bodyPr>
            <a:normAutofit/>
          </a:bodyPr>
          <a:lstStyle/>
          <a:p>
            <a:endParaRPr lang="cs-CZ" sz="4000"/>
          </a:p>
        </p:txBody>
      </p:sp>
      <p:sp>
        <p:nvSpPr>
          <p:cNvPr id="3" name="Объект 2">
            <a:extLst>
              <a:ext uri="{FF2B5EF4-FFF2-40B4-BE49-F238E27FC236}">
                <a16:creationId xmlns:a16="http://schemas.microsoft.com/office/drawing/2014/main" xmlns="" id="{493FF88E-3C0F-F8F6-AE22-7BD3504ED2EF}"/>
              </a:ext>
            </a:extLst>
          </p:cNvPr>
          <p:cNvSpPr>
            <a:spLocks noGrp="1"/>
          </p:cNvSpPr>
          <p:nvPr>
            <p:ph idx="1"/>
          </p:nvPr>
        </p:nvSpPr>
        <p:spPr>
          <a:xfrm>
            <a:off x="648930" y="2406650"/>
            <a:ext cx="5181508" cy="3722438"/>
          </a:xfrm>
          <a:solidFill>
            <a:schemeClr val="bg1">
              <a:lumMod val="95000"/>
            </a:schemeClr>
          </a:solidFill>
        </p:spPr>
        <p:txBody>
          <a:bodyPr>
            <a:normAutofit/>
          </a:bodyPr>
          <a:lstStyle/>
          <a:p>
            <a:pPr marL="0" indent="0">
              <a:buNone/>
            </a:pPr>
            <a:r>
              <a:rPr lang="ru-RU" sz="4400" dirty="0">
                <a:latin typeface="Bahnschrift SemiLight Condensed" panose="020B0502040204020203" pitchFamily="34" charset="0"/>
              </a:rPr>
              <a:t>Зефир</a:t>
            </a:r>
            <a:endParaRPr lang="cs-CZ" sz="4400" dirty="0">
              <a:latin typeface="Bahnschrift SemiLight Condensed" panose="020B0502040204020203" pitchFamily="34" charset="0"/>
            </a:endParaRPr>
          </a:p>
        </p:txBody>
      </p:sp>
      <p:pic>
        <p:nvPicPr>
          <p:cNvPr id="3074" name="Picture 2" descr="a painting of tea and pastries on a table">
            <a:extLst>
              <a:ext uri="{FF2B5EF4-FFF2-40B4-BE49-F238E27FC236}">
                <a16:creationId xmlns:a16="http://schemas.microsoft.com/office/drawing/2014/main" xmlns="" id="{2B4490F4-A0D7-CF17-E578-439C13608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42" r="2461" b="-1"/>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995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1C5A23-ABF0-8140-843B-4970DC4E4284}"/>
              </a:ext>
            </a:extLst>
          </p:cNvPr>
          <p:cNvSpPr>
            <a:spLocks noGrp="1"/>
          </p:cNvSpPr>
          <p:nvPr>
            <p:ph type="title"/>
          </p:nvPr>
        </p:nvSpPr>
        <p:spPr/>
        <p:txBody>
          <a:bodyPr/>
          <a:lstStyle/>
          <a:p>
            <a:endParaRPr lang="cs-CZ"/>
          </a:p>
        </p:txBody>
      </p:sp>
      <p:sp>
        <p:nvSpPr>
          <p:cNvPr id="3" name="Объект 2">
            <a:extLst>
              <a:ext uri="{FF2B5EF4-FFF2-40B4-BE49-F238E27FC236}">
                <a16:creationId xmlns:a16="http://schemas.microsoft.com/office/drawing/2014/main" xmlns="" id="{DDE023C4-9155-1BE1-7C06-7F631002134C}"/>
              </a:ext>
            </a:extLst>
          </p:cNvPr>
          <p:cNvSpPr>
            <a:spLocks noGrp="1"/>
          </p:cNvSpPr>
          <p:nvPr>
            <p:ph idx="1"/>
          </p:nvPr>
        </p:nvSpPr>
        <p:spPr/>
        <p:txBody>
          <a:bodyPr/>
          <a:lstStyle/>
          <a:p>
            <a:endParaRPr lang="cs-CZ"/>
          </a:p>
        </p:txBody>
      </p:sp>
      <p:pic>
        <p:nvPicPr>
          <p:cNvPr id="9218" name="Picture 2">
            <a:extLst>
              <a:ext uri="{FF2B5EF4-FFF2-40B4-BE49-F238E27FC236}">
                <a16:creationId xmlns:a16="http://schemas.microsoft.com/office/drawing/2014/main" xmlns="" id="{1C01D144-8F96-E96F-5EE7-CE8385E4D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0"/>
            <a:ext cx="4852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6338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4067</Words>
  <Application>Microsoft Office PowerPoint</Application>
  <PresentationFormat>Широкоэкранный</PresentationFormat>
  <Paragraphs>562</Paragraphs>
  <Slides>117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4</vt:i4>
      </vt:variant>
      <vt:variant>
        <vt:lpstr>Заголовки слайдов</vt:lpstr>
      </vt:variant>
      <vt:variant>
        <vt:i4>117</vt:i4>
      </vt:variant>
    </vt:vector>
  </HeadingPairs>
  <TitlesOfParts>
    <vt:vector size="127" baseType="lpstr">
      <vt:lpstr>Arial</vt:lpstr>
      <vt:lpstr>Bahnschrift SemiLight Condensed</vt:lpstr>
      <vt:lpstr>Calibri</vt:lpstr>
      <vt:lpstr>Calibri Light</vt:lpstr>
      <vt:lpstr>Inter var</vt:lpstr>
      <vt:lpstr>Times New Roman</vt:lpstr>
      <vt:lpstr>Тема Office</vt:lpstr>
      <vt:lpstr>1_Тема Office</vt:lpstr>
      <vt:lpstr>2_Тема Office</vt:lpstr>
      <vt:lpstr>3_Тема Office</vt:lpstr>
      <vt:lpstr>RJ_01 Ruština pro začátečníky - Informace o předmětu</vt:lpstr>
      <vt:lpstr>Презентация PowerPoint</vt:lpstr>
      <vt:lpstr>Russian language/ Русский язык</vt:lpstr>
      <vt:lpstr>Russian language</vt:lpstr>
      <vt:lpstr>Modern Russian has almost no dialects. Unlike many European languages (for example, German and Italian), it is quite difficult for a Russian speaker to determine where a person comes from, for example, from Siberia or from St. Petersburg. For a long time in the USSR it was forbidden to use different dialects, and there was a common universal version of the Moscow language. Therefore, the differences remained very weak. But thanks to this, having mastered the Russian language, you will be able to understand people in different countries thanks to its universality.</vt:lpstr>
      <vt:lpstr>Russian language is a Slavic language of the Eastern group. The stress can fall on any syllable of a word. Word order in Russian is free.</vt:lpstr>
      <vt:lpstr>Russian alphabet</vt:lpstr>
      <vt:lpstr>Russian alphabet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Text</vt:lpstr>
      <vt:lpstr>Grammar</vt:lpstr>
      <vt:lpstr>Презентация PowerPoint</vt:lpstr>
      <vt:lpstr>Презентация PowerPoint</vt:lpstr>
      <vt:lpstr>Exersices</vt:lpstr>
      <vt:lpstr>To be/ быть does not change in Russian</vt:lpstr>
      <vt:lpstr>Exercises</vt:lpstr>
      <vt:lpstr>Useful phrases  bye                          пока   Good day             Добрый день Good morning      Доброе утро Good evening       Добрый вечер Good night            Спокойной ночи  </vt:lpstr>
      <vt:lpstr>У  меня есть/ I have</vt:lpstr>
      <vt:lpstr>Numbers in Russian</vt:lpstr>
      <vt:lpstr>Useful phrases</vt:lpstr>
      <vt:lpstr>Отчество</vt:lpstr>
      <vt:lpstr>Famous Russian people</vt:lpstr>
      <vt:lpstr>Julian calendar</vt:lpstr>
      <vt:lpstr>Russian holidays </vt:lpstr>
      <vt:lpstr>Flowers</vt:lpstr>
      <vt:lpstr>Russian Federation is located both in Europe and Asia. Area is about 17 098 246 km2 The capital city is Moscow</vt:lpstr>
      <vt:lpstr>FACTS </vt:lpstr>
      <vt:lpstr>Moscow vs St. Petersburg</vt:lpstr>
      <vt:lpstr>Climate</vt:lpstr>
      <vt:lpstr>White nights</vt:lpstr>
      <vt:lpstr>Red Sails</vt:lpstr>
      <vt:lpstr>The most ancient cities of Russia</vt:lpstr>
      <vt:lpstr>The most ancient cities of Russia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Important verbs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We used verb  to be only in Past and in Future, not Present</vt:lpstr>
      <vt:lpstr>Презентация PowerPoint</vt:lpstr>
      <vt:lpstr>Презентация PowerPoint</vt:lpstr>
      <vt:lpstr>Презентация PowerPoint</vt:lpstr>
      <vt:lpstr>Презентация PowerPoint</vt:lpstr>
      <vt:lpstr>Презентация PowerPoint</vt:lpstr>
      <vt:lpstr>Упражнение</vt:lpstr>
      <vt:lpstr>Презентация PowerPoint</vt:lpstr>
      <vt:lpstr>Рутина</vt:lpstr>
      <vt:lpstr>Презентация PowerPoint</vt:lpstr>
      <vt:lpstr>Презентация PowerPoint</vt:lpstr>
      <vt:lpstr>Презентация PowerPoint</vt:lpstr>
      <vt:lpstr>Презентация PowerPoint</vt:lpstr>
      <vt:lpstr>Презентация PowerPoint</vt:lpstr>
      <vt:lpstr>Приятного аппетита!</vt:lpstr>
      <vt:lpstr>National cuisine</vt:lpstr>
      <vt:lpstr>National cuisine</vt:lpstr>
      <vt:lpstr>Еда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Theatre</vt:lpstr>
      <vt:lpstr>Czech culture</vt:lpstr>
      <vt:lpstr>Culture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RJ_01 Ruština pro začátečníky - Informace o předmětu</dc:title>
  <dc:creator>AdminPC</dc:creator>
  <cp:lastModifiedBy>AdminPC</cp:lastModifiedBy>
  <cp:revision>26</cp:revision>
  <dcterms:created xsi:type="dcterms:W3CDTF">2024-09-23T14:23:48Z</dcterms:created>
  <dcterms:modified xsi:type="dcterms:W3CDTF">2024-10-07T14:37:06Z</dcterms:modified>
</cp:coreProperties>
</file>