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80" r:id="rId5"/>
    <p:sldId id="267" r:id="rId6"/>
    <p:sldId id="268" r:id="rId7"/>
    <p:sldId id="279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66" r:id="rId20"/>
    <p:sldId id="258" r:id="rId21"/>
    <p:sldId id="259" r:id="rId22"/>
    <p:sldId id="260" r:id="rId23"/>
    <p:sldId id="261" r:id="rId24"/>
    <p:sldId id="262" r:id="rId25"/>
    <p:sldId id="264" r:id="rId26"/>
    <p:sldId id="26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60" y="-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7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1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9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0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9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8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1A7C-BEBD-4980-8E9E-5DF7CBF06C7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7837-BF7E-455D-BB4B-BE8A87963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package" Target="../embeddings/_________Microsoft_Word2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44" y="350728"/>
            <a:ext cx="8480119" cy="5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827"/>
            <a:ext cx="10515600" cy="5538136"/>
          </a:xfrm>
        </p:spPr>
        <p:txBody>
          <a:bodyPr/>
          <a:lstStyle/>
          <a:p>
            <a:r>
              <a:rPr lang="ru-RU" dirty="0" smtClean="0"/>
              <a:t>Раскройте скобки. Напишите правильную форму</a:t>
            </a:r>
          </a:p>
          <a:p>
            <a:r>
              <a:rPr lang="ru-RU" dirty="0" smtClean="0"/>
              <a:t>Я люблю______ (пицца). 2. Ты любишь________ (суп)? 3. Это моя мама. Я люблю (она). 4. Это мой друг. Я люблю_______  (он). </a:t>
            </a:r>
          </a:p>
          <a:p>
            <a:r>
              <a:rPr lang="ru-RU" dirty="0" smtClean="0"/>
              <a:t>5. Я читаю___________ (книга). 6. Я живу в Новосибирске. Я люблю_____  (). 7. Я слушаю_______ (песня). 8. Она слушает_______ (музыка). 9. Это ваши родители? Я знаю ______  (они). 10. Это журнал. Я читаю _______(он). 11. Я люблю_____ (ты).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9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6.png" descr="Изображение выглядит как текст, человек, Человеческое лицо, меню&#10;&#10;Автоматически созданное описа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6170" y="-288099"/>
            <a:ext cx="8342334" cy="68533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3574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0833"/>
            <a:ext cx="10515600" cy="5776130"/>
          </a:xfrm>
        </p:spPr>
        <p:txBody>
          <a:bodyPr/>
          <a:lstStyle/>
          <a:p>
            <a:r>
              <a:rPr lang="ru-RU" dirty="0" smtClean="0"/>
              <a:t>Ответьте на вопросы. Спросите друг друга. </a:t>
            </a:r>
          </a:p>
          <a:p>
            <a:r>
              <a:rPr lang="ru-RU" dirty="0" smtClean="0"/>
              <a:t>1)	Когда вы учитесь?</a:t>
            </a:r>
          </a:p>
          <a:p>
            <a:r>
              <a:rPr lang="ru-RU" dirty="0" smtClean="0"/>
              <a:t>2)	Когда вы отдыхаете? </a:t>
            </a:r>
          </a:p>
          <a:p>
            <a:r>
              <a:rPr lang="ru-RU" dirty="0" smtClean="0"/>
              <a:t>3)	Вы учитесь в выходные? </a:t>
            </a:r>
          </a:p>
          <a:p>
            <a:r>
              <a:rPr lang="ru-RU" dirty="0" smtClean="0"/>
              <a:t>4)	Когда вы изучаете русский язык?</a:t>
            </a:r>
          </a:p>
          <a:p>
            <a:r>
              <a:rPr lang="ru-RU" dirty="0" smtClean="0"/>
              <a:t>5)	Когда вы обычно свободны?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93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1666"/>
            <a:ext cx="10515600" cy="53377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Ответьте на вопросы. Спросите друг друга. </a:t>
            </a:r>
          </a:p>
          <a:p>
            <a:r>
              <a:rPr lang="ru-RU" dirty="0" smtClean="0"/>
              <a:t>1)	Когда вы учитесь?</a:t>
            </a:r>
          </a:p>
          <a:p>
            <a:r>
              <a:rPr lang="ru-RU" dirty="0" smtClean="0"/>
              <a:t>2)	Когда вы отдыхаете? </a:t>
            </a:r>
          </a:p>
          <a:p>
            <a:r>
              <a:rPr lang="ru-RU" dirty="0" smtClean="0"/>
              <a:t>3)	Вы учитесь в выходные? </a:t>
            </a:r>
          </a:p>
          <a:p>
            <a:r>
              <a:rPr lang="ru-RU" dirty="0" smtClean="0"/>
              <a:t>4)	Когда вы изучаете русский язык?</a:t>
            </a:r>
          </a:p>
          <a:p>
            <a:r>
              <a:rPr lang="ru-RU" dirty="0" smtClean="0"/>
              <a:t>5)	Когда вы обычно свободны?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26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529" y="688932"/>
            <a:ext cx="7903923" cy="52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70" y="701458"/>
            <a:ext cx="8743167" cy="51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326" y="801666"/>
            <a:ext cx="8041710" cy="56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338" y="388307"/>
            <a:ext cx="7573694" cy="57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164" y="601250"/>
            <a:ext cx="6973167" cy="56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858" y="363256"/>
            <a:ext cx="8192021" cy="61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06384"/>
              </p:ext>
            </p:extLst>
          </p:nvPr>
        </p:nvGraphicFramePr>
        <p:xfrm>
          <a:off x="1365337" y="338204"/>
          <a:ext cx="9845457" cy="6225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611"/>
                <a:gridCol w="3698155"/>
                <a:gridCol w="2921598"/>
                <a:gridCol w="2461093"/>
              </a:tblGrid>
              <a:tr h="1037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живу (в Китае) </a:t>
                      </a:r>
                      <a:r>
                        <a:rPr lang="cs-CZ" sz="1200" kern="0">
                          <a:effectLst/>
                        </a:rPr>
                        <a:t>I </a:t>
                      </a:r>
                      <a:r>
                        <a:rPr lang="ru-RU" sz="1200" kern="0">
                          <a:effectLst/>
                        </a:rPr>
                        <a:t>спряжение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</a:t>
                      </a:r>
                      <a:r>
                        <a:rPr lang="cs-CZ" sz="1200" kern="0">
                          <a:effectLst/>
                        </a:rPr>
                        <a:t>зучаю </a:t>
                      </a:r>
                      <a:r>
                        <a:rPr lang="ru-RU" sz="1200" kern="0">
                          <a:effectLst/>
                        </a:rPr>
                        <a:t>(русский язык) </a:t>
                      </a:r>
                      <a:r>
                        <a:rPr lang="cs-CZ" sz="1200" kern="0">
                          <a:effectLst/>
                        </a:rPr>
                        <a:t>I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говорю (по-русски)</a:t>
                      </a:r>
                      <a:endParaRPr lang="ru-RU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kern="100">
                          <a:effectLst/>
                        </a:rPr>
                        <a:t>II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7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ты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</a:t>
                      </a:r>
                      <a:r>
                        <a:rPr lang="ru-RU" sz="1200" u="sng" kern="0">
                          <a:effectLst/>
                        </a:rPr>
                        <a:t>ёшь</a:t>
                      </a:r>
                      <a:r>
                        <a:rPr lang="ru-RU" sz="1200" kern="0">
                          <a:effectLst/>
                        </a:rPr>
                        <a:t> (в городе, в деревне, в селе) 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effectLst/>
                        </a:rPr>
                        <a:t>и</a:t>
                      </a:r>
                      <a:r>
                        <a:rPr lang="cs-CZ" sz="1200" kern="0" dirty="0">
                          <a:effectLst/>
                        </a:rPr>
                        <a:t>зуча</a:t>
                      </a:r>
                      <a:r>
                        <a:rPr lang="cs-CZ" sz="1200" u="sng" kern="0" dirty="0">
                          <a:effectLst/>
                        </a:rPr>
                        <a:t>ешь </a:t>
                      </a:r>
                      <a:r>
                        <a:rPr lang="ru-RU" sz="1200" kern="0" dirty="0">
                          <a:effectLst/>
                        </a:rPr>
                        <a:t>(философию)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говоришь (по-французски)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он она оно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</a:t>
                      </a:r>
                      <a:r>
                        <a:rPr lang="ru-RU" sz="1200" u="sng" kern="0">
                          <a:effectLst/>
                        </a:rPr>
                        <a:t>ёт</a:t>
                      </a:r>
                      <a:r>
                        <a:rPr lang="ru-RU" sz="1200" kern="0">
                          <a:effectLst/>
                        </a:rPr>
                        <a:t> (в Санкт-Петербурге)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</a:t>
                      </a:r>
                      <a:r>
                        <a:rPr lang="cs-CZ" sz="1200" kern="0">
                          <a:effectLst/>
                        </a:rPr>
                        <a:t>зучает </a:t>
                      </a:r>
                      <a:r>
                        <a:rPr lang="ru-RU" sz="1200" kern="0">
                          <a:effectLst/>
                        </a:rPr>
                        <a:t>(историю Рима)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говорит (по-английски)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7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мы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</a:t>
                      </a:r>
                      <a:r>
                        <a:rPr lang="ru-RU" sz="1200" u="sng" kern="0">
                          <a:effectLst/>
                        </a:rPr>
                        <a:t>ём</a:t>
                      </a:r>
                      <a:r>
                        <a:rPr lang="ru-RU" sz="1200" kern="0">
                          <a:effectLst/>
                        </a:rPr>
                        <a:t> (в Чехии)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</a:t>
                      </a:r>
                      <a:r>
                        <a:rPr lang="cs-CZ" sz="1200" kern="0">
                          <a:effectLst/>
                        </a:rPr>
                        <a:t>зучаем</a:t>
                      </a:r>
                      <a:r>
                        <a:rPr lang="ru-RU" sz="1200" kern="0">
                          <a:effectLst/>
                        </a:rPr>
                        <a:t> 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говорим (по-чешски)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7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вы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</a:t>
                      </a:r>
                      <a:r>
                        <a:rPr lang="ru-RU" sz="1200" u="sng" kern="0">
                          <a:effectLst/>
                        </a:rPr>
                        <a:t>ёте</a:t>
                      </a:r>
                      <a:r>
                        <a:rPr lang="ru-RU" sz="1200" kern="0">
                          <a:effectLst/>
                        </a:rPr>
                        <a:t> (в Италии)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и</a:t>
                      </a:r>
                      <a:r>
                        <a:rPr lang="cs-CZ" sz="1200" kern="0">
                          <a:effectLst/>
                        </a:rPr>
                        <a:t>зучаете </a:t>
                      </a:r>
                      <a:r>
                        <a:rPr lang="ru-RU" sz="1200" kern="0">
                          <a:effectLst/>
                        </a:rPr>
                        <a:t>(иностранный язык)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говорите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они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effectLst/>
                        </a:rPr>
                        <a:t>жив</a:t>
                      </a:r>
                      <a:r>
                        <a:rPr lang="ru-RU" sz="1200" u="sng" kern="0">
                          <a:effectLst/>
                        </a:rPr>
                        <a:t>ут</a:t>
                      </a:r>
                      <a:r>
                        <a:rPr lang="ru-RU" sz="1200" kern="0">
                          <a:effectLst/>
                        </a:rPr>
                        <a:t> (в Южной Корее)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kern="0">
                          <a:effectLst/>
                        </a:rPr>
                        <a:t>изучают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говорят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00625" y="11649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493" y="413358"/>
            <a:ext cx="8517699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263" y="701458"/>
            <a:ext cx="576266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02" y="275573"/>
            <a:ext cx="5465147" cy="5523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37128" y="2828836"/>
            <a:ext cx="517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ты купил своей </a:t>
            </a:r>
            <a:r>
              <a:rPr lang="ru-RU" dirty="0" err="1" smtClean="0"/>
              <a:t>девушк</a:t>
            </a:r>
            <a:r>
              <a:rPr lang="ru-RU" dirty="0" smtClean="0"/>
              <a:t> ¬̲ ?</a:t>
            </a:r>
          </a:p>
          <a:p>
            <a:r>
              <a:rPr lang="ru-RU" dirty="0" smtClean="0"/>
              <a:t>Мы купили цветы нашему </a:t>
            </a:r>
            <a:r>
              <a:rPr lang="ru-RU" dirty="0" err="1" smtClean="0"/>
              <a:t>учител</a:t>
            </a:r>
            <a:r>
              <a:rPr lang="ru-RU" dirty="0" smtClean="0"/>
              <a:t>_</a:t>
            </a:r>
          </a:p>
          <a:p>
            <a:r>
              <a:rPr lang="ru-RU" dirty="0" smtClean="0"/>
              <a:t>Тетя подарила </a:t>
            </a:r>
            <a:r>
              <a:rPr lang="ru-RU" dirty="0" err="1" smtClean="0"/>
              <a:t>дяд</a:t>
            </a:r>
            <a:r>
              <a:rPr lang="ru-RU" dirty="0" smtClean="0"/>
              <a:t>_ телефон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7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534" y="638828"/>
            <a:ext cx="7035075" cy="55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638" y="864296"/>
            <a:ext cx="5814438" cy="42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одежда, обувь, человек&#10;&#10;Автоматически созданное описание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452" y="613775"/>
            <a:ext cx="9331890" cy="53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222" y="538619"/>
            <a:ext cx="7185387" cy="61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76" y="1690688"/>
            <a:ext cx="8417490" cy="46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546" y="1866377"/>
            <a:ext cx="6912570" cy="42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234" y="739036"/>
            <a:ext cx="7473486" cy="57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802"/>
              </p:ext>
            </p:extLst>
          </p:nvPr>
        </p:nvGraphicFramePr>
        <p:xfrm>
          <a:off x="1606731" y="627017"/>
          <a:ext cx="9993086" cy="5643153"/>
        </p:xfrm>
        <a:graphic>
          <a:graphicData uri="http://schemas.openxmlformats.org/drawingml/2006/table">
            <a:tbl>
              <a:tblPr firstRow="1" firstCol="1" bandRow="1"/>
              <a:tblGrid>
                <a:gridCol w="4841056"/>
                <a:gridCol w="5152030"/>
              </a:tblGrid>
              <a:tr h="35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спряжение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спряжение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глаголы, которые в форме инфинитива оканчиваются на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-ать (читать)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-ять (гулять)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-ыть (плыть)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-оть (колоть)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-уть (тянуть)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-чь (мочь)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-ти (идти)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-еть (болеть)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глаголы, которые оканчиваются на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kern="10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ить</a:t>
                      </a: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любить, учить, спешить, говорить</a:t>
                      </a:r>
                      <a:r>
                        <a:rPr lang="ru-RU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некоторые глаголы на</a:t>
                      </a:r>
                      <a:r>
                        <a:rPr lang="cs-CZ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r>
                        <a:rPr lang="cs-CZ" sz="1200" b="1" kern="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ать/-еть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Исключения (</a:t>
                      </a:r>
                      <a:r>
                        <a:rPr lang="cs-CZ" sz="1200" kern="10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výjimka</a:t>
                      </a:r>
                      <a:r>
                        <a:rPr lang="ru-RU" sz="1200" kern="100">
                          <a:solidFill>
                            <a:srgbClr val="BF8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Брить (</a:t>
                      </a: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holit</a:t>
                      </a: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стелить (</a:t>
                      </a:r>
                      <a:r>
                        <a:rPr lang="cs-CZ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stlát</a:t>
                      </a: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Гнать, держать, терпеть, обидеть (</a:t>
                      </a:r>
                      <a:r>
                        <a:rPr lang="cs-C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urazit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слышать, видеть, ненавидеть</a:t>
                      </a:r>
                      <a:r>
                        <a:rPr lang="cs-C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дышать, смотреть</a:t>
                      </a:r>
                      <a:r>
                        <a:rPr lang="cs-C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зависеть, вертеть (</a:t>
                      </a:r>
                      <a:r>
                        <a:rPr lang="cs-CZ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otáčet, točit, vrtět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96133" y="2435225"/>
            <a:ext cx="21172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5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снимок экрана, кот&#10;&#10;Автоматически созданное описание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526" y="425884"/>
            <a:ext cx="5639969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806" y="100208"/>
            <a:ext cx="7463827" cy="3281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40" y="2956142"/>
            <a:ext cx="7125624" cy="32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6405"/>
            <a:ext cx="10515600" cy="5500558"/>
          </a:xfrm>
        </p:spPr>
        <p:txBody>
          <a:bodyPr/>
          <a:lstStyle/>
          <a:p>
            <a:r>
              <a:rPr lang="en-US" dirty="0" err="1" smtClean="0"/>
              <a:t>Sloveso</a:t>
            </a:r>
            <a:r>
              <a:rPr lang="en-US" dirty="0" smtClean="0"/>
              <a:t> </a:t>
            </a:r>
            <a:r>
              <a:rPr lang="ru-RU" dirty="0" smtClean="0"/>
              <a:t>подарить</a:t>
            </a:r>
          </a:p>
          <a:p>
            <a:endParaRPr lang="ru-RU" dirty="0" smtClean="0"/>
          </a:p>
          <a:p>
            <a:r>
              <a:rPr lang="en-US" dirty="0" err="1" smtClean="0"/>
              <a:t>Sloveso</a:t>
            </a:r>
            <a:r>
              <a:rPr lang="en-US" dirty="0" smtClean="0"/>
              <a:t> </a:t>
            </a:r>
            <a:r>
              <a:rPr lang="ru-RU" dirty="0" err="1" smtClean="0"/>
              <a:t>подари́ть</a:t>
            </a:r>
            <a:r>
              <a:rPr lang="ru-RU" dirty="0" smtClean="0"/>
              <a:t> (</a:t>
            </a:r>
            <a:r>
              <a:rPr lang="en-US" dirty="0" err="1" smtClean="0"/>
              <a:t>darovat</a:t>
            </a:r>
            <a:r>
              <a:rPr lang="en-US" dirty="0" smtClean="0"/>
              <a:t>) se </a:t>
            </a:r>
            <a:r>
              <a:rPr lang="en-US" dirty="0" err="1" smtClean="0"/>
              <a:t>časuje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II. </a:t>
            </a:r>
            <a:r>
              <a:rPr lang="en-US" dirty="0" err="1" smtClean="0"/>
              <a:t>časování</a:t>
            </a:r>
            <a:r>
              <a:rPr lang="en-US" dirty="0" smtClean="0"/>
              <a:t>.</a:t>
            </a:r>
          </a:p>
          <a:p>
            <a:r>
              <a:rPr lang="ru-RU" dirty="0" smtClean="0"/>
              <a:t>я	   подарю́	   </a:t>
            </a:r>
            <a:r>
              <a:rPr lang="en-US" dirty="0" err="1" smtClean="0"/>
              <a:t>daruju</a:t>
            </a:r>
            <a:endParaRPr lang="en-US" dirty="0" smtClean="0"/>
          </a:p>
          <a:p>
            <a:r>
              <a:rPr lang="ru-RU" dirty="0" smtClean="0"/>
              <a:t>ты	   под</a:t>
            </a:r>
            <a:r>
              <a:rPr lang="en-US" dirty="0" smtClean="0"/>
              <a:t>á</a:t>
            </a:r>
            <a:r>
              <a:rPr lang="ru-RU" dirty="0" err="1" smtClean="0"/>
              <a:t>ришь</a:t>
            </a:r>
            <a:r>
              <a:rPr lang="ru-RU" dirty="0" smtClean="0"/>
              <a:t>	   </a:t>
            </a:r>
            <a:r>
              <a:rPr lang="en-US" dirty="0" err="1" smtClean="0"/>
              <a:t>daruješ</a:t>
            </a:r>
            <a:endParaRPr lang="en-US" dirty="0" smtClean="0"/>
          </a:p>
          <a:p>
            <a:r>
              <a:rPr lang="ru-RU" dirty="0" smtClean="0"/>
              <a:t>он/она/оно	   под</a:t>
            </a:r>
            <a:r>
              <a:rPr lang="en-US" dirty="0" smtClean="0"/>
              <a:t>á</a:t>
            </a:r>
            <a:r>
              <a:rPr lang="ru-RU" dirty="0" err="1" smtClean="0"/>
              <a:t>рит</a:t>
            </a:r>
            <a:r>
              <a:rPr lang="ru-RU" dirty="0" smtClean="0"/>
              <a:t>	   </a:t>
            </a:r>
          </a:p>
          <a:p>
            <a:r>
              <a:rPr lang="ru-RU" dirty="0" smtClean="0"/>
              <a:t>мы	   под</a:t>
            </a:r>
            <a:r>
              <a:rPr lang="en-US" dirty="0" smtClean="0"/>
              <a:t>á</a:t>
            </a:r>
            <a:r>
              <a:rPr lang="ru-RU" dirty="0" err="1" smtClean="0"/>
              <a:t>рим</a:t>
            </a:r>
            <a:r>
              <a:rPr lang="ru-RU" dirty="0" smtClean="0"/>
              <a:t>	   </a:t>
            </a:r>
            <a:r>
              <a:rPr lang="en-US" dirty="0" err="1" smtClean="0"/>
              <a:t>darujeme</a:t>
            </a:r>
            <a:endParaRPr lang="en-US" dirty="0" smtClean="0"/>
          </a:p>
          <a:p>
            <a:r>
              <a:rPr lang="ru-RU" dirty="0" smtClean="0"/>
              <a:t>вы	   под</a:t>
            </a:r>
            <a:r>
              <a:rPr lang="en-US" dirty="0" smtClean="0"/>
              <a:t>á</a:t>
            </a:r>
            <a:r>
              <a:rPr lang="ru-RU" dirty="0" err="1" smtClean="0"/>
              <a:t>рите</a:t>
            </a:r>
            <a:r>
              <a:rPr lang="ru-RU" dirty="0" smtClean="0"/>
              <a:t>	   </a:t>
            </a:r>
            <a:r>
              <a:rPr lang="en-US" dirty="0" err="1" smtClean="0"/>
              <a:t>darujete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Они  подарят          </a:t>
            </a:r>
            <a:r>
              <a:rPr lang="en-US" dirty="0" err="1" smtClean="0"/>
              <a:t>darujou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60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90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841" y="1946490"/>
            <a:ext cx="5942318" cy="237923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75754"/>
              </p:ext>
            </p:extLst>
          </p:nvPr>
        </p:nvGraphicFramePr>
        <p:xfrm>
          <a:off x="3124841" y="642938"/>
          <a:ext cx="6466834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Документ" r:id="rId4" imgW="5946213" imgH="958572" progId="Word.Document.12">
                  <p:embed/>
                </p:oleObj>
              </mc:Choice>
              <mc:Fallback>
                <p:oleObj name="Документ" r:id="rId4" imgW="5946213" imgH="958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841" y="642938"/>
                        <a:ext cx="6466834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91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716" y="228601"/>
            <a:ext cx="6094568" cy="48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7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841" y="552450"/>
            <a:ext cx="5942318" cy="41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3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785090"/>
              </p:ext>
            </p:extLst>
          </p:nvPr>
        </p:nvGraphicFramePr>
        <p:xfrm>
          <a:off x="838200" y="285750"/>
          <a:ext cx="10515600" cy="4734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800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мне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   </a:t>
                      </a:r>
                      <a:r>
                        <a:rPr lang="ru-RU" sz="1200" dirty="0" err="1">
                          <a:effectLst/>
                        </a:rPr>
                        <a:t>mně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ru-RU" sz="1200" dirty="0" err="1">
                          <a:effectLst/>
                        </a:rPr>
                        <a:t>mi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нам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nám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800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тебе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tobě/ti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вам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vám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800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ему (нему)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jemu (němu) / mu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они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им (ним)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jim (nim)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800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oна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ей (ней)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jí (ní)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153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oно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ему (нему)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  jemu (němu) / mu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53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3068987"/>
          <a:ext cx="10515600" cy="1864614"/>
        </p:xfrm>
        <a:graphic>
          <a:graphicData uri="http://schemas.openxmlformats.org/drawingml/2006/table">
            <a:tbl>
              <a:tblPr firstRow="1" firstCol="1" bandRow="1"/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меня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mne/mě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нас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тебя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tebe/tě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вас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его (него)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jeho/jej (něho/něj)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они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их (них)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её (неё)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jí/ji (ní/ni)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его (него)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 jeho/je (něho/ně)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338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Číslovky</a:t>
            </a:r>
            <a:r>
              <a:rPr lang="en-US" dirty="0" smtClean="0"/>
              <a:t> 30–100 v 1. </a:t>
            </a:r>
            <a:r>
              <a:rPr lang="en-US" dirty="0" err="1" smtClean="0"/>
              <a:t>pádu</a:t>
            </a:r>
            <a:endParaRPr lang="en-US" dirty="0" smtClean="0"/>
          </a:p>
          <a:p>
            <a:r>
              <a:rPr lang="en-US" dirty="0" smtClean="0"/>
              <a:t>30	   </a:t>
            </a:r>
            <a:r>
              <a:rPr lang="ru-RU" dirty="0" err="1" smtClean="0"/>
              <a:t>три́дцать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40	   с</a:t>
            </a:r>
            <a:r>
              <a:rPr lang="en-US" dirty="0" smtClean="0"/>
              <a:t>ó</a:t>
            </a:r>
            <a:r>
              <a:rPr lang="ru-RU" dirty="0" smtClean="0"/>
              <a:t>рок</a:t>
            </a:r>
          </a:p>
          <a:p>
            <a:r>
              <a:rPr lang="ru-RU" dirty="0" smtClean="0"/>
              <a:t>50	   </a:t>
            </a:r>
            <a:r>
              <a:rPr lang="ru-RU" dirty="0" err="1" smtClean="0"/>
              <a:t>пятьдеся́т</a:t>
            </a:r>
            <a:endParaRPr lang="ru-RU" dirty="0" smtClean="0"/>
          </a:p>
          <a:p>
            <a:r>
              <a:rPr lang="ru-RU" dirty="0" smtClean="0"/>
              <a:t>60	   </a:t>
            </a:r>
            <a:r>
              <a:rPr lang="ru-RU" dirty="0" err="1" smtClean="0"/>
              <a:t>шестьдеся́т</a:t>
            </a:r>
            <a:endParaRPr lang="ru-RU" dirty="0" smtClean="0"/>
          </a:p>
          <a:p>
            <a:r>
              <a:rPr lang="ru-RU" dirty="0" smtClean="0"/>
              <a:t>70	   с</a:t>
            </a:r>
            <a:r>
              <a:rPr lang="en-US" dirty="0" smtClean="0"/>
              <a:t>é</a:t>
            </a:r>
            <a:r>
              <a:rPr lang="ru-RU" dirty="0" err="1" smtClean="0"/>
              <a:t>мьдесят</a:t>
            </a:r>
            <a:endParaRPr lang="ru-RU" dirty="0" smtClean="0"/>
          </a:p>
          <a:p>
            <a:r>
              <a:rPr lang="ru-RU" dirty="0" smtClean="0"/>
              <a:t>80	   в</a:t>
            </a:r>
            <a:r>
              <a:rPr lang="en-US" dirty="0" smtClean="0"/>
              <a:t>ó</a:t>
            </a:r>
            <a:r>
              <a:rPr lang="ru-RU" dirty="0" smtClean="0"/>
              <a:t>семьдесят</a:t>
            </a:r>
          </a:p>
          <a:p>
            <a:r>
              <a:rPr lang="ru-RU" dirty="0" smtClean="0"/>
              <a:t>90	   </a:t>
            </a:r>
            <a:r>
              <a:rPr lang="ru-RU" dirty="0" err="1" smtClean="0"/>
              <a:t>девян</a:t>
            </a:r>
            <a:r>
              <a:rPr lang="en-US" dirty="0" smtClean="0"/>
              <a:t>ó</a:t>
            </a:r>
            <a:r>
              <a:rPr lang="ru-RU" dirty="0" smtClean="0"/>
              <a:t>сто</a:t>
            </a:r>
          </a:p>
          <a:p>
            <a:r>
              <a:rPr lang="ru-RU" dirty="0" smtClean="0"/>
              <a:t>100	   Сто</a:t>
            </a:r>
          </a:p>
          <a:p>
            <a:r>
              <a:rPr lang="ru-RU" dirty="0" smtClean="0"/>
              <a:t>Ему будет 22 года, 23 года, 24 года, НО 25 лет </a:t>
            </a:r>
          </a:p>
          <a:p>
            <a:r>
              <a:rPr lang="ru-RU" dirty="0" smtClean="0"/>
              <a:t>31 год </a:t>
            </a:r>
          </a:p>
          <a:p>
            <a:r>
              <a:rPr lang="ru-RU" dirty="0" smtClean="0"/>
              <a:t>32, 33, 34 года</a:t>
            </a:r>
          </a:p>
          <a:p>
            <a:r>
              <a:rPr lang="ru-RU" dirty="0" smtClean="0"/>
              <a:t>35, 36, 37, 38, 39, 40 лет</a:t>
            </a:r>
          </a:p>
          <a:p>
            <a:r>
              <a:rPr lang="en-US" dirty="0" err="1" smtClean="0"/>
              <a:t>Složené</a:t>
            </a:r>
            <a:r>
              <a:rPr lang="en-US" dirty="0" smtClean="0"/>
              <a:t> </a:t>
            </a:r>
            <a:r>
              <a:rPr lang="en-US" dirty="0" err="1" smtClean="0"/>
              <a:t>číslovky</a:t>
            </a:r>
            <a:r>
              <a:rPr lang="en-US" dirty="0" smtClean="0"/>
              <a:t> se v </a:t>
            </a:r>
            <a:r>
              <a:rPr lang="en-US" dirty="0" err="1" smtClean="0"/>
              <a:t>ruštině</a:t>
            </a:r>
            <a:r>
              <a:rPr lang="en-US" dirty="0" smtClean="0"/>
              <a:t> </a:t>
            </a:r>
            <a:r>
              <a:rPr lang="en-US" dirty="0" err="1" smtClean="0"/>
              <a:t>píší</a:t>
            </a:r>
            <a:r>
              <a:rPr lang="en-US" dirty="0" smtClean="0"/>
              <a:t> </a:t>
            </a:r>
            <a:r>
              <a:rPr lang="en-US" dirty="0" err="1" smtClean="0"/>
              <a:t>zvlášť</a:t>
            </a:r>
            <a:r>
              <a:rPr lang="en-US" dirty="0" smtClean="0"/>
              <a:t>, </a:t>
            </a:r>
            <a:r>
              <a:rPr lang="en-US" dirty="0" err="1" smtClean="0"/>
              <a:t>např</a:t>
            </a:r>
            <a:r>
              <a:rPr lang="en-US" dirty="0" smtClean="0"/>
              <a:t>.:</a:t>
            </a:r>
          </a:p>
          <a:p>
            <a:r>
              <a:rPr lang="ru-RU" dirty="0" smtClean="0"/>
              <a:t>тридцать два, сорок восемь, сто шестьдесят 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1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62683"/>
              </p:ext>
            </p:extLst>
          </p:nvPr>
        </p:nvGraphicFramePr>
        <p:xfrm>
          <a:off x="2329842" y="-125260"/>
          <a:ext cx="8192022" cy="661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5739009" imgH="5381032" progId="Word.Document.12">
                  <p:embed/>
                </p:oleObj>
              </mc:Choice>
              <mc:Fallback>
                <p:oleObj name="Документ" r:id="rId3" imgW="5739009" imgH="53810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9842" y="-125260"/>
                        <a:ext cx="8192022" cy="661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39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3151"/>
            <a:ext cx="10515600" cy="58638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Упражнение</a:t>
            </a:r>
            <a:r>
              <a:rPr lang="cs-CZ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Учительница (писать) предложение. </a:t>
            </a:r>
          </a:p>
          <a:p>
            <a:pPr lvl="0"/>
            <a:r>
              <a:rPr lang="ru-RU" dirty="0"/>
              <a:t>Они (переводить) книгу. </a:t>
            </a:r>
          </a:p>
          <a:p>
            <a:pPr lvl="0"/>
            <a:r>
              <a:rPr lang="ru-RU" dirty="0"/>
              <a:t>Брат (изучать) иностранный язык. </a:t>
            </a:r>
          </a:p>
          <a:p>
            <a:pPr lvl="0"/>
            <a:r>
              <a:rPr lang="ru-RU" dirty="0"/>
              <a:t>Дети (учить) правило. </a:t>
            </a:r>
          </a:p>
          <a:p>
            <a:pPr lvl="0"/>
            <a:r>
              <a:rPr lang="ru-RU" dirty="0"/>
              <a:t>Доктор (лечить) людей. </a:t>
            </a:r>
          </a:p>
          <a:p>
            <a:pPr lvl="0"/>
            <a:r>
              <a:rPr lang="ru-RU" dirty="0"/>
              <a:t>Бабушка (варить) вкусный суп. </a:t>
            </a:r>
          </a:p>
          <a:p>
            <a:pPr lvl="0"/>
            <a:r>
              <a:rPr lang="ru-RU" dirty="0"/>
              <a:t>Школьники (делать) домашнее задание. </a:t>
            </a:r>
          </a:p>
          <a:p>
            <a:pPr lvl="0"/>
            <a:r>
              <a:rPr lang="ru-RU" dirty="0"/>
              <a:t>Студенты (писать) диктант. </a:t>
            </a:r>
          </a:p>
          <a:p>
            <a:pPr lvl="0"/>
            <a:r>
              <a:rPr lang="ru-RU" dirty="0"/>
              <a:t>В среду они (играть) в футбол. </a:t>
            </a:r>
          </a:p>
          <a:p>
            <a:pPr lvl="0"/>
            <a:r>
              <a:rPr lang="ru-RU" dirty="0"/>
              <a:t>Переводчик (говорить) на пяти языках.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83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499" y="551145"/>
            <a:ext cx="9331890" cy="56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4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414" y="964504"/>
            <a:ext cx="6601216" cy="521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Obsah obrázku text, snímek obrazovky, Písmo, číslo&#10;&#10;Popis byl vytvořen automaticky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717" y="0"/>
            <a:ext cx="9198137" cy="52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849102"/>
              </p:ext>
            </p:extLst>
          </p:nvPr>
        </p:nvGraphicFramePr>
        <p:xfrm>
          <a:off x="4132016" y="635726"/>
          <a:ext cx="4904997" cy="6222274"/>
        </p:xfrm>
        <a:graphic>
          <a:graphicData uri="http://schemas.openxmlformats.org/drawingml/2006/table">
            <a:tbl>
              <a:tblPr/>
              <a:tblGrid>
                <a:gridCol w="1634999"/>
                <a:gridCol w="1634999"/>
                <a:gridCol w="1634999"/>
              </a:tblGrid>
              <a:tr h="281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m. r.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ž. r.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st. r.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-ø</a:t>
                      </a: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u neživ. pod. j. shoda s 1. pádem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 4. pádě mají podst. jm. rodu ženského koncovku: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-у / -ю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-a/-</a:t>
                      </a: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u živ. pod. j. shoda s 2. pádem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Vzor skloňovaní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Podstatná jména se skloňují podle vzorů: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•tvrdý vzor </a:t>
                      </a: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завод/мальчик</a:t>
                      </a: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(zakončené na tvrdou souhlásku a ч, щ)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•měkký vzor </a:t>
                      </a: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автомобиль/писатель</a:t>
                      </a: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(zakončené na měkkou souhlásku a й)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•tvrdý vzor </a:t>
                      </a: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школа </a:t>
                      </a: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(koncovka -a)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•měkký vzor </a:t>
                      </a:r>
                      <a:r>
                        <a:rPr lang="ru-RU" sz="1200" b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(koncovka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Podle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vzorů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школа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se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skloňují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podst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jm.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r.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muž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zakončená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–a/-</a:t>
                      </a:r>
                      <a:r>
                        <a:rPr lang="ru-RU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  <a:r>
                        <a:rPr lang="en-US" sz="1200" b="1" dirty="0">
                          <a:solidFill>
                            <a:srgbClr val="373A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319" marR="54319" marT="54319" marB="543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8515" y="452006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pád odpovídá na otázku 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373A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(вижу) кого? что?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67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626</Words>
  <Application>Microsoft Office PowerPoint</Application>
  <PresentationFormat>Широкоэкранный</PresentationFormat>
  <Paragraphs>166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AdminPC</dc:creator>
  <cp:lastModifiedBy>AdminPC</cp:lastModifiedBy>
  <cp:revision>7</cp:revision>
  <dcterms:created xsi:type="dcterms:W3CDTF">2024-11-04T16:38:15Z</dcterms:created>
  <dcterms:modified xsi:type="dcterms:W3CDTF">2024-11-04T17:27:45Z</dcterms:modified>
</cp:coreProperties>
</file>