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1"/>
  </p:sldMasterIdLst>
  <p:notesMasterIdLst>
    <p:notesMasterId r:id="rId30"/>
  </p:notesMasterIdLst>
  <p:sldIdLst>
    <p:sldId id="256" r:id="rId2"/>
    <p:sldId id="269" r:id="rId3"/>
    <p:sldId id="261" r:id="rId4"/>
    <p:sldId id="257" r:id="rId5"/>
    <p:sldId id="258" r:id="rId6"/>
    <p:sldId id="259" r:id="rId7"/>
    <p:sldId id="260" r:id="rId8"/>
    <p:sldId id="262" r:id="rId9"/>
    <p:sldId id="263" r:id="rId10"/>
    <p:sldId id="264" r:id="rId11"/>
    <p:sldId id="265" r:id="rId12"/>
    <p:sldId id="266" r:id="rId13"/>
    <p:sldId id="267" r:id="rId14"/>
    <p:sldId id="268" r:id="rId15"/>
    <p:sldId id="282" r:id="rId16"/>
    <p:sldId id="270" r:id="rId17"/>
    <p:sldId id="271" r:id="rId18"/>
    <p:sldId id="272" r:id="rId19"/>
    <p:sldId id="283" r:id="rId20"/>
    <p:sldId id="273" r:id="rId21"/>
    <p:sldId id="274" r:id="rId22"/>
    <p:sldId id="275" r:id="rId23"/>
    <p:sldId id="276" r:id="rId24"/>
    <p:sldId id="277" r:id="rId25"/>
    <p:sldId id="278" r:id="rId26"/>
    <p:sldId id="279" r:id="rId27"/>
    <p:sldId id="280" r:id="rId28"/>
    <p:sldId id="281"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E17985-205E-47D1-8CD0-36FAF16ABABC}" type="doc">
      <dgm:prSet loTypeId="urn:microsoft.com/office/officeart/2005/8/layout/chart3" loCatId="cycle" qsTypeId="urn:microsoft.com/office/officeart/2005/8/quickstyle/simple1" qsCatId="simple" csTypeId="urn:microsoft.com/office/officeart/2005/8/colors/accent1_2" csCatId="accent1"/>
      <dgm:spPr/>
      <dgm:t>
        <a:bodyPr/>
        <a:lstStyle/>
        <a:p>
          <a:endParaRPr lang="en-US"/>
        </a:p>
      </dgm:t>
    </dgm:pt>
    <dgm:pt modelId="{A1E8A37F-AC2E-44AB-A29C-2896C782B4B9}">
      <dgm:prSet/>
      <dgm:spPr/>
      <dgm:t>
        <a:bodyPr/>
        <a:lstStyle/>
        <a:p>
          <a:r>
            <a:rPr lang="el-GR" b="0" i="0"/>
            <a:t>λόγος</a:t>
          </a:r>
          <a:endParaRPr lang="en-US"/>
        </a:p>
      </dgm:t>
    </dgm:pt>
    <dgm:pt modelId="{8FB46E6C-CF42-4F9F-A365-3E165505E32F}" type="parTrans" cxnId="{84C31CA3-4A0E-4D59-8AD9-4A39DD2A0692}">
      <dgm:prSet/>
      <dgm:spPr/>
      <dgm:t>
        <a:bodyPr/>
        <a:lstStyle/>
        <a:p>
          <a:endParaRPr lang="en-US"/>
        </a:p>
      </dgm:t>
    </dgm:pt>
    <dgm:pt modelId="{1C707482-CFEC-4E46-BCE6-53993FD5F59B}" type="sibTrans" cxnId="{84C31CA3-4A0E-4D59-8AD9-4A39DD2A0692}">
      <dgm:prSet/>
      <dgm:spPr/>
      <dgm:t>
        <a:bodyPr/>
        <a:lstStyle/>
        <a:p>
          <a:endParaRPr lang="en-US"/>
        </a:p>
      </dgm:t>
    </dgm:pt>
    <dgm:pt modelId="{4B48E1C3-57A4-4983-8132-F1D23EDDADF7}">
      <dgm:prSet/>
      <dgm:spPr/>
      <dgm:t>
        <a:bodyPr/>
        <a:lstStyle/>
        <a:p>
          <a:r>
            <a:rPr lang="el-GR" b="0" i="0" dirty="0"/>
            <a:t>πῦρ</a:t>
          </a:r>
          <a:endParaRPr lang="en-US" dirty="0"/>
        </a:p>
      </dgm:t>
    </dgm:pt>
    <dgm:pt modelId="{B594CFB0-1A8F-45EA-BCB0-6731EDB048A8}" type="parTrans" cxnId="{1AFC19D3-C323-4CF2-8370-2901FC1D99F1}">
      <dgm:prSet/>
      <dgm:spPr/>
      <dgm:t>
        <a:bodyPr/>
        <a:lstStyle/>
        <a:p>
          <a:endParaRPr lang="en-US"/>
        </a:p>
      </dgm:t>
    </dgm:pt>
    <dgm:pt modelId="{6D3FC45D-DFF8-4615-A847-F11559041394}" type="sibTrans" cxnId="{1AFC19D3-C323-4CF2-8370-2901FC1D99F1}">
      <dgm:prSet/>
      <dgm:spPr/>
      <dgm:t>
        <a:bodyPr/>
        <a:lstStyle/>
        <a:p>
          <a:endParaRPr lang="en-US"/>
        </a:p>
      </dgm:t>
    </dgm:pt>
    <dgm:pt modelId="{5B9AEA61-602B-4AFE-A61B-62DD9C3762AF}">
      <dgm:prSet/>
      <dgm:spPr/>
      <dgm:t>
        <a:bodyPr/>
        <a:lstStyle/>
        <a:p>
          <a:r>
            <a:rPr lang="el-GR" b="0" i="0"/>
            <a:t>πάνθα</a:t>
          </a:r>
          <a:r>
            <a:rPr lang="cs-CZ" b="0" i="0"/>
            <a:t> </a:t>
          </a:r>
          <a:r>
            <a:rPr lang="el-GR" b="0" i="0"/>
            <a:t>ῥεῖ</a:t>
          </a:r>
          <a:endParaRPr lang="en-US"/>
        </a:p>
      </dgm:t>
    </dgm:pt>
    <dgm:pt modelId="{0B5B165B-DCCB-4D2F-AD92-85D146941E95}" type="parTrans" cxnId="{4D8654A3-4023-42C0-8B4B-849E04D8AA65}">
      <dgm:prSet/>
      <dgm:spPr/>
      <dgm:t>
        <a:bodyPr/>
        <a:lstStyle/>
        <a:p>
          <a:endParaRPr lang="en-US"/>
        </a:p>
      </dgm:t>
    </dgm:pt>
    <dgm:pt modelId="{842BEA21-5DAA-42A0-917B-523567071F92}" type="sibTrans" cxnId="{4D8654A3-4023-42C0-8B4B-849E04D8AA65}">
      <dgm:prSet/>
      <dgm:spPr/>
      <dgm:t>
        <a:bodyPr/>
        <a:lstStyle/>
        <a:p>
          <a:endParaRPr lang="en-US"/>
        </a:p>
      </dgm:t>
    </dgm:pt>
    <dgm:pt modelId="{58D28E47-DB6C-4211-BF68-C60FDD93F7FC}" type="pres">
      <dgm:prSet presAssocID="{FBE17985-205E-47D1-8CD0-36FAF16ABABC}" presName="compositeShape" presStyleCnt="0">
        <dgm:presLayoutVars>
          <dgm:chMax val="7"/>
          <dgm:dir/>
          <dgm:resizeHandles val="exact"/>
        </dgm:presLayoutVars>
      </dgm:prSet>
      <dgm:spPr/>
    </dgm:pt>
    <dgm:pt modelId="{5695404F-D458-491B-A144-BF49EADF3BD6}" type="pres">
      <dgm:prSet presAssocID="{FBE17985-205E-47D1-8CD0-36FAF16ABABC}" presName="wedge1" presStyleLbl="node1" presStyleIdx="0" presStyleCnt="3"/>
      <dgm:spPr/>
    </dgm:pt>
    <dgm:pt modelId="{55DB94FE-AC84-4548-9C02-50CF55B1EDF4}" type="pres">
      <dgm:prSet presAssocID="{FBE17985-205E-47D1-8CD0-36FAF16ABABC}" presName="wedge1Tx" presStyleLbl="node1" presStyleIdx="0" presStyleCnt="3">
        <dgm:presLayoutVars>
          <dgm:chMax val="0"/>
          <dgm:chPref val="0"/>
          <dgm:bulletEnabled val="1"/>
        </dgm:presLayoutVars>
      </dgm:prSet>
      <dgm:spPr/>
    </dgm:pt>
    <dgm:pt modelId="{088ABDF7-D6A1-4532-B419-97C47B6BE787}" type="pres">
      <dgm:prSet presAssocID="{FBE17985-205E-47D1-8CD0-36FAF16ABABC}" presName="wedge2" presStyleLbl="node1" presStyleIdx="1" presStyleCnt="3"/>
      <dgm:spPr/>
    </dgm:pt>
    <dgm:pt modelId="{6E176F8E-743C-4856-8D82-580F1CAE093F}" type="pres">
      <dgm:prSet presAssocID="{FBE17985-205E-47D1-8CD0-36FAF16ABABC}" presName="wedge2Tx" presStyleLbl="node1" presStyleIdx="1" presStyleCnt="3">
        <dgm:presLayoutVars>
          <dgm:chMax val="0"/>
          <dgm:chPref val="0"/>
          <dgm:bulletEnabled val="1"/>
        </dgm:presLayoutVars>
      </dgm:prSet>
      <dgm:spPr/>
    </dgm:pt>
    <dgm:pt modelId="{2A4B4007-3AD9-4395-B31F-98FEB31E55A1}" type="pres">
      <dgm:prSet presAssocID="{FBE17985-205E-47D1-8CD0-36FAF16ABABC}" presName="wedge3" presStyleLbl="node1" presStyleIdx="2" presStyleCnt="3"/>
      <dgm:spPr/>
    </dgm:pt>
    <dgm:pt modelId="{41F6029D-2396-46C3-965A-44491E27B3CF}" type="pres">
      <dgm:prSet presAssocID="{FBE17985-205E-47D1-8CD0-36FAF16ABABC}" presName="wedge3Tx" presStyleLbl="node1" presStyleIdx="2" presStyleCnt="3">
        <dgm:presLayoutVars>
          <dgm:chMax val="0"/>
          <dgm:chPref val="0"/>
          <dgm:bulletEnabled val="1"/>
        </dgm:presLayoutVars>
      </dgm:prSet>
      <dgm:spPr/>
    </dgm:pt>
  </dgm:ptLst>
  <dgm:cxnLst>
    <dgm:cxn modelId="{62A2F235-1932-4F86-80BD-09E130F23174}" type="presOf" srcId="{4B48E1C3-57A4-4983-8132-F1D23EDDADF7}" destId="{6E176F8E-743C-4856-8D82-580F1CAE093F}" srcOrd="1" destOrd="0" presId="urn:microsoft.com/office/officeart/2005/8/layout/chart3"/>
    <dgm:cxn modelId="{F14DE843-CAD9-416D-A747-1A4C073CBC90}" type="presOf" srcId="{5B9AEA61-602B-4AFE-A61B-62DD9C3762AF}" destId="{2A4B4007-3AD9-4395-B31F-98FEB31E55A1}" srcOrd="0" destOrd="0" presId="urn:microsoft.com/office/officeart/2005/8/layout/chart3"/>
    <dgm:cxn modelId="{8F300F54-7246-4F57-86AB-899FDFB4112B}" type="presOf" srcId="{5B9AEA61-602B-4AFE-A61B-62DD9C3762AF}" destId="{41F6029D-2396-46C3-965A-44491E27B3CF}" srcOrd="1" destOrd="0" presId="urn:microsoft.com/office/officeart/2005/8/layout/chart3"/>
    <dgm:cxn modelId="{84C31CA3-4A0E-4D59-8AD9-4A39DD2A0692}" srcId="{FBE17985-205E-47D1-8CD0-36FAF16ABABC}" destId="{A1E8A37F-AC2E-44AB-A29C-2896C782B4B9}" srcOrd="0" destOrd="0" parTransId="{8FB46E6C-CF42-4F9F-A365-3E165505E32F}" sibTransId="{1C707482-CFEC-4E46-BCE6-53993FD5F59B}"/>
    <dgm:cxn modelId="{4D8654A3-4023-42C0-8B4B-849E04D8AA65}" srcId="{FBE17985-205E-47D1-8CD0-36FAF16ABABC}" destId="{5B9AEA61-602B-4AFE-A61B-62DD9C3762AF}" srcOrd="2" destOrd="0" parTransId="{0B5B165B-DCCB-4D2F-AD92-85D146941E95}" sibTransId="{842BEA21-5DAA-42A0-917B-523567071F92}"/>
    <dgm:cxn modelId="{A73527BE-1774-4EC3-BB03-6D3AFB7AF2E2}" type="presOf" srcId="{A1E8A37F-AC2E-44AB-A29C-2896C782B4B9}" destId="{5695404F-D458-491B-A144-BF49EADF3BD6}" srcOrd="0" destOrd="0" presId="urn:microsoft.com/office/officeart/2005/8/layout/chart3"/>
    <dgm:cxn modelId="{E7A94EC9-1F3F-4980-80D0-A88AF8F10EFF}" type="presOf" srcId="{A1E8A37F-AC2E-44AB-A29C-2896C782B4B9}" destId="{55DB94FE-AC84-4548-9C02-50CF55B1EDF4}" srcOrd="1" destOrd="0" presId="urn:microsoft.com/office/officeart/2005/8/layout/chart3"/>
    <dgm:cxn modelId="{A3AA7DD2-568B-4038-8CC9-5DB11D7D1E80}" type="presOf" srcId="{FBE17985-205E-47D1-8CD0-36FAF16ABABC}" destId="{58D28E47-DB6C-4211-BF68-C60FDD93F7FC}" srcOrd="0" destOrd="0" presId="urn:microsoft.com/office/officeart/2005/8/layout/chart3"/>
    <dgm:cxn modelId="{1AFC19D3-C323-4CF2-8370-2901FC1D99F1}" srcId="{FBE17985-205E-47D1-8CD0-36FAF16ABABC}" destId="{4B48E1C3-57A4-4983-8132-F1D23EDDADF7}" srcOrd="1" destOrd="0" parTransId="{B594CFB0-1A8F-45EA-BCB0-6731EDB048A8}" sibTransId="{6D3FC45D-DFF8-4615-A847-F11559041394}"/>
    <dgm:cxn modelId="{3EB9E1D5-C3FE-4180-BA36-151424056D73}" type="presOf" srcId="{4B48E1C3-57A4-4983-8132-F1D23EDDADF7}" destId="{088ABDF7-D6A1-4532-B419-97C47B6BE787}" srcOrd="0" destOrd="0" presId="urn:microsoft.com/office/officeart/2005/8/layout/chart3"/>
    <dgm:cxn modelId="{E6CC24D3-9392-44C7-9B1A-A0D63C9F0352}" type="presParOf" srcId="{58D28E47-DB6C-4211-BF68-C60FDD93F7FC}" destId="{5695404F-D458-491B-A144-BF49EADF3BD6}" srcOrd="0" destOrd="0" presId="urn:microsoft.com/office/officeart/2005/8/layout/chart3"/>
    <dgm:cxn modelId="{61BC96AC-B4AE-4612-80CF-7E5F66AE4CE2}" type="presParOf" srcId="{58D28E47-DB6C-4211-BF68-C60FDD93F7FC}" destId="{55DB94FE-AC84-4548-9C02-50CF55B1EDF4}" srcOrd="1" destOrd="0" presId="urn:microsoft.com/office/officeart/2005/8/layout/chart3"/>
    <dgm:cxn modelId="{D6CEA529-54A0-48C6-9897-69F99F461397}" type="presParOf" srcId="{58D28E47-DB6C-4211-BF68-C60FDD93F7FC}" destId="{088ABDF7-D6A1-4532-B419-97C47B6BE787}" srcOrd="2" destOrd="0" presId="urn:microsoft.com/office/officeart/2005/8/layout/chart3"/>
    <dgm:cxn modelId="{B4940AC6-9911-481B-A200-80E04DB4B489}" type="presParOf" srcId="{58D28E47-DB6C-4211-BF68-C60FDD93F7FC}" destId="{6E176F8E-743C-4856-8D82-580F1CAE093F}" srcOrd="3" destOrd="0" presId="urn:microsoft.com/office/officeart/2005/8/layout/chart3"/>
    <dgm:cxn modelId="{E1C8EB1D-A496-47EA-95B4-3E100CB5C7CA}" type="presParOf" srcId="{58D28E47-DB6C-4211-BF68-C60FDD93F7FC}" destId="{2A4B4007-3AD9-4395-B31F-98FEB31E55A1}" srcOrd="4" destOrd="0" presId="urn:microsoft.com/office/officeart/2005/8/layout/chart3"/>
    <dgm:cxn modelId="{3A146051-AD18-48E6-956F-E1EC1A565383}" type="presParOf" srcId="{58D28E47-DB6C-4211-BF68-C60FDD93F7FC}" destId="{41F6029D-2396-46C3-965A-44491E27B3CF}" srcOrd="5"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9EA022-09D0-458B-A8A6-C922FD168D4E}"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259A5D50-2BC7-4512-B84E-DEF059DC8C16}">
      <dgm:prSet/>
      <dgm:spPr/>
      <dgm:t>
        <a:bodyPr/>
        <a:lstStyle/>
        <a:p>
          <a:r>
            <a:rPr lang="cs-CZ"/>
            <a:t>Jedno</a:t>
          </a:r>
          <a:endParaRPr lang="en-US"/>
        </a:p>
      </dgm:t>
    </dgm:pt>
    <dgm:pt modelId="{8AB47D62-A1EF-4DAB-BA15-5B918188F275}" type="parTrans" cxnId="{03791FED-6BF7-410D-AD92-FA49F5CBA65F}">
      <dgm:prSet/>
      <dgm:spPr/>
      <dgm:t>
        <a:bodyPr/>
        <a:lstStyle/>
        <a:p>
          <a:endParaRPr lang="en-US"/>
        </a:p>
      </dgm:t>
    </dgm:pt>
    <dgm:pt modelId="{0AE463E0-FF1C-499F-8D53-CABD4CC372BD}" type="sibTrans" cxnId="{03791FED-6BF7-410D-AD92-FA49F5CBA65F}">
      <dgm:prSet/>
      <dgm:spPr/>
      <dgm:t>
        <a:bodyPr/>
        <a:lstStyle/>
        <a:p>
          <a:endParaRPr lang="en-US"/>
        </a:p>
      </dgm:t>
    </dgm:pt>
    <dgm:pt modelId="{256C3E17-9207-4989-A5FD-B21DB657116A}">
      <dgm:prSet/>
      <dgm:spPr/>
      <dgm:t>
        <a:bodyPr/>
        <a:lstStyle/>
        <a:p>
          <a:r>
            <a:rPr lang="cs-CZ"/>
            <a:t>Neměnné</a:t>
          </a:r>
          <a:endParaRPr lang="en-US"/>
        </a:p>
      </dgm:t>
    </dgm:pt>
    <dgm:pt modelId="{F1A32511-CEFF-4285-A3FA-046C7C9692A7}" type="parTrans" cxnId="{F37FCD8B-250C-4EA0-BC68-B0DDA7EA3B4D}">
      <dgm:prSet/>
      <dgm:spPr/>
      <dgm:t>
        <a:bodyPr/>
        <a:lstStyle/>
        <a:p>
          <a:endParaRPr lang="en-US"/>
        </a:p>
      </dgm:t>
    </dgm:pt>
    <dgm:pt modelId="{575935D3-A039-4AA6-9887-47FAD76EF178}" type="sibTrans" cxnId="{F37FCD8B-250C-4EA0-BC68-B0DDA7EA3B4D}">
      <dgm:prSet/>
      <dgm:spPr/>
      <dgm:t>
        <a:bodyPr/>
        <a:lstStyle/>
        <a:p>
          <a:endParaRPr lang="en-US"/>
        </a:p>
      </dgm:t>
    </dgm:pt>
    <dgm:pt modelId="{BF6D0B91-8C6D-4668-B52F-29E0283714C9}">
      <dgm:prSet/>
      <dgm:spPr/>
      <dgm:t>
        <a:bodyPr/>
        <a:lstStyle/>
        <a:p>
          <a:r>
            <a:rPr lang="cs-CZ"/>
            <a:t>Věčné</a:t>
          </a:r>
          <a:endParaRPr lang="en-US"/>
        </a:p>
      </dgm:t>
    </dgm:pt>
    <dgm:pt modelId="{B1335C4F-E306-4033-BBFB-F5365BDED353}" type="parTrans" cxnId="{732C5DC0-B5B6-4517-9105-065E21A8FED7}">
      <dgm:prSet/>
      <dgm:spPr/>
      <dgm:t>
        <a:bodyPr/>
        <a:lstStyle/>
        <a:p>
          <a:endParaRPr lang="en-US"/>
        </a:p>
      </dgm:t>
    </dgm:pt>
    <dgm:pt modelId="{5AEAA5C2-A308-4983-9DD4-5619BFCBBE50}" type="sibTrans" cxnId="{732C5DC0-B5B6-4517-9105-065E21A8FED7}">
      <dgm:prSet/>
      <dgm:spPr/>
      <dgm:t>
        <a:bodyPr/>
        <a:lstStyle/>
        <a:p>
          <a:endParaRPr lang="en-US"/>
        </a:p>
      </dgm:t>
    </dgm:pt>
    <dgm:pt modelId="{40E9BE69-0F9C-451D-AC75-87632DB1CB80}" type="pres">
      <dgm:prSet presAssocID="{929EA022-09D0-458B-A8A6-C922FD168D4E}" presName="diagram" presStyleCnt="0">
        <dgm:presLayoutVars>
          <dgm:dir/>
          <dgm:resizeHandles val="exact"/>
        </dgm:presLayoutVars>
      </dgm:prSet>
      <dgm:spPr/>
    </dgm:pt>
    <dgm:pt modelId="{B02AB623-95C6-4C06-905F-1BD3A1A63C76}" type="pres">
      <dgm:prSet presAssocID="{259A5D50-2BC7-4512-B84E-DEF059DC8C16}" presName="node" presStyleLbl="node1" presStyleIdx="0" presStyleCnt="3">
        <dgm:presLayoutVars>
          <dgm:bulletEnabled val="1"/>
        </dgm:presLayoutVars>
      </dgm:prSet>
      <dgm:spPr/>
    </dgm:pt>
    <dgm:pt modelId="{8AA995DE-C102-4478-8621-F5AD98989C89}" type="pres">
      <dgm:prSet presAssocID="{0AE463E0-FF1C-499F-8D53-CABD4CC372BD}" presName="sibTrans" presStyleCnt="0"/>
      <dgm:spPr/>
    </dgm:pt>
    <dgm:pt modelId="{42A7E2A6-36F8-4C1B-93CF-26C0B2D130F9}" type="pres">
      <dgm:prSet presAssocID="{256C3E17-9207-4989-A5FD-B21DB657116A}" presName="node" presStyleLbl="node1" presStyleIdx="1" presStyleCnt="3">
        <dgm:presLayoutVars>
          <dgm:bulletEnabled val="1"/>
        </dgm:presLayoutVars>
      </dgm:prSet>
      <dgm:spPr/>
    </dgm:pt>
    <dgm:pt modelId="{9CC0AA16-8D47-4B20-8F55-86E593564259}" type="pres">
      <dgm:prSet presAssocID="{575935D3-A039-4AA6-9887-47FAD76EF178}" presName="sibTrans" presStyleCnt="0"/>
      <dgm:spPr/>
    </dgm:pt>
    <dgm:pt modelId="{D26E818D-4359-4925-9D4F-4101FE6259A7}" type="pres">
      <dgm:prSet presAssocID="{BF6D0B91-8C6D-4668-B52F-29E0283714C9}" presName="node" presStyleLbl="node1" presStyleIdx="2" presStyleCnt="3">
        <dgm:presLayoutVars>
          <dgm:bulletEnabled val="1"/>
        </dgm:presLayoutVars>
      </dgm:prSet>
      <dgm:spPr/>
    </dgm:pt>
  </dgm:ptLst>
  <dgm:cxnLst>
    <dgm:cxn modelId="{5482F164-31E4-49E8-B768-5821737C9E83}" type="presOf" srcId="{929EA022-09D0-458B-A8A6-C922FD168D4E}" destId="{40E9BE69-0F9C-451D-AC75-87632DB1CB80}" srcOrd="0" destOrd="0" presId="urn:microsoft.com/office/officeart/2005/8/layout/default"/>
    <dgm:cxn modelId="{07E8FB46-9F3F-4843-A079-16A9047065B1}" type="presOf" srcId="{259A5D50-2BC7-4512-B84E-DEF059DC8C16}" destId="{B02AB623-95C6-4C06-905F-1BD3A1A63C76}" srcOrd="0" destOrd="0" presId="urn:microsoft.com/office/officeart/2005/8/layout/default"/>
    <dgm:cxn modelId="{F37FCD8B-250C-4EA0-BC68-B0DDA7EA3B4D}" srcId="{929EA022-09D0-458B-A8A6-C922FD168D4E}" destId="{256C3E17-9207-4989-A5FD-B21DB657116A}" srcOrd="1" destOrd="0" parTransId="{F1A32511-CEFF-4285-A3FA-046C7C9692A7}" sibTransId="{575935D3-A039-4AA6-9887-47FAD76EF178}"/>
    <dgm:cxn modelId="{7DD3E1A4-1D9F-4280-8B18-38604EEE5FF6}" type="presOf" srcId="{256C3E17-9207-4989-A5FD-B21DB657116A}" destId="{42A7E2A6-36F8-4C1B-93CF-26C0B2D130F9}" srcOrd="0" destOrd="0" presId="urn:microsoft.com/office/officeart/2005/8/layout/default"/>
    <dgm:cxn modelId="{732C5DC0-B5B6-4517-9105-065E21A8FED7}" srcId="{929EA022-09D0-458B-A8A6-C922FD168D4E}" destId="{BF6D0B91-8C6D-4668-B52F-29E0283714C9}" srcOrd="2" destOrd="0" parTransId="{B1335C4F-E306-4033-BBFB-F5365BDED353}" sibTransId="{5AEAA5C2-A308-4983-9DD4-5619BFCBBE50}"/>
    <dgm:cxn modelId="{CD2BEEC8-14B2-474B-8725-3CF458CFE71A}" type="presOf" srcId="{BF6D0B91-8C6D-4668-B52F-29E0283714C9}" destId="{D26E818D-4359-4925-9D4F-4101FE6259A7}" srcOrd="0" destOrd="0" presId="urn:microsoft.com/office/officeart/2005/8/layout/default"/>
    <dgm:cxn modelId="{03791FED-6BF7-410D-AD92-FA49F5CBA65F}" srcId="{929EA022-09D0-458B-A8A6-C922FD168D4E}" destId="{259A5D50-2BC7-4512-B84E-DEF059DC8C16}" srcOrd="0" destOrd="0" parTransId="{8AB47D62-A1EF-4DAB-BA15-5B918188F275}" sibTransId="{0AE463E0-FF1C-499F-8D53-CABD4CC372BD}"/>
    <dgm:cxn modelId="{54EE1BB5-CD66-4840-87B6-54BF6E25A2C1}" type="presParOf" srcId="{40E9BE69-0F9C-451D-AC75-87632DB1CB80}" destId="{B02AB623-95C6-4C06-905F-1BD3A1A63C76}" srcOrd="0" destOrd="0" presId="urn:microsoft.com/office/officeart/2005/8/layout/default"/>
    <dgm:cxn modelId="{4E561DF4-2236-4AB6-9D7C-3213F55029ED}" type="presParOf" srcId="{40E9BE69-0F9C-451D-AC75-87632DB1CB80}" destId="{8AA995DE-C102-4478-8621-F5AD98989C89}" srcOrd="1" destOrd="0" presId="urn:microsoft.com/office/officeart/2005/8/layout/default"/>
    <dgm:cxn modelId="{EBF2D469-734B-4CC2-9A2C-12387DC883CB}" type="presParOf" srcId="{40E9BE69-0F9C-451D-AC75-87632DB1CB80}" destId="{42A7E2A6-36F8-4C1B-93CF-26C0B2D130F9}" srcOrd="2" destOrd="0" presId="urn:microsoft.com/office/officeart/2005/8/layout/default"/>
    <dgm:cxn modelId="{3F6A0B1C-7491-44B1-B23D-E14EB1AF2D8C}" type="presParOf" srcId="{40E9BE69-0F9C-451D-AC75-87632DB1CB80}" destId="{9CC0AA16-8D47-4B20-8F55-86E593564259}" srcOrd="3" destOrd="0" presId="urn:microsoft.com/office/officeart/2005/8/layout/default"/>
    <dgm:cxn modelId="{94589794-51F9-4053-99CA-443E22E0910C}" type="presParOf" srcId="{40E9BE69-0F9C-451D-AC75-87632DB1CB80}" destId="{D26E818D-4359-4925-9D4F-4101FE6259A7}"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02CE49-4447-4712-99EA-CCAA4AFC950E}"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US"/>
        </a:p>
      </dgm:t>
    </dgm:pt>
    <dgm:pt modelId="{75E5B22F-3CAE-49C5-869E-434F42534475}">
      <dgm:prSet/>
      <dgm:spPr>
        <a:solidFill>
          <a:schemeClr val="accent4"/>
        </a:solidFill>
      </dgm:spPr>
      <dgm:t>
        <a:bodyPr/>
        <a:lstStyle/>
        <a:p>
          <a:r>
            <a:rPr lang="el-GR" b="0" i="0" dirty="0"/>
            <a:t>πῦρ</a:t>
          </a:r>
          <a:endParaRPr lang="en-US" dirty="0"/>
        </a:p>
      </dgm:t>
    </dgm:pt>
    <dgm:pt modelId="{8F6D5DC5-DA4C-4CC2-A7E0-FA6B20C572D3}" type="parTrans" cxnId="{869298EA-B8DE-4EB4-ADE5-773F9A9A442D}">
      <dgm:prSet/>
      <dgm:spPr/>
      <dgm:t>
        <a:bodyPr/>
        <a:lstStyle/>
        <a:p>
          <a:endParaRPr lang="en-US"/>
        </a:p>
      </dgm:t>
    </dgm:pt>
    <dgm:pt modelId="{5EEC936C-1959-4B44-878D-187AE3EEB96A}" type="sibTrans" cxnId="{869298EA-B8DE-4EB4-ADE5-773F9A9A442D}">
      <dgm:prSet/>
      <dgm:spPr/>
      <dgm:t>
        <a:bodyPr/>
        <a:lstStyle/>
        <a:p>
          <a:endParaRPr lang="en-US"/>
        </a:p>
      </dgm:t>
    </dgm:pt>
    <dgm:pt modelId="{3B1A6440-341F-4EF4-BC22-90BDA9374779}">
      <dgm:prSet/>
      <dgm:spPr>
        <a:solidFill>
          <a:schemeClr val="accent5">
            <a:lumMod val="75000"/>
          </a:schemeClr>
        </a:solidFill>
      </dgm:spPr>
      <dgm:t>
        <a:bodyPr/>
        <a:lstStyle/>
        <a:p>
          <a:r>
            <a:rPr lang="el-GR" dirty="0"/>
            <a:t>γῆ</a:t>
          </a:r>
          <a:endParaRPr lang="en-US" dirty="0"/>
        </a:p>
      </dgm:t>
    </dgm:pt>
    <dgm:pt modelId="{8230C3EF-3F5C-4907-856D-D9D09BFAC33E}" type="parTrans" cxnId="{FBD95F84-DA1C-4E51-90CB-5AB734BE14A0}">
      <dgm:prSet/>
      <dgm:spPr/>
      <dgm:t>
        <a:bodyPr/>
        <a:lstStyle/>
        <a:p>
          <a:endParaRPr lang="en-US"/>
        </a:p>
      </dgm:t>
    </dgm:pt>
    <dgm:pt modelId="{82A1AD5F-82FE-4A08-8FC1-072E349BA098}" type="sibTrans" cxnId="{FBD95F84-DA1C-4E51-90CB-5AB734BE14A0}">
      <dgm:prSet/>
      <dgm:spPr/>
      <dgm:t>
        <a:bodyPr/>
        <a:lstStyle/>
        <a:p>
          <a:endParaRPr lang="en-US"/>
        </a:p>
      </dgm:t>
    </dgm:pt>
    <dgm:pt modelId="{D8FB0896-2426-46A8-9C6E-C7F7D3953D1D}">
      <dgm:prSet/>
      <dgm:spPr>
        <a:solidFill>
          <a:schemeClr val="accent2">
            <a:lumMod val="20000"/>
            <a:lumOff val="80000"/>
          </a:schemeClr>
        </a:solidFill>
      </dgm:spPr>
      <dgm:t>
        <a:bodyPr/>
        <a:lstStyle/>
        <a:p>
          <a:r>
            <a:rPr lang="el-GR" dirty="0"/>
            <a:t>αἰθήρ</a:t>
          </a:r>
          <a:endParaRPr lang="en-US" dirty="0"/>
        </a:p>
      </dgm:t>
    </dgm:pt>
    <dgm:pt modelId="{79282D48-A2C8-41B5-8889-CCA63092E2A6}" type="parTrans" cxnId="{6317DFF2-CEC7-46BB-85B5-B87298841D23}">
      <dgm:prSet/>
      <dgm:spPr/>
      <dgm:t>
        <a:bodyPr/>
        <a:lstStyle/>
        <a:p>
          <a:endParaRPr lang="en-US"/>
        </a:p>
      </dgm:t>
    </dgm:pt>
    <dgm:pt modelId="{7A2020AF-599F-4549-9BDA-E2B00DBC99A4}" type="sibTrans" cxnId="{6317DFF2-CEC7-46BB-85B5-B87298841D23}">
      <dgm:prSet/>
      <dgm:spPr/>
      <dgm:t>
        <a:bodyPr/>
        <a:lstStyle/>
        <a:p>
          <a:endParaRPr lang="en-US"/>
        </a:p>
      </dgm:t>
    </dgm:pt>
    <dgm:pt modelId="{D0FCC82C-44E6-48C2-94E5-0C0E6DA2200B}">
      <dgm:prSet/>
      <dgm:spPr>
        <a:solidFill>
          <a:schemeClr val="accent3">
            <a:lumMod val="75000"/>
          </a:schemeClr>
        </a:solidFill>
      </dgm:spPr>
      <dgm:t>
        <a:bodyPr/>
        <a:lstStyle/>
        <a:p>
          <a:r>
            <a:rPr lang="el-GR"/>
            <a:t>ὕδωρ</a:t>
          </a:r>
          <a:endParaRPr lang="en-US"/>
        </a:p>
      </dgm:t>
    </dgm:pt>
    <dgm:pt modelId="{6CF3A192-8BD4-4E94-803D-3C6333B5D9EF}" type="parTrans" cxnId="{8F7797B0-BD10-4DCE-8FE1-AC0961AA4B07}">
      <dgm:prSet/>
      <dgm:spPr/>
      <dgm:t>
        <a:bodyPr/>
        <a:lstStyle/>
        <a:p>
          <a:endParaRPr lang="en-US"/>
        </a:p>
      </dgm:t>
    </dgm:pt>
    <dgm:pt modelId="{E04C0F88-9AF5-4F24-92CA-F5A37BE605B9}" type="sibTrans" cxnId="{8F7797B0-BD10-4DCE-8FE1-AC0961AA4B07}">
      <dgm:prSet/>
      <dgm:spPr/>
      <dgm:t>
        <a:bodyPr/>
        <a:lstStyle/>
        <a:p>
          <a:endParaRPr lang="en-US"/>
        </a:p>
      </dgm:t>
    </dgm:pt>
    <dgm:pt modelId="{1A1BCA16-0C1A-47BA-9D1C-6F29CA65E5F6}" type="pres">
      <dgm:prSet presAssocID="{F502CE49-4447-4712-99EA-CCAA4AFC950E}" presName="Name0" presStyleCnt="0">
        <dgm:presLayoutVars>
          <dgm:dir/>
          <dgm:resizeHandles val="exact"/>
        </dgm:presLayoutVars>
      </dgm:prSet>
      <dgm:spPr/>
    </dgm:pt>
    <dgm:pt modelId="{3BFC859D-486C-4D48-A754-80CA0B913AB3}" type="pres">
      <dgm:prSet presAssocID="{75E5B22F-3CAE-49C5-869E-434F42534475}" presName="node" presStyleLbl="node1" presStyleIdx="0" presStyleCnt="4">
        <dgm:presLayoutVars>
          <dgm:bulletEnabled val="1"/>
        </dgm:presLayoutVars>
      </dgm:prSet>
      <dgm:spPr/>
    </dgm:pt>
    <dgm:pt modelId="{4B5009B2-F36C-48D6-BCE1-5059BAF93AB8}" type="pres">
      <dgm:prSet presAssocID="{5EEC936C-1959-4B44-878D-187AE3EEB96A}" presName="sibTrans" presStyleLbl="sibTrans2D1" presStyleIdx="0" presStyleCnt="3" custLinFactX="631819" custLinFactNeighborX="700000" custLinFactNeighborY="-9471"/>
      <dgm:spPr/>
    </dgm:pt>
    <dgm:pt modelId="{C7A77052-687C-4DDF-96F3-5E76D56C2828}" type="pres">
      <dgm:prSet presAssocID="{5EEC936C-1959-4B44-878D-187AE3EEB96A}" presName="connectorText" presStyleLbl="sibTrans2D1" presStyleIdx="0" presStyleCnt="3"/>
      <dgm:spPr/>
    </dgm:pt>
    <dgm:pt modelId="{73AEC0BB-FEE7-40AB-8394-ECDD95FBBD78}" type="pres">
      <dgm:prSet presAssocID="{3B1A6440-341F-4EF4-BC22-90BDA9374779}" presName="node" presStyleLbl="node1" presStyleIdx="1" presStyleCnt="4">
        <dgm:presLayoutVars>
          <dgm:bulletEnabled val="1"/>
        </dgm:presLayoutVars>
      </dgm:prSet>
      <dgm:spPr/>
    </dgm:pt>
    <dgm:pt modelId="{BAC816AE-0C14-47B0-9541-51457B88D673}" type="pres">
      <dgm:prSet presAssocID="{82A1AD5F-82FE-4A08-8FC1-072E349BA098}" presName="sibTrans" presStyleLbl="sibTrans2D1" presStyleIdx="1" presStyleCnt="3" custLinFactX="-300000" custLinFactNeighborX="-340261" custLinFactNeighborY="-2530"/>
      <dgm:spPr/>
    </dgm:pt>
    <dgm:pt modelId="{3E4FDAD7-8A74-403B-898B-97D6B49B8F7C}" type="pres">
      <dgm:prSet presAssocID="{82A1AD5F-82FE-4A08-8FC1-072E349BA098}" presName="connectorText" presStyleLbl="sibTrans2D1" presStyleIdx="1" presStyleCnt="3"/>
      <dgm:spPr/>
    </dgm:pt>
    <dgm:pt modelId="{4B24EBAE-B04A-4F07-AD30-4CBA4399FD35}" type="pres">
      <dgm:prSet presAssocID="{D8FB0896-2426-46A8-9C6E-C7F7D3953D1D}" presName="node" presStyleLbl="node1" presStyleIdx="2" presStyleCnt="4">
        <dgm:presLayoutVars>
          <dgm:bulletEnabled val="1"/>
        </dgm:presLayoutVars>
      </dgm:prSet>
      <dgm:spPr/>
    </dgm:pt>
    <dgm:pt modelId="{3D4FA125-1718-41AF-B1DB-470A37C376C2}" type="pres">
      <dgm:prSet presAssocID="{7A2020AF-599F-4549-9BDA-E2B00DBC99A4}" presName="sibTrans" presStyleLbl="sibTrans2D1" presStyleIdx="2" presStyleCnt="3" custAng="10800000" custScaleX="98407" custScaleY="99036" custLinFactX="-300000" custLinFactNeighborX="-363614" custLinFactNeighborY="5903"/>
      <dgm:spPr/>
    </dgm:pt>
    <dgm:pt modelId="{A20E5042-F1C6-4580-BC13-AFC615FD763C}" type="pres">
      <dgm:prSet presAssocID="{7A2020AF-599F-4549-9BDA-E2B00DBC99A4}" presName="connectorText" presStyleLbl="sibTrans2D1" presStyleIdx="2" presStyleCnt="3"/>
      <dgm:spPr/>
    </dgm:pt>
    <dgm:pt modelId="{D556C95C-DCB4-4E2F-B8D0-1E774722F3D8}" type="pres">
      <dgm:prSet presAssocID="{D0FCC82C-44E6-48C2-94E5-0C0E6DA2200B}" presName="node" presStyleLbl="node1" presStyleIdx="3" presStyleCnt="4">
        <dgm:presLayoutVars>
          <dgm:bulletEnabled val="1"/>
        </dgm:presLayoutVars>
      </dgm:prSet>
      <dgm:spPr/>
    </dgm:pt>
  </dgm:ptLst>
  <dgm:cxnLst>
    <dgm:cxn modelId="{BEEB6000-60EA-4EE5-B246-399200A5219D}" type="presOf" srcId="{7A2020AF-599F-4549-9BDA-E2B00DBC99A4}" destId="{3D4FA125-1718-41AF-B1DB-470A37C376C2}" srcOrd="0" destOrd="0" presId="urn:microsoft.com/office/officeart/2005/8/layout/process1"/>
    <dgm:cxn modelId="{DE4DFF0B-6A37-44B1-B293-B54C420BE0F0}" type="presOf" srcId="{F502CE49-4447-4712-99EA-CCAA4AFC950E}" destId="{1A1BCA16-0C1A-47BA-9D1C-6F29CA65E5F6}" srcOrd="0" destOrd="0" presId="urn:microsoft.com/office/officeart/2005/8/layout/process1"/>
    <dgm:cxn modelId="{58609F1D-3C41-42F2-84A9-3202897924E3}" type="presOf" srcId="{82A1AD5F-82FE-4A08-8FC1-072E349BA098}" destId="{3E4FDAD7-8A74-403B-898B-97D6B49B8F7C}" srcOrd="1" destOrd="0" presId="urn:microsoft.com/office/officeart/2005/8/layout/process1"/>
    <dgm:cxn modelId="{2B62B24B-9412-4D46-BCC3-0318203818E6}" type="presOf" srcId="{7A2020AF-599F-4549-9BDA-E2B00DBC99A4}" destId="{A20E5042-F1C6-4580-BC13-AFC615FD763C}" srcOrd="1" destOrd="0" presId="urn:microsoft.com/office/officeart/2005/8/layout/process1"/>
    <dgm:cxn modelId="{FBD95F84-DA1C-4E51-90CB-5AB734BE14A0}" srcId="{F502CE49-4447-4712-99EA-CCAA4AFC950E}" destId="{3B1A6440-341F-4EF4-BC22-90BDA9374779}" srcOrd="1" destOrd="0" parTransId="{8230C3EF-3F5C-4907-856D-D9D09BFAC33E}" sibTransId="{82A1AD5F-82FE-4A08-8FC1-072E349BA098}"/>
    <dgm:cxn modelId="{D84A2586-473A-42B6-8E59-6F433079661E}" type="presOf" srcId="{D0FCC82C-44E6-48C2-94E5-0C0E6DA2200B}" destId="{D556C95C-DCB4-4E2F-B8D0-1E774722F3D8}" srcOrd="0" destOrd="0" presId="urn:microsoft.com/office/officeart/2005/8/layout/process1"/>
    <dgm:cxn modelId="{5653E487-8564-4738-9C6E-1E6C3923F777}" type="presOf" srcId="{75E5B22F-3CAE-49C5-869E-434F42534475}" destId="{3BFC859D-486C-4D48-A754-80CA0B913AB3}" srcOrd="0" destOrd="0" presId="urn:microsoft.com/office/officeart/2005/8/layout/process1"/>
    <dgm:cxn modelId="{DC2CB4A5-562A-42A1-BC09-4B3A9096EA60}" type="presOf" srcId="{3B1A6440-341F-4EF4-BC22-90BDA9374779}" destId="{73AEC0BB-FEE7-40AB-8394-ECDD95FBBD78}" srcOrd="0" destOrd="0" presId="urn:microsoft.com/office/officeart/2005/8/layout/process1"/>
    <dgm:cxn modelId="{8F7797B0-BD10-4DCE-8FE1-AC0961AA4B07}" srcId="{F502CE49-4447-4712-99EA-CCAA4AFC950E}" destId="{D0FCC82C-44E6-48C2-94E5-0C0E6DA2200B}" srcOrd="3" destOrd="0" parTransId="{6CF3A192-8BD4-4E94-803D-3C6333B5D9EF}" sibTransId="{E04C0F88-9AF5-4F24-92CA-F5A37BE605B9}"/>
    <dgm:cxn modelId="{C91EB3BC-EF63-44B7-BF76-277709F6E278}" type="presOf" srcId="{5EEC936C-1959-4B44-878D-187AE3EEB96A}" destId="{C7A77052-687C-4DDF-96F3-5E76D56C2828}" srcOrd="1" destOrd="0" presId="urn:microsoft.com/office/officeart/2005/8/layout/process1"/>
    <dgm:cxn modelId="{846AD6BD-22CA-4E2F-960C-2D75E816B656}" type="presOf" srcId="{D8FB0896-2426-46A8-9C6E-C7F7D3953D1D}" destId="{4B24EBAE-B04A-4F07-AD30-4CBA4399FD35}" srcOrd="0" destOrd="0" presId="urn:microsoft.com/office/officeart/2005/8/layout/process1"/>
    <dgm:cxn modelId="{3FC3ECD5-9567-48FF-9955-4250145F8FE8}" type="presOf" srcId="{82A1AD5F-82FE-4A08-8FC1-072E349BA098}" destId="{BAC816AE-0C14-47B0-9541-51457B88D673}" srcOrd="0" destOrd="0" presId="urn:microsoft.com/office/officeart/2005/8/layout/process1"/>
    <dgm:cxn modelId="{3F2282D7-BC9A-42C6-86A2-610DCB4B80E9}" type="presOf" srcId="{5EEC936C-1959-4B44-878D-187AE3EEB96A}" destId="{4B5009B2-F36C-48D6-BCE1-5059BAF93AB8}" srcOrd="0" destOrd="0" presId="urn:microsoft.com/office/officeart/2005/8/layout/process1"/>
    <dgm:cxn modelId="{869298EA-B8DE-4EB4-ADE5-773F9A9A442D}" srcId="{F502CE49-4447-4712-99EA-CCAA4AFC950E}" destId="{75E5B22F-3CAE-49C5-869E-434F42534475}" srcOrd="0" destOrd="0" parTransId="{8F6D5DC5-DA4C-4CC2-A7E0-FA6B20C572D3}" sibTransId="{5EEC936C-1959-4B44-878D-187AE3EEB96A}"/>
    <dgm:cxn modelId="{6317DFF2-CEC7-46BB-85B5-B87298841D23}" srcId="{F502CE49-4447-4712-99EA-CCAA4AFC950E}" destId="{D8FB0896-2426-46A8-9C6E-C7F7D3953D1D}" srcOrd="2" destOrd="0" parTransId="{79282D48-A2C8-41B5-8889-CCA63092E2A6}" sibTransId="{7A2020AF-599F-4549-9BDA-E2B00DBC99A4}"/>
    <dgm:cxn modelId="{070FF755-9D2D-48DA-833D-F13BE10664E5}" type="presParOf" srcId="{1A1BCA16-0C1A-47BA-9D1C-6F29CA65E5F6}" destId="{3BFC859D-486C-4D48-A754-80CA0B913AB3}" srcOrd="0" destOrd="0" presId="urn:microsoft.com/office/officeart/2005/8/layout/process1"/>
    <dgm:cxn modelId="{1CD5033F-1065-4ED0-BF31-C1CDDD9EF469}" type="presParOf" srcId="{1A1BCA16-0C1A-47BA-9D1C-6F29CA65E5F6}" destId="{4B5009B2-F36C-48D6-BCE1-5059BAF93AB8}" srcOrd="1" destOrd="0" presId="urn:microsoft.com/office/officeart/2005/8/layout/process1"/>
    <dgm:cxn modelId="{0491EA19-1B52-42A2-B70C-0075DE0C46CA}" type="presParOf" srcId="{4B5009B2-F36C-48D6-BCE1-5059BAF93AB8}" destId="{C7A77052-687C-4DDF-96F3-5E76D56C2828}" srcOrd="0" destOrd="0" presId="urn:microsoft.com/office/officeart/2005/8/layout/process1"/>
    <dgm:cxn modelId="{5B654A92-1FAC-4B83-A7F1-E0E3D0CF0CE1}" type="presParOf" srcId="{1A1BCA16-0C1A-47BA-9D1C-6F29CA65E5F6}" destId="{73AEC0BB-FEE7-40AB-8394-ECDD95FBBD78}" srcOrd="2" destOrd="0" presId="urn:microsoft.com/office/officeart/2005/8/layout/process1"/>
    <dgm:cxn modelId="{C2A0AF26-10A8-42E1-9B7C-373E03C6E517}" type="presParOf" srcId="{1A1BCA16-0C1A-47BA-9D1C-6F29CA65E5F6}" destId="{BAC816AE-0C14-47B0-9541-51457B88D673}" srcOrd="3" destOrd="0" presId="urn:microsoft.com/office/officeart/2005/8/layout/process1"/>
    <dgm:cxn modelId="{6EFE0FE1-681B-4FF7-ADFA-5BDB80082EF2}" type="presParOf" srcId="{BAC816AE-0C14-47B0-9541-51457B88D673}" destId="{3E4FDAD7-8A74-403B-898B-97D6B49B8F7C}" srcOrd="0" destOrd="0" presId="urn:microsoft.com/office/officeart/2005/8/layout/process1"/>
    <dgm:cxn modelId="{258684A3-465B-48E9-A485-97976C0090CB}" type="presParOf" srcId="{1A1BCA16-0C1A-47BA-9D1C-6F29CA65E5F6}" destId="{4B24EBAE-B04A-4F07-AD30-4CBA4399FD35}" srcOrd="4" destOrd="0" presId="urn:microsoft.com/office/officeart/2005/8/layout/process1"/>
    <dgm:cxn modelId="{8DDDF516-C2DF-4AE7-90A1-5BAAF2EB884D}" type="presParOf" srcId="{1A1BCA16-0C1A-47BA-9D1C-6F29CA65E5F6}" destId="{3D4FA125-1718-41AF-B1DB-470A37C376C2}" srcOrd="5" destOrd="0" presId="urn:microsoft.com/office/officeart/2005/8/layout/process1"/>
    <dgm:cxn modelId="{4C01CF34-30B3-4A54-988F-B4D5B7B07D05}" type="presParOf" srcId="{3D4FA125-1718-41AF-B1DB-470A37C376C2}" destId="{A20E5042-F1C6-4580-BC13-AFC615FD763C}" srcOrd="0" destOrd="0" presId="urn:microsoft.com/office/officeart/2005/8/layout/process1"/>
    <dgm:cxn modelId="{41D00E6A-86BE-4821-832F-43227D9389ED}" type="presParOf" srcId="{1A1BCA16-0C1A-47BA-9D1C-6F29CA65E5F6}" destId="{D556C95C-DCB4-4E2F-B8D0-1E774722F3D8}" srcOrd="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5404F-D458-491B-A144-BF49EADF3BD6}">
      <dsp:nvSpPr>
        <dsp:cNvPr id="0" name=""/>
        <dsp:cNvSpPr/>
      </dsp:nvSpPr>
      <dsp:spPr>
        <a:xfrm>
          <a:off x="1059065" y="267243"/>
          <a:ext cx="3325692" cy="3325692"/>
        </a:xfrm>
        <a:prstGeom prst="pie">
          <a:avLst>
            <a:gd name="adj1" fmla="val 16200000"/>
            <a:gd name="adj2" fmla="val 18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l-GR" sz="3600" b="0" i="0" kern="1200"/>
            <a:t>λόγος</a:t>
          </a:r>
          <a:endParaRPr lang="en-US" sz="3600" kern="1200"/>
        </a:p>
      </dsp:txBody>
      <dsp:txXfrm>
        <a:off x="2867212" y="880912"/>
        <a:ext cx="1128360" cy="1108564"/>
      </dsp:txXfrm>
    </dsp:sp>
    <dsp:sp modelId="{088ABDF7-D6A1-4532-B419-97C47B6BE787}">
      <dsp:nvSpPr>
        <dsp:cNvPr id="0" name=""/>
        <dsp:cNvSpPr/>
      </dsp:nvSpPr>
      <dsp:spPr>
        <a:xfrm>
          <a:off x="887633" y="366222"/>
          <a:ext cx="3325692" cy="3325692"/>
        </a:xfrm>
        <a:prstGeom prst="pie">
          <a:avLst>
            <a:gd name="adj1" fmla="val 1800000"/>
            <a:gd name="adj2" fmla="val 90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l-GR" sz="3600" b="0" i="0" kern="1200" dirty="0"/>
            <a:t>πῦρ</a:t>
          </a:r>
          <a:endParaRPr lang="en-US" sz="3600" kern="1200" dirty="0"/>
        </a:p>
      </dsp:txBody>
      <dsp:txXfrm>
        <a:off x="1798240" y="2464575"/>
        <a:ext cx="1504480" cy="1029381"/>
      </dsp:txXfrm>
    </dsp:sp>
    <dsp:sp modelId="{2A4B4007-3AD9-4395-B31F-98FEB31E55A1}">
      <dsp:nvSpPr>
        <dsp:cNvPr id="0" name=""/>
        <dsp:cNvSpPr/>
      </dsp:nvSpPr>
      <dsp:spPr>
        <a:xfrm>
          <a:off x="887633" y="366222"/>
          <a:ext cx="3325692" cy="3325692"/>
        </a:xfrm>
        <a:prstGeom prst="pie">
          <a:avLst>
            <a:gd name="adj1" fmla="val 90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l-GR" sz="3600" b="0" i="0" kern="1200"/>
            <a:t>πάνθα</a:t>
          </a:r>
          <a:r>
            <a:rPr lang="cs-CZ" sz="3600" b="0" i="0" kern="1200"/>
            <a:t> </a:t>
          </a:r>
          <a:r>
            <a:rPr lang="el-GR" sz="3600" b="0" i="0" kern="1200"/>
            <a:t>ῥεῖ</a:t>
          </a:r>
          <a:endParaRPr lang="en-US" sz="3600" kern="1200"/>
        </a:p>
      </dsp:txBody>
      <dsp:txXfrm>
        <a:off x="1243958" y="1019483"/>
        <a:ext cx="1128360" cy="11085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AB623-95C6-4C06-905F-1BD3A1A63C76}">
      <dsp:nvSpPr>
        <dsp:cNvPr id="0" name=""/>
        <dsp:cNvSpPr/>
      </dsp:nvSpPr>
      <dsp:spPr>
        <a:xfrm>
          <a:off x="0" y="537329"/>
          <a:ext cx="3000374" cy="180022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cs-CZ" sz="5300" kern="1200"/>
            <a:t>Jedno</a:t>
          </a:r>
          <a:endParaRPr lang="en-US" sz="5300" kern="1200"/>
        </a:p>
      </dsp:txBody>
      <dsp:txXfrm>
        <a:off x="0" y="537329"/>
        <a:ext cx="3000374" cy="1800224"/>
      </dsp:txXfrm>
    </dsp:sp>
    <dsp:sp modelId="{42A7E2A6-36F8-4C1B-93CF-26C0B2D130F9}">
      <dsp:nvSpPr>
        <dsp:cNvPr id="0" name=""/>
        <dsp:cNvSpPr/>
      </dsp:nvSpPr>
      <dsp:spPr>
        <a:xfrm>
          <a:off x="3300411" y="537329"/>
          <a:ext cx="3000374" cy="1800224"/>
        </a:xfrm>
        <a:prstGeom prst="rect">
          <a:avLst/>
        </a:prstGeom>
        <a:solidFill>
          <a:schemeClr val="accent2">
            <a:hueOff val="1681577"/>
            <a:satOff val="-1786"/>
            <a:lumOff val="137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cs-CZ" sz="5300" kern="1200"/>
            <a:t>Neměnné</a:t>
          </a:r>
          <a:endParaRPr lang="en-US" sz="5300" kern="1200"/>
        </a:p>
      </dsp:txBody>
      <dsp:txXfrm>
        <a:off x="3300411" y="537329"/>
        <a:ext cx="3000374" cy="1800224"/>
      </dsp:txXfrm>
    </dsp:sp>
    <dsp:sp modelId="{D26E818D-4359-4925-9D4F-4101FE6259A7}">
      <dsp:nvSpPr>
        <dsp:cNvPr id="0" name=""/>
        <dsp:cNvSpPr/>
      </dsp:nvSpPr>
      <dsp:spPr>
        <a:xfrm>
          <a:off x="6600822" y="537329"/>
          <a:ext cx="3000374" cy="1800224"/>
        </a:xfrm>
        <a:prstGeom prst="rect">
          <a:avLst/>
        </a:prstGeom>
        <a:solidFill>
          <a:schemeClr val="accent2">
            <a:hueOff val="3363155"/>
            <a:satOff val="-3572"/>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cs-CZ" sz="5300" kern="1200"/>
            <a:t>Věčné</a:t>
          </a:r>
          <a:endParaRPr lang="en-US" sz="5300" kern="1200"/>
        </a:p>
      </dsp:txBody>
      <dsp:txXfrm>
        <a:off x="6600822" y="537329"/>
        <a:ext cx="3000374" cy="18002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FC859D-486C-4D48-A754-80CA0B913AB3}">
      <dsp:nvSpPr>
        <dsp:cNvPr id="0" name=""/>
        <dsp:cNvSpPr/>
      </dsp:nvSpPr>
      <dsp:spPr>
        <a:xfrm>
          <a:off x="4219" y="939409"/>
          <a:ext cx="1844761" cy="1106856"/>
        </a:xfrm>
        <a:prstGeom prst="roundRect">
          <a:avLst>
            <a:gd name="adj" fmla="val 10000"/>
          </a:avLst>
        </a:prstGeom>
        <a:solidFill>
          <a:schemeClr val="accent4"/>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l-GR" sz="4800" b="0" i="0" kern="1200" dirty="0"/>
            <a:t>πῦρ</a:t>
          </a:r>
          <a:endParaRPr lang="en-US" sz="4800" kern="1200" dirty="0"/>
        </a:p>
      </dsp:txBody>
      <dsp:txXfrm>
        <a:off x="36638" y="971828"/>
        <a:ext cx="1779923" cy="1042018"/>
      </dsp:txXfrm>
    </dsp:sp>
    <dsp:sp modelId="{4B5009B2-F36C-48D6-BCE1-5059BAF93AB8}">
      <dsp:nvSpPr>
        <dsp:cNvPr id="0" name=""/>
        <dsp:cNvSpPr/>
      </dsp:nvSpPr>
      <dsp:spPr>
        <a:xfrm>
          <a:off x="7242059" y="1220757"/>
          <a:ext cx="391089" cy="45750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242059" y="1312257"/>
        <a:ext cx="273762" cy="274500"/>
      </dsp:txXfrm>
    </dsp:sp>
    <dsp:sp modelId="{73AEC0BB-FEE7-40AB-8394-ECDD95FBBD78}">
      <dsp:nvSpPr>
        <dsp:cNvPr id="0" name=""/>
        <dsp:cNvSpPr/>
      </dsp:nvSpPr>
      <dsp:spPr>
        <a:xfrm>
          <a:off x="2586885" y="939409"/>
          <a:ext cx="1844761" cy="1106856"/>
        </a:xfrm>
        <a:prstGeom prst="roundRect">
          <a:avLst>
            <a:gd name="adj" fmla="val 10000"/>
          </a:avLst>
        </a:prstGeom>
        <a:solidFill>
          <a:schemeClr val="accent5">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l-GR" sz="4800" kern="1200" dirty="0"/>
            <a:t>γῆ</a:t>
          </a:r>
          <a:endParaRPr lang="en-US" sz="4800" kern="1200" dirty="0"/>
        </a:p>
      </dsp:txBody>
      <dsp:txXfrm>
        <a:off x="2619304" y="971828"/>
        <a:ext cx="1779923" cy="1042018"/>
      </dsp:txXfrm>
    </dsp:sp>
    <dsp:sp modelId="{BAC816AE-0C14-47B0-9541-51457B88D673}">
      <dsp:nvSpPr>
        <dsp:cNvPr id="0" name=""/>
        <dsp:cNvSpPr/>
      </dsp:nvSpPr>
      <dsp:spPr>
        <a:xfrm>
          <a:off x="2112129" y="1252512"/>
          <a:ext cx="391089" cy="45750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112129" y="1344012"/>
        <a:ext cx="273762" cy="274500"/>
      </dsp:txXfrm>
    </dsp:sp>
    <dsp:sp modelId="{4B24EBAE-B04A-4F07-AD30-4CBA4399FD35}">
      <dsp:nvSpPr>
        <dsp:cNvPr id="0" name=""/>
        <dsp:cNvSpPr/>
      </dsp:nvSpPr>
      <dsp:spPr>
        <a:xfrm>
          <a:off x="5169550" y="939409"/>
          <a:ext cx="1844761" cy="1106856"/>
        </a:xfrm>
        <a:prstGeom prst="roundRect">
          <a:avLst>
            <a:gd name="adj" fmla="val 10000"/>
          </a:avLst>
        </a:prstGeom>
        <a:solidFill>
          <a:schemeClr val="accent2">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l-GR" sz="4800" kern="1200" dirty="0"/>
            <a:t>αἰθήρ</a:t>
          </a:r>
          <a:endParaRPr lang="en-US" sz="4800" kern="1200" dirty="0"/>
        </a:p>
      </dsp:txBody>
      <dsp:txXfrm>
        <a:off x="5201969" y="971828"/>
        <a:ext cx="1779923" cy="1042018"/>
      </dsp:txXfrm>
    </dsp:sp>
    <dsp:sp modelId="{3D4FA125-1718-41AF-B1DB-470A37C376C2}">
      <dsp:nvSpPr>
        <dsp:cNvPr id="0" name=""/>
        <dsp:cNvSpPr/>
      </dsp:nvSpPr>
      <dsp:spPr>
        <a:xfrm rot="10800000">
          <a:off x="4606579" y="1293298"/>
          <a:ext cx="384859" cy="45309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722037" y="1383916"/>
        <a:ext cx="269401" cy="271854"/>
      </dsp:txXfrm>
    </dsp:sp>
    <dsp:sp modelId="{D556C95C-DCB4-4E2F-B8D0-1E774722F3D8}">
      <dsp:nvSpPr>
        <dsp:cNvPr id="0" name=""/>
        <dsp:cNvSpPr/>
      </dsp:nvSpPr>
      <dsp:spPr>
        <a:xfrm>
          <a:off x="7752216" y="939409"/>
          <a:ext cx="1844761" cy="1106856"/>
        </a:xfrm>
        <a:prstGeom prst="roundRect">
          <a:avLst>
            <a:gd name="adj" fmla="val 10000"/>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l-GR" sz="4800" kern="1200"/>
            <a:t>ὕδωρ</a:t>
          </a:r>
          <a:endParaRPr lang="en-US" sz="4800" kern="1200"/>
        </a:p>
      </dsp:txBody>
      <dsp:txXfrm>
        <a:off x="7784635" y="971828"/>
        <a:ext cx="1779923" cy="1042018"/>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3929CF-E018-439D-9D17-387F235706F0}" type="datetimeFigureOut">
              <a:rPr lang="cs-CZ" smtClean="0"/>
              <a:t>25.11.2024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F1E912-1BBE-4EA7-8AC7-530CC651F2A9}" type="slidenum">
              <a:rPr lang="cs-CZ" smtClean="0"/>
              <a:t>‹#›</a:t>
            </a:fld>
            <a:endParaRPr lang="cs-CZ"/>
          </a:p>
        </p:txBody>
      </p:sp>
    </p:spTree>
    <p:extLst>
      <p:ext uri="{BB962C8B-B14F-4D97-AF65-F5344CB8AC3E}">
        <p14:creationId xmlns:p14="http://schemas.microsoft.com/office/powerpoint/2010/main" val="1105018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0F1E912-1BBE-4EA7-8AC7-530CC651F2A9}" type="slidenum">
              <a:rPr lang="cs-CZ" smtClean="0"/>
              <a:t>12</a:t>
            </a:fld>
            <a:endParaRPr lang="cs-CZ"/>
          </a:p>
        </p:txBody>
      </p:sp>
    </p:spTree>
    <p:extLst>
      <p:ext uri="{BB962C8B-B14F-4D97-AF65-F5344CB8AC3E}">
        <p14:creationId xmlns:p14="http://schemas.microsoft.com/office/powerpoint/2010/main" val="41808191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cs-CZ"/>
              <a:t>Kliknutím lze upravit styl.</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a:xfrm>
            <a:off x="7983232" y="5037663"/>
            <a:ext cx="897467" cy="279400"/>
          </a:xfrm>
        </p:spPr>
        <p:txBody>
          <a:bodyPr/>
          <a:lstStyle/>
          <a:p>
            <a:fld id="{F481A142-DA77-4A5F-AD1F-14E6C18F0F5F}" type="datetime1">
              <a:rPr lang="en-US" smtClean="0"/>
              <a:t>11/25/2024</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1F646F3F-274D-499B-ABBE-824EB4ABDC3D}" type="slidenum">
              <a:rPr lang="en-US" smtClean="0"/>
              <a:pPr/>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652098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F481A142-DA77-4A5F-AD1F-14E6C18F0F5F}" type="datetime1">
              <a:rPr lang="en-US" smtClean="0"/>
              <a:t>11/25/2024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646F3F-274D-499B-ABBE-824EB4ABDC3D}" type="slidenum">
              <a:rPr lang="en-US" smtClean="0"/>
              <a:pPr/>
              <a:t>‹#›</a:t>
            </a:fld>
            <a:endParaRPr lang="en-US"/>
          </a:p>
        </p:txBody>
      </p:sp>
    </p:spTree>
    <p:extLst>
      <p:ext uri="{BB962C8B-B14F-4D97-AF65-F5344CB8AC3E}">
        <p14:creationId xmlns:p14="http://schemas.microsoft.com/office/powerpoint/2010/main" val="113678878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cs-CZ"/>
              <a:t>Kliknutím lze upravit styl.</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F481A142-DA77-4A5F-AD1F-14E6C18F0F5F}" type="datetime1">
              <a:rPr lang="en-US" smtClean="0"/>
              <a:t>11/25/2024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401058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cs-CZ"/>
              <a:t>Kliknutím lze upravit styl.</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F481A142-DA77-4A5F-AD1F-14E6C18F0F5F}" type="datetime1">
              <a:rPr lang="en-US" smtClean="0"/>
              <a:t>11/25/2024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821362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cs-CZ"/>
              <a:t>Kliknutím lze upravit styl.</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F481A142-DA77-4A5F-AD1F-14E6C18F0F5F}" type="datetime1">
              <a:rPr lang="en-US" smtClean="0"/>
              <a:t>11/25/2024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a:t>
            </a:fld>
            <a:endParaRPr lang="en-US"/>
          </a:p>
        </p:txBody>
      </p:sp>
    </p:spTree>
    <p:extLst>
      <p:ext uri="{BB962C8B-B14F-4D97-AF65-F5344CB8AC3E}">
        <p14:creationId xmlns:p14="http://schemas.microsoft.com/office/powerpoint/2010/main" val="378838445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cs-CZ"/>
              <a:t>Kliknutím lze upravit styl.</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F481A142-DA77-4A5F-AD1F-14E6C18F0F5F}" type="datetime1">
              <a:rPr lang="en-US" smtClean="0"/>
              <a:t>11/25/2024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601621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cs-CZ"/>
              <a:t>Kliknutím lze upravit styl.</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F481A142-DA77-4A5F-AD1F-14E6C18F0F5F}" type="datetime1">
              <a:rPr lang="en-US" smtClean="0"/>
              <a:t>11/25/2024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439176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481A142-DA77-4A5F-AD1F-14E6C18F0F5F}" type="datetime1">
              <a:rPr lang="en-US" smtClean="0"/>
              <a:t>11/25/2024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786818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481A142-DA77-4A5F-AD1F-14E6C18F0F5F}" type="datetime1">
              <a:rPr lang="en-US" smtClean="0"/>
              <a:t>11/25/2024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226108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D04BC802-30E3-4658-9CCA-F873646FEC67}" type="datetime1">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021246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F481A142-DA77-4A5F-AD1F-14E6C18F0F5F}" type="datetime1">
              <a:rPr lang="en-US" smtClean="0"/>
              <a:t>11/25/2024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852469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481A142-DA77-4A5F-AD1F-14E6C18F0F5F}" type="datetime1">
              <a:rPr lang="en-US" smtClean="0"/>
              <a:t>11/25/2024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646F3F-274D-499B-ABBE-824EB4ABDC3D}" type="slidenum">
              <a:rPr lang="en-US" smtClean="0"/>
              <a:pPr/>
              <a:t>‹#›</a:t>
            </a:fld>
            <a:endParaRPr lang="en-US"/>
          </a:p>
        </p:txBody>
      </p:sp>
    </p:spTree>
    <p:extLst>
      <p:ext uri="{BB962C8B-B14F-4D97-AF65-F5344CB8AC3E}">
        <p14:creationId xmlns:p14="http://schemas.microsoft.com/office/powerpoint/2010/main" val="356931333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F481A142-DA77-4A5F-AD1F-14E6C18F0F5F}" type="datetime1">
              <a:rPr lang="en-US" smtClean="0"/>
              <a:t>11/25/2024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F646F3F-274D-499B-ABBE-824EB4ABDC3D}" type="slidenum">
              <a:rPr lang="en-US" smtClean="0"/>
              <a:pPr/>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407757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F481A142-DA77-4A5F-AD1F-14E6C18F0F5F}" type="datetime1">
              <a:rPr lang="en-US" smtClean="0"/>
              <a:t>11/25/2024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F646F3F-274D-499B-ABBE-824EB4ABDC3D}" type="slidenum">
              <a:rPr lang="en-US" smtClean="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305684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1A142-DA77-4A5F-AD1F-14E6C18F0F5F}" type="datetime1">
              <a:rPr lang="en-US" smtClean="0"/>
              <a:t>11/25/2024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F646F3F-274D-499B-ABBE-824EB4ABDC3D}" type="slidenum">
              <a:rPr lang="en-US" smtClean="0"/>
              <a:pPr/>
              <a:t>‹#›</a:t>
            </a:fld>
            <a:endParaRPr lang="en-US"/>
          </a:p>
        </p:txBody>
      </p:sp>
    </p:spTree>
    <p:extLst>
      <p:ext uri="{BB962C8B-B14F-4D97-AF65-F5344CB8AC3E}">
        <p14:creationId xmlns:p14="http://schemas.microsoft.com/office/powerpoint/2010/main" val="411629891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cs-CZ"/>
              <a:t>Kliknutím lze upravit styl.</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F481A142-DA77-4A5F-AD1F-14E6C18F0F5F}" type="datetime1">
              <a:rPr lang="en-US" smtClean="0"/>
              <a:t>11/25/2024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646F3F-274D-499B-ABBE-824EB4ABDC3D}" type="slidenum">
              <a:rPr lang="en-US" smtClean="0"/>
              <a:pPr/>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803296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cs-CZ"/>
              <a:t>Kliknutím lze upravit styl.</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F481A142-DA77-4A5F-AD1F-14E6C18F0F5F}" type="datetime1">
              <a:rPr lang="en-US" smtClean="0"/>
              <a:t>11/25/2024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646F3F-274D-499B-ABBE-824EB4ABDC3D}" type="slidenum">
              <a:rPr lang="en-US" smtClean="0"/>
              <a:pPr/>
              <a:t>‹#›</a:t>
            </a:fld>
            <a:endParaRPr lang="en-US"/>
          </a:p>
        </p:txBody>
      </p:sp>
    </p:spTree>
    <p:extLst>
      <p:ext uri="{BB962C8B-B14F-4D97-AF65-F5344CB8AC3E}">
        <p14:creationId xmlns:p14="http://schemas.microsoft.com/office/powerpoint/2010/main" val="278962632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481A142-DA77-4A5F-AD1F-14E6C18F0F5F}" type="datetime1">
              <a:rPr lang="en-US" smtClean="0"/>
              <a:t>11/25/2024</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304764303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2.jpe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png"/><Relationship Id="rId7" Type="http://schemas.openxmlformats.org/officeDocument/2006/relationships/diagramColors" Target="../diagrams/colors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png"/><Relationship Id="rId9" Type="http://schemas.microsoft.com/office/2007/relationships/diagramDrawing" Target="../diagrams/drawing3.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hyperlink" Target="http://fysis.cz/presokratici/vstup/3DK.ht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B347087-DEE1-4F23-8486-A2690AA19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4BB81AE-EE4A-4AA4-8941-104B6C943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tx2"/>
          </a:solidFill>
          <a:ln>
            <a:noFill/>
          </a:ln>
          <a:effectLst>
            <a:outerShdw blurRad="114300" dist="127000" dir="54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6" name="Picture 3" descr="Obsah obrázku ohňostroj&#10;&#10;Popis byl vytvořen automaticky">
            <a:extLst>
              <a:ext uri="{FF2B5EF4-FFF2-40B4-BE49-F238E27FC236}">
                <a16:creationId xmlns:a16="http://schemas.microsoft.com/office/drawing/2014/main" id="{AADC53EE-0B7F-763C-5B3C-17C77B8FB594}"/>
              </a:ext>
            </a:extLst>
          </p:cNvPr>
          <p:cNvPicPr>
            <a:picLocks noChangeAspect="1"/>
          </p:cNvPicPr>
          <p:nvPr/>
        </p:nvPicPr>
        <p:blipFill>
          <a:blip r:embed="rId3">
            <a:alphaModFix amt="50000"/>
          </a:blip>
          <a:srcRect t="23701" r="1" b="1441"/>
          <a:stretch/>
        </p:blipFill>
        <p:spPr>
          <a:xfrm>
            <a:off x="486138" y="488137"/>
            <a:ext cx="11227442" cy="5883295"/>
          </a:xfrm>
          <a:prstGeom prst="rect">
            <a:avLst/>
          </a:prstGeom>
        </p:spPr>
      </p:pic>
      <p:cxnSp>
        <p:nvCxnSpPr>
          <p:cNvPr id="25" name="Straight Connector 24">
            <a:extLst>
              <a:ext uri="{FF2B5EF4-FFF2-40B4-BE49-F238E27FC236}">
                <a16:creationId xmlns:a16="http://schemas.microsoft.com/office/drawing/2014/main" id="{4AA791FC-1AEF-4561-93B5-6B9E981BB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1280" y="3594428"/>
            <a:ext cx="694944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AAA2202F-2A68-464D-8E53-CEBE9303D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cs-CZ"/>
          </a:p>
        </p:txBody>
      </p:sp>
      <p:grpSp>
        <p:nvGrpSpPr>
          <p:cNvPr id="29" name="Group 28">
            <a:extLst>
              <a:ext uri="{FF2B5EF4-FFF2-40B4-BE49-F238E27FC236}">
                <a16:creationId xmlns:a16="http://schemas.microsoft.com/office/drawing/2014/main" id="{5B129734-DF6D-46B8-A0E0-4F178B3AD2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30" name="Rounded Rectangle 21">
              <a:extLst>
                <a:ext uri="{FF2B5EF4-FFF2-40B4-BE49-F238E27FC236}">
                  <a16:creationId xmlns:a16="http://schemas.microsoft.com/office/drawing/2014/main" id="{6A986578-4991-4E9B-94B7-056F6B09B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1" name="Picture 30">
              <a:extLst>
                <a:ext uri="{FF2B5EF4-FFF2-40B4-BE49-F238E27FC236}">
                  <a16:creationId xmlns:a16="http://schemas.microsoft.com/office/drawing/2014/main" id="{257D0097-ACF2-46A6-804C-C5D55A188FE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32" name="Rounded Rectangle 27">
              <a:extLst>
                <a:ext uri="{FF2B5EF4-FFF2-40B4-BE49-F238E27FC236}">
                  <a16:creationId xmlns:a16="http://schemas.microsoft.com/office/drawing/2014/main" id="{A71DA5EB-109A-4C2F-A093-7E5F6490B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3" name="Picture 32">
              <a:extLst>
                <a:ext uri="{FF2B5EF4-FFF2-40B4-BE49-F238E27FC236}">
                  <a16:creationId xmlns:a16="http://schemas.microsoft.com/office/drawing/2014/main" id="{DA85B8CE-EB01-4DD0-8B39-D413503D77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Nadpis 1">
            <a:extLst>
              <a:ext uri="{FF2B5EF4-FFF2-40B4-BE49-F238E27FC236}">
                <a16:creationId xmlns:a16="http://schemas.microsoft.com/office/drawing/2014/main" id="{38A7A6A2-44F0-5BA4-4CEC-056F6754DCC8}"/>
              </a:ext>
            </a:extLst>
          </p:cNvPr>
          <p:cNvSpPr>
            <a:spLocks noGrp="1"/>
          </p:cNvSpPr>
          <p:nvPr>
            <p:ph type="ctrTitle"/>
          </p:nvPr>
        </p:nvSpPr>
        <p:spPr>
          <a:xfrm>
            <a:off x="2224403" y="1113698"/>
            <a:ext cx="8229600" cy="2345264"/>
          </a:xfrm>
        </p:spPr>
        <p:txBody>
          <a:bodyPr>
            <a:normAutofit/>
          </a:bodyPr>
          <a:lstStyle/>
          <a:p>
            <a:r>
              <a:rPr lang="cs-CZ" sz="7200">
                <a:solidFill>
                  <a:schemeClr val="bg1"/>
                </a:solidFill>
              </a:rPr>
              <a:t>Antická filosofie I</a:t>
            </a:r>
          </a:p>
        </p:txBody>
      </p:sp>
      <p:sp>
        <p:nvSpPr>
          <p:cNvPr id="3" name="Podnadpis 2">
            <a:extLst>
              <a:ext uri="{FF2B5EF4-FFF2-40B4-BE49-F238E27FC236}">
                <a16:creationId xmlns:a16="http://schemas.microsoft.com/office/drawing/2014/main" id="{29929FF9-B1F6-59EA-5763-15B90BA0E1DE}"/>
              </a:ext>
            </a:extLst>
          </p:cNvPr>
          <p:cNvSpPr>
            <a:spLocks noGrp="1"/>
          </p:cNvSpPr>
          <p:nvPr>
            <p:ph type="subTitle" idx="1"/>
          </p:nvPr>
        </p:nvSpPr>
        <p:spPr>
          <a:xfrm>
            <a:off x="2453003" y="3729894"/>
            <a:ext cx="7772400" cy="1320802"/>
          </a:xfrm>
        </p:spPr>
        <p:txBody>
          <a:bodyPr>
            <a:normAutofit/>
          </a:bodyPr>
          <a:lstStyle/>
          <a:p>
            <a:r>
              <a:rPr lang="cs-CZ">
                <a:solidFill>
                  <a:schemeClr val="bg1"/>
                </a:solidFill>
              </a:rPr>
              <a:t>Od mýtu k sofistice</a:t>
            </a:r>
          </a:p>
        </p:txBody>
      </p:sp>
    </p:spTree>
    <p:extLst>
      <p:ext uri="{BB962C8B-B14F-4D97-AF65-F5344CB8AC3E}">
        <p14:creationId xmlns:p14="http://schemas.microsoft.com/office/powerpoint/2010/main" val="2679295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descr="Obsah obrázku skica, kresba, diagram, design&#10;&#10;Popis byl vytvořen automaticky">
            <a:extLst>
              <a:ext uri="{FF2B5EF4-FFF2-40B4-BE49-F238E27FC236}">
                <a16:creationId xmlns:a16="http://schemas.microsoft.com/office/drawing/2014/main" id="{6ACB3D16-4ECE-A62D-909E-349053BD426A}"/>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423851" y="1222239"/>
            <a:ext cx="3656013" cy="3673475"/>
          </a:xfrm>
        </p:spPr>
      </p:pic>
      <p:pic>
        <p:nvPicPr>
          <p:cNvPr id="7" name="Obrázek 6" descr="Obsah obrázku řada/pruh, kruh, design&#10;&#10;Popis byl vytvořen automaticky">
            <a:extLst>
              <a:ext uri="{FF2B5EF4-FFF2-40B4-BE49-F238E27FC236}">
                <a16:creationId xmlns:a16="http://schemas.microsoft.com/office/drawing/2014/main" id="{74A74F51-BBAA-CC4C-398B-0523E5B97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4683" y="906601"/>
            <a:ext cx="3597798" cy="2620878"/>
          </a:xfrm>
          <a:prstGeom prst="rect">
            <a:avLst/>
          </a:prstGeom>
        </p:spPr>
      </p:pic>
      <p:pic>
        <p:nvPicPr>
          <p:cNvPr id="10" name="Obrázek 9" descr="Obsah obrázku obraz, kresba, umění&#10;&#10;Popis byl vytvořen automaticky">
            <a:extLst>
              <a:ext uri="{FF2B5EF4-FFF2-40B4-BE49-F238E27FC236}">
                <a16:creationId xmlns:a16="http://schemas.microsoft.com/office/drawing/2014/main" id="{B670160E-46D4-722E-DAF5-F762943041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374" y="4131749"/>
            <a:ext cx="3229806" cy="1927118"/>
          </a:xfrm>
          <a:prstGeom prst="rect">
            <a:avLst/>
          </a:prstGeom>
        </p:spPr>
      </p:pic>
    </p:spTree>
    <p:extLst>
      <p:ext uri="{BB962C8B-B14F-4D97-AF65-F5344CB8AC3E}">
        <p14:creationId xmlns:p14="http://schemas.microsoft.com/office/powerpoint/2010/main" val="1903436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11222737"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4FF9E2D-344B-DE81-DF00-5FB6B621AA24}"/>
              </a:ext>
            </a:extLst>
          </p:cNvPr>
          <p:cNvSpPr>
            <a:spLocks noGrp="1"/>
          </p:cNvSpPr>
          <p:nvPr>
            <p:ph type="title"/>
          </p:nvPr>
        </p:nvSpPr>
        <p:spPr>
          <a:xfrm>
            <a:off x="804421" y="796374"/>
            <a:ext cx="10583158" cy="880027"/>
          </a:xfrm>
        </p:spPr>
        <p:txBody>
          <a:bodyPr>
            <a:normAutofit/>
          </a:bodyPr>
          <a:lstStyle/>
          <a:p>
            <a:r>
              <a:rPr lang="cs-CZ">
                <a:solidFill>
                  <a:srgbClr val="FFFFFF"/>
                </a:solidFill>
              </a:rPr>
              <a:t>Pýtahgorejci</a:t>
            </a:r>
          </a:p>
        </p:txBody>
      </p:sp>
      <p:sp>
        <p:nvSpPr>
          <p:cNvPr id="20" name="Rectangle 11">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747" y="648377"/>
            <a:ext cx="10890504"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14" name="Rectangle 13">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CC044809-AD09-BA67-7535-D250D7AA297D}"/>
              </a:ext>
            </a:extLst>
          </p:cNvPr>
          <p:cNvSpPr>
            <a:spLocks noGrp="1"/>
          </p:cNvSpPr>
          <p:nvPr>
            <p:ph idx="1"/>
          </p:nvPr>
        </p:nvSpPr>
        <p:spPr>
          <a:xfrm>
            <a:off x="1295401" y="2612256"/>
            <a:ext cx="9601196" cy="3263612"/>
          </a:xfrm>
        </p:spPr>
        <p:txBody>
          <a:bodyPr>
            <a:normAutofit/>
          </a:bodyPr>
          <a:lstStyle/>
          <a:p>
            <a:r>
              <a:rPr lang="cs-CZ" dirty="0" err="1"/>
              <a:t>Pýthagorás</a:t>
            </a:r>
            <a:endParaRPr lang="cs-CZ" dirty="0"/>
          </a:p>
          <a:p>
            <a:r>
              <a:rPr lang="cs-CZ" dirty="0"/>
              <a:t>Mladší pythagorejci</a:t>
            </a:r>
          </a:p>
          <a:p>
            <a:r>
              <a:rPr lang="cs-CZ" dirty="0" err="1"/>
              <a:t>Akúsmatikoi</a:t>
            </a:r>
            <a:r>
              <a:rPr lang="cs-CZ" dirty="0"/>
              <a:t>/</a:t>
            </a:r>
            <a:r>
              <a:rPr lang="cs-CZ" dirty="0" err="1"/>
              <a:t>mathématikoi</a:t>
            </a:r>
            <a:endParaRPr lang="cs-CZ" dirty="0"/>
          </a:p>
        </p:txBody>
      </p:sp>
    </p:spTree>
    <p:extLst>
      <p:ext uri="{BB962C8B-B14F-4D97-AF65-F5344CB8AC3E}">
        <p14:creationId xmlns:p14="http://schemas.microsoft.com/office/powerpoint/2010/main" val="222099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6D75FD42-C156-41A4-B68A-6C71A47E7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76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1">
            <a:extLst>
              <a:ext uri="{FF2B5EF4-FFF2-40B4-BE49-F238E27FC236}">
                <a16:creationId xmlns:a16="http://schemas.microsoft.com/office/drawing/2014/main" id="{D704A7BF-21E3-4BDF-9BE8-BEC32066EF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5736" y="28937"/>
            <a:ext cx="12188825" cy="6856214"/>
          </a:xfrm>
          <a:prstGeom prst="rect">
            <a:avLst/>
          </a:prstGeom>
        </p:spPr>
      </p:pic>
      <p:pic>
        <p:nvPicPr>
          <p:cNvPr id="5" name="Obrázek 4" descr="Obsah obrázku text, snímek obrazovky, diagram, Písmo&#10;&#10;Popis byl vytvořen automaticky">
            <a:extLst>
              <a:ext uri="{FF2B5EF4-FFF2-40B4-BE49-F238E27FC236}">
                <a16:creationId xmlns:a16="http://schemas.microsoft.com/office/drawing/2014/main" id="{1445E6D1-A037-DEE9-4661-DF034A17D5F2}"/>
              </a:ext>
            </a:extLst>
          </p:cNvPr>
          <p:cNvPicPr>
            <a:picLocks noChangeAspect="1"/>
          </p:cNvPicPr>
          <p:nvPr/>
        </p:nvPicPr>
        <p:blipFill>
          <a:blip r:embed="rId5">
            <a:extLst>
              <a:ext uri="{28A0092B-C50C-407E-A947-70E740481C1C}">
                <a14:useLocalDpi xmlns:a14="http://schemas.microsoft.com/office/drawing/2010/main" val="0"/>
              </a:ext>
            </a:extLst>
          </a:blip>
          <a:srcRect t="2342" r="-1" b="13241"/>
          <a:stretch/>
        </p:blipFill>
        <p:spPr>
          <a:xfrm>
            <a:off x="551015" y="936347"/>
            <a:ext cx="4987241" cy="2547065"/>
          </a:xfrm>
          <a:prstGeom prst="rect">
            <a:avLst/>
          </a:prstGeom>
        </p:spPr>
      </p:pic>
      <p:grpSp>
        <p:nvGrpSpPr>
          <p:cNvPr id="14" name="Group 13">
            <a:extLst>
              <a:ext uri="{FF2B5EF4-FFF2-40B4-BE49-F238E27FC236}">
                <a16:creationId xmlns:a16="http://schemas.microsoft.com/office/drawing/2014/main" id="{50180162-DDE5-43C8-B0DC-645F4CA9DD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5" name="Rounded Rectangle 21">
              <a:extLst>
                <a:ext uri="{FF2B5EF4-FFF2-40B4-BE49-F238E27FC236}">
                  <a16:creationId xmlns:a16="http://schemas.microsoft.com/office/drawing/2014/main" id="{16C9EE30-D91E-4DE1-8EEC-6A3AD1DD0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6" name="Picture 15">
              <a:extLst>
                <a:ext uri="{FF2B5EF4-FFF2-40B4-BE49-F238E27FC236}">
                  <a16:creationId xmlns:a16="http://schemas.microsoft.com/office/drawing/2014/main" id="{A8E1E1CD-6653-4129-A465-3CFB3A1CCD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7" name="Rounded Rectangle 27">
              <a:extLst>
                <a:ext uri="{FF2B5EF4-FFF2-40B4-BE49-F238E27FC236}">
                  <a16:creationId xmlns:a16="http://schemas.microsoft.com/office/drawing/2014/main" id="{5424F715-2587-4418-AB8A-9B4218F34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8" name="Picture 17">
              <a:extLst>
                <a:ext uri="{FF2B5EF4-FFF2-40B4-BE49-F238E27FC236}">
                  <a16:creationId xmlns:a16="http://schemas.microsoft.com/office/drawing/2014/main" id="{1F8A0F16-00E1-4B0A-9B6E-8906A111B61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pic>
        <p:nvPicPr>
          <p:cNvPr id="7" name="Obrázek 6" descr="Obsah obrázku text, kruh, diagram, skica&#10;&#10;Popis byl vytvořen automaticky">
            <a:extLst>
              <a:ext uri="{FF2B5EF4-FFF2-40B4-BE49-F238E27FC236}">
                <a16:creationId xmlns:a16="http://schemas.microsoft.com/office/drawing/2014/main" id="{521B2C82-4B2B-41F8-630A-34799A68AC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0237" y="936347"/>
            <a:ext cx="5219952" cy="4102201"/>
          </a:xfrm>
          <a:prstGeom prst="rect">
            <a:avLst/>
          </a:prstGeom>
        </p:spPr>
      </p:pic>
      <p:pic>
        <p:nvPicPr>
          <p:cNvPr id="9" name="Obrázek 8" descr="Obsah obrázku kruh, Symetrie, umění&#10;&#10;Popis byl vytvořen automaticky">
            <a:extLst>
              <a:ext uri="{FF2B5EF4-FFF2-40B4-BE49-F238E27FC236}">
                <a16:creationId xmlns:a16="http://schemas.microsoft.com/office/drawing/2014/main" id="{DB582271-4212-ABB2-82CD-1E48382BFE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4685" y="3699426"/>
            <a:ext cx="2608743" cy="2608743"/>
          </a:xfrm>
          <a:prstGeom prst="rect">
            <a:avLst/>
          </a:prstGeom>
        </p:spPr>
      </p:pic>
    </p:spTree>
    <p:extLst>
      <p:ext uri="{BB962C8B-B14F-4D97-AF65-F5344CB8AC3E}">
        <p14:creationId xmlns:p14="http://schemas.microsoft.com/office/powerpoint/2010/main" val="2035005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5224A92-B71D-4244-9CEE-E80F9BD11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069A319-3937-4297-B7D8-6745097B9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85" y="487353"/>
            <a:ext cx="11218182" cy="5883295"/>
          </a:xfrm>
          <a:prstGeom prst="rect">
            <a:avLst/>
          </a:prstGeom>
          <a:blipFill dpi="0" rotWithShape="1">
            <a:blip r:embed="rId3"/>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3FDFE78-2422-40CD-BC53-9E0C459C9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76"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2" name="Nadpis 1">
            <a:extLst>
              <a:ext uri="{FF2B5EF4-FFF2-40B4-BE49-F238E27FC236}">
                <a16:creationId xmlns:a16="http://schemas.microsoft.com/office/drawing/2014/main" id="{0BD81E9E-1F00-AD5F-57DF-2DC66F74FAF9}"/>
              </a:ext>
            </a:extLst>
          </p:cNvPr>
          <p:cNvSpPr>
            <a:spLocks noGrp="1"/>
          </p:cNvSpPr>
          <p:nvPr>
            <p:ph type="title"/>
          </p:nvPr>
        </p:nvSpPr>
        <p:spPr>
          <a:xfrm>
            <a:off x="7535825" y="982132"/>
            <a:ext cx="3360772" cy="4625172"/>
          </a:xfrm>
        </p:spPr>
        <p:txBody>
          <a:bodyPr>
            <a:normAutofit/>
          </a:bodyPr>
          <a:lstStyle/>
          <a:p>
            <a:r>
              <a:rPr lang="cs-CZ">
                <a:solidFill>
                  <a:srgbClr val="262626"/>
                </a:solidFill>
              </a:rPr>
              <a:t>Hérakleitos</a:t>
            </a:r>
          </a:p>
        </p:txBody>
      </p:sp>
      <p:sp>
        <p:nvSpPr>
          <p:cNvPr id="26" name="Rectangle 25">
            <a:extLst>
              <a:ext uri="{FF2B5EF4-FFF2-40B4-BE49-F238E27FC236}">
                <a16:creationId xmlns:a16="http://schemas.microsoft.com/office/drawing/2014/main" id="{A97E302E-4D34-42E4-94A8-4FC0AF572F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noFill/>
          <a:ln w="57150" cmpd="thickThin">
            <a:solidFill>
              <a:srgbClr val="7F7F7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Zástupný obsah 2">
            <a:extLst>
              <a:ext uri="{FF2B5EF4-FFF2-40B4-BE49-F238E27FC236}">
                <a16:creationId xmlns:a16="http://schemas.microsoft.com/office/drawing/2014/main" id="{E9758CE4-0B1C-9968-4B3C-27A37D52D3CD}"/>
              </a:ext>
            </a:extLst>
          </p:cNvPr>
          <p:cNvGraphicFramePr>
            <a:graphicFrameLocks noGrp="1"/>
          </p:cNvGraphicFramePr>
          <p:nvPr>
            <p:ph idx="1"/>
            <p:extLst>
              <p:ext uri="{D42A27DB-BD31-4B8C-83A1-F6EECF244321}">
                <p14:modId xmlns:p14="http://schemas.microsoft.com/office/powerpoint/2010/main" val="2233881530"/>
              </p:ext>
            </p:extLst>
          </p:nvPr>
        </p:nvGraphicFramePr>
        <p:xfrm>
          <a:off x="1391056" y="1391055"/>
          <a:ext cx="5272392" cy="39591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82772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Obrázek 8" descr="Obsah obrázku venku, obloha, hora, mrak&#10;&#10;Popis byl vytvořen automaticky">
            <a:extLst>
              <a:ext uri="{FF2B5EF4-FFF2-40B4-BE49-F238E27FC236}">
                <a16:creationId xmlns:a16="http://schemas.microsoft.com/office/drawing/2014/main" id="{65002B61-F772-1948-15C6-567C7D79CA14}"/>
              </a:ext>
            </a:extLst>
          </p:cNvPr>
          <p:cNvPicPr>
            <a:picLocks noChangeAspect="1"/>
          </p:cNvPicPr>
          <p:nvPr/>
        </p:nvPicPr>
        <p:blipFill>
          <a:blip r:embed="rId2">
            <a:extLst>
              <a:ext uri="{28A0092B-C50C-407E-A947-70E740481C1C}">
                <a14:useLocalDpi xmlns:a14="http://schemas.microsoft.com/office/drawing/2010/main" val="0"/>
              </a:ext>
            </a:extLst>
          </a:blip>
          <a:srcRect t="14548" r="-2" b="-2"/>
          <a:stretch/>
        </p:blipFill>
        <p:spPr>
          <a:xfrm>
            <a:off x="321734" y="321733"/>
            <a:ext cx="5674894" cy="3030842"/>
          </a:xfrm>
          <a:prstGeom prst="rect">
            <a:avLst/>
          </a:prstGeom>
        </p:spPr>
      </p:pic>
      <p:pic>
        <p:nvPicPr>
          <p:cNvPr id="5" name="Obrázek 4" descr="Obsah obrázku umění, ilustrace, kreslené, text&#10;&#10;Popis byl vytvořen automaticky">
            <a:extLst>
              <a:ext uri="{FF2B5EF4-FFF2-40B4-BE49-F238E27FC236}">
                <a16:creationId xmlns:a16="http://schemas.microsoft.com/office/drawing/2014/main" id="{4F84F9D7-1210-D6C1-FE5B-7BC68EC716DA}"/>
              </a:ext>
            </a:extLst>
          </p:cNvPr>
          <p:cNvPicPr>
            <a:picLocks noChangeAspect="1"/>
          </p:cNvPicPr>
          <p:nvPr/>
        </p:nvPicPr>
        <p:blipFill>
          <a:blip r:embed="rId3">
            <a:extLst>
              <a:ext uri="{28A0092B-C50C-407E-A947-70E740481C1C}">
                <a14:useLocalDpi xmlns:a14="http://schemas.microsoft.com/office/drawing/2010/main" val="0"/>
              </a:ext>
            </a:extLst>
          </a:blip>
          <a:srcRect r="3879" b="-4"/>
          <a:stretch/>
        </p:blipFill>
        <p:spPr>
          <a:xfrm>
            <a:off x="321735" y="3505426"/>
            <a:ext cx="1608203" cy="1668250"/>
          </a:xfrm>
          <a:prstGeom prst="rect">
            <a:avLst/>
          </a:prstGeom>
        </p:spPr>
      </p:pic>
      <p:pic>
        <p:nvPicPr>
          <p:cNvPr id="7" name="Obrázek 6" descr="Obsah obrázku venku, tržiště, výjev, Zříceniny&#10;&#10;Popis byl vytvořen automaticky">
            <a:extLst>
              <a:ext uri="{FF2B5EF4-FFF2-40B4-BE49-F238E27FC236}">
                <a16:creationId xmlns:a16="http://schemas.microsoft.com/office/drawing/2014/main" id="{21E45B9B-30AA-2362-71CB-0B6EA4EA4C0B}"/>
              </a:ext>
            </a:extLst>
          </p:cNvPr>
          <p:cNvPicPr>
            <a:picLocks noChangeAspect="1"/>
          </p:cNvPicPr>
          <p:nvPr/>
        </p:nvPicPr>
        <p:blipFill>
          <a:blip r:embed="rId4">
            <a:extLst>
              <a:ext uri="{28A0092B-C50C-407E-A947-70E740481C1C}">
                <a14:useLocalDpi xmlns:a14="http://schemas.microsoft.com/office/drawing/2010/main" val="0"/>
              </a:ext>
            </a:extLst>
          </a:blip>
          <a:srcRect l="13544" r="10338" b="5"/>
          <a:stretch/>
        </p:blipFill>
        <p:spPr>
          <a:xfrm>
            <a:off x="2128683" y="3505426"/>
            <a:ext cx="3867945" cy="2785951"/>
          </a:xfrm>
          <a:prstGeom prst="rect">
            <a:avLst/>
          </a:prstGeom>
        </p:spPr>
      </p:pic>
      <p:pic>
        <p:nvPicPr>
          <p:cNvPr id="11" name="Obrázek 10" descr="Obsah obrázku oblečení, obraz, muž, umění&#10;&#10;Popis byl vytvořen automaticky">
            <a:extLst>
              <a:ext uri="{FF2B5EF4-FFF2-40B4-BE49-F238E27FC236}">
                <a16:creationId xmlns:a16="http://schemas.microsoft.com/office/drawing/2014/main" id="{C57ACA3D-7E68-EB41-2982-35B143DC4DB7}"/>
              </a:ext>
            </a:extLst>
          </p:cNvPr>
          <p:cNvPicPr>
            <a:picLocks noChangeAspect="1"/>
          </p:cNvPicPr>
          <p:nvPr/>
        </p:nvPicPr>
        <p:blipFill>
          <a:blip r:embed="rId5">
            <a:extLst>
              <a:ext uri="{28A0092B-C50C-407E-A947-70E740481C1C}">
                <a14:useLocalDpi xmlns:a14="http://schemas.microsoft.com/office/drawing/2010/main" val="0"/>
              </a:ext>
            </a:extLst>
          </a:blip>
          <a:srcRect l="4722" r="24093" b="-1"/>
          <a:stretch/>
        </p:blipFill>
        <p:spPr>
          <a:xfrm>
            <a:off x="6195373" y="321733"/>
            <a:ext cx="5674892" cy="5979074"/>
          </a:xfrm>
          <a:prstGeom prst="rect">
            <a:avLst/>
          </a:prstGeom>
        </p:spPr>
      </p:pic>
    </p:spTree>
    <p:extLst>
      <p:ext uri="{BB962C8B-B14F-4D97-AF65-F5344CB8AC3E}">
        <p14:creationId xmlns:p14="http://schemas.microsoft.com/office/powerpoint/2010/main" val="2937469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adpis 13">
            <a:extLst>
              <a:ext uri="{FF2B5EF4-FFF2-40B4-BE49-F238E27FC236}">
                <a16:creationId xmlns:a16="http://schemas.microsoft.com/office/drawing/2014/main" id="{96815D09-1758-5E4B-056E-E1FFE8BCF361}"/>
              </a:ext>
            </a:extLst>
          </p:cNvPr>
          <p:cNvSpPr>
            <a:spLocks noGrp="1"/>
          </p:cNvSpPr>
          <p:nvPr>
            <p:ph type="title"/>
          </p:nvPr>
        </p:nvSpPr>
        <p:spPr/>
        <p:txBody>
          <a:bodyPr/>
          <a:lstStyle/>
          <a:p>
            <a:r>
              <a:rPr lang="cs-CZ" dirty="0"/>
              <a:t>Co je to náboženství?</a:t>
            </a:r>
          </a:p>
        </p:txBody>
      </p:sp>
      <p:sp>
        <p:nvSpPr>
          <p:cNvPr id="15" name="Zástupný obsah 14">
            <a:extLst>
              <a:ext uri="{FF2B5EF4-FFF2-40B4-BE49-F238E27FC236}">
                <a16:creationId xmlns:a16="http://schemas.microsoft.com/office/drawing/2014/main" id="{049B5CFB-DACF-77FA-152C-03C844A2448D}"/>
              </a:ext>
            </a:extLst>
          </p:cNvPr>
          <p:cNvSpPr>
            <a:spLocks noGrp="1"/>
          </p:cNvSpPr>
          <p:nvPr>
            <p:ph idx="1"/>
          </p:nvPr>
        </p:nvSpPr>
        <p:spPr/>
        <p:txBody>
          <a:bodyPr/>
          <a:lstStyle/>
          <a:p>
            <a:r>
              <a:rPr lang="cs-CZ" dirty="0">
                <a:solidFill>
                  <a:schemeClr val="accent5">
                    <a:lumMod val="50000"/>
                  </a:schemeClr>
                </a:solidFill>
              </a:rPr>
              <a:t>Mýtus</a:t>
            </a:r>
          </a:p>
          <a:p>
            <a:r>
              <a:rPr lang="cs-CZ" dirty="0">
                <a:solidFill>
                  <a:srgbClr val="FFC000"/>
                </a:solidFill>
              </a:rPr>
              <a:t>Společenství</a:t>
            </a:r>
          </a:p>
          <a:p>
            <a:r>
              <a:rPr lang="cs-CZ" dirty="0">
                <a:solidFill>
                  <a:srgbClr val="7030A0"/>
                </a:solidFill>
              </a:rPr>
              <a:t>Nadpřirozeno</a:t>
            </a:r>
          </a:p>
          <a:p>
            <a:r>
              <a:rPr lang="cs-CZ" dirty="0">
                <a:solidFill>
                  <a:srgbClr val="00B050"/>
                </a:solidFill>
              </a:rPr>
              <a:t>Rituál</a:t>
            </a:r>
          </a:p>
          <a:p>
            <a:r>
              <a:rPr lang="cs-CZ" dirty="0">
                <a:solidFill>
                  <a:srgbClr val="FF0000"/>
                </a:solidFill>
              </a:rPr>
              <a:t>Tradice</a:t>
            </a:r>
          </a:p>
          <a:p>
            <a:r>
              <a:rPr lang="cs-CZ" dirty="0">
                <a:solidFill>
                  <a:schemeClr val="accent3">
                    <a:lumMod val="60000"/>
                    <a:lumOff val="40000"/>
                  </a:schemeClr>
                </a:solidFill>
              </a:rPr>
              <a:t>Bůh</a:t>
            </a:r>
          </a:p>
        </p:txBody>
      </p:sp>
    </p:spTree>
    <p:extLst>
      <p:ext uri="{BB962C8B-B14F-4D97-AF65-F5344CB8AC3E}">
        <p14:creationId xmlns:p14="http://schemas.microsoft.com/office/powerpoint/2010/main" val="187678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6E5E839-040E-4D3E-B50A-8D803DFE4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F3F4B4-A2E6-47B5-92FB-37BEEAFA4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389DDD3-67F7-A5B4-2677-F313A8E2EFC9}"/>
              </a:ext>
            </a:extLst>
          </p:cNvPr>
          <p:cNvSpPr>
            <a:spLocks noGrp="1"/>
          </p:cNvSpPr>
          <p:nvPr>
            <p:ph type="title"/>
          </p:nvPr>
        </p:nvSpPr>
        <p:spPr>
          <a:xfrm>
            <a:off x="640080" y="635508"/>
            <a:ext cx="3354470" cy="5586984"/>
          </a:xfrm>
        </p:spPr>
        <p:txBody>
          <a:bodyPr>
            <a:normAutofit/>
          </a:bodyPr>
          <a:lstStyle/>
          <a:p>
            <a:r>
              <a:rPr lang="cs-CZ" sz="4800">
                <a:solidFill>
                  <a:schemeClr val="tx2"/>
                </a:solidFill>
              </a:rPr>
              <a:t>Xenofanés</a:t>
            </a:r>
          </a:p>
        </p:txBody>
      </p:sp>
      <p:sp>
        <p:nvSpPr>
          <p:cNvPr id="12" name="Rectangle 11">
            <a:extLst>
              <a:ext uri="{FF2B5EF4-FFF2-40B4-BE49-F238E27FC236}">
                <a16:creationId xmlns:a16="http://schemas.microsoft.com/office/drawing/2014/main" id="{1D124D17-3A82-47D5-80C1-F990ABB1E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4082" y="469900"/>
            <a:ext cx="658298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ástupný obsah 2">
            <a:extLst>
              <a:ext uri="{FF2B5EF4-FFF2-40B4-BE49-F238E27FC236}">
                <a16:creationId xmlns:a16="http://schemas.microsoft.com/office/drawing/2014/main" id="{5973E9FD-D394-8232-76B3-144F79E1DC58}"/>
              </a:ext>
            </a:extLst>
          </p:cNvPr>
          <p:cNvSpPr>
            <a:spLocks noGrp="1"/>
          </p:cNvSpPr>
          <p:nvPr>
            <p:ph idx="1"/>
          </p:nvPr>
        </p:nvSpPr>
        <p:spPr>
          <a:xfrm>
            <a:off x="5617804" y="954756"/>
            <a:ext cx="5613283" cy="4853888"/>
          </a:xfrm>
        </p:spPr>
        <p:txBody>
          <a:bodyPr anchor="ctr">
            <a:normAutofit lnSpcReduction="10000"/>
          </a:bodyPr>
          <a:lstStyle/>
          <a:p>
            <a:pPr marL="0" indent="0">
              <a:lnSpc>
                <a:spcPct val="90000"/>
              </a:lnSpc>
              <a:buNone/>
            </a:pPr>
            <a:r>
              <a:rPr lang="cs-CZ" sz="1400" b="1" dirty="0">
                <a:solidFill>
                  <a:schemeClr val="bg1"/>
                </a:solidFill>
                <a:latin typeface="Times New Roman" panose="02020603050405020304" pitchFamily="18" charset="0"/>
                <a:cs typeface="Times New Roman" panose="02020603050405020304" pitchFamily="18" charset="0"/>
              </a:rPr>
              <a:t>B 15 = </a:t>
            </a:r>
            <a:r>
              <a:rPr lang="cs-CZ" sz="1400" b="1" dirty="0" err="1">
                <a:solidFill>
                  <a:schemeClr val="bg1"/>
                </a:solidFill>
                <a:latin typeface="Times New Roman" panose="02020603050405020304" pitchFamily="18" charset="0"/>
                <a:cs typeface="Times New Roman" panose="02020603050405020304" pitchFamily="18" charset="0"/>
              </a:rPr>
              <a:t>Kléméns</a:t>
            </a:r>
            <a:r>
              <a:rPr lang="cs-CZ" sz="1400" b="1" dirty="0">
                <a:solidFill>
                  <a:schemeClr val="bg1"/>
                </a:solidFill>
                <a:latin typeface="Times New Roman" panose="02020603050405020304" pitchFamily="18" charset="0"/>
                <a:cs typeface="Times New Roman" panose="02020603050405020304" pitchFamily="18" charset="0"/>
              </a:rPr>
              <a:t> Alexandrijský, </a:t>
            </a:r>
            <a:r>
              <a:rPr lang="cs-CZ" sz="1400" b="1" dirty="0" err="1">
                <a:solidFill>
                  <a:schemeClr val="bg1"/>
                </a:solidFill>
                <a:latin typeface="Times New Roman" panose="02020603050405020304" pitchFamily="18" charset="0"/>
                <a:cs typeface="Times New Roman" panose="02020603050405020304" pitchFamily="18" charset="0"/>
              </a:rPr>
              <a:t>Stromata</a:t>
            </a:r>
            <a:r>
              <a:rPr lang="cs-CZ" sz="1400" b="1" dirty="0">
                <a:solidFill>
                  <a:schemeClr val="bg1"/>
                </a:solidFill>
                <a:latin typeface="Times New Roman" panose="02020603050405020304" pitchFamily="18" charset="0"/>
                <a:cs typeface="Times New Roman" panose="02020603050405020304" pitchFamily="18" charset="0"/>
              </a:rPr>
              <a:t> V, 110 (sec. B 14)</a:t>
            </a:r>
          </a:p>
          <a:p>
            <a:pPr marL="0" indent="0">
              <a:lnSpc>
                <a:spcPct val="90000"/>
              </a:lnSpc>
              <a:buNone/>
            </a:pPr>
            <a:r>
              <a:rPr lang="el-GR" sz="1400" dirty="0">
                <a:solidFill>
                  <a:schemeClr val="bg1"/>
                </a:solidFill>
                <a:latin typeface="Times New Roman" panose="02020603050405020304" pitchFamily="18" charset="0"/>
                <a:cs typeface="Times New Roman" panose="02020603050405020304" pitchFamily="18" charset="0"/>
              </a:rPr>
              <a:t>ἀλλ᾿ εἰ χεῖρας ἔχον βόες [ἵπποι τ᾿] ἠὲ λέοντες  ἢ γράψαι χείρεσσι καὶ ἔργα τελεῖν ἅπερ ἄνδρες,ἵπποι μέν θ᾿ ἵπποισι βόες δέ τε βουσὶν ὁμοίας  καί [κε] θεῶν ἰδέας ἔγραφον καὶ σώματ᾿ ἐποίουν  τοιαῦθ᾿ οἷόν περ καὐτοὶ δέμας εἶχον [ἕκαστοι].</a:t>
            </a:r>
            <a:endParaRPr lang="cs-CZ" sz="1400" dirty="0">
              <a:solidFill>
                <a:schemeClr val="bg1"/>
              </a:solidFill>
              <a:latin typeface="Times New Roman" panose="02020603050405020304" pitchFamily="18" charset="0"/>
              <a:cs typeface="Times New Roman" panose="02020603050405020304" pitchFamily="18" charset="0"/>
            </a:endParaRPr>
          </a:p>
          <a:p>
            <a:pPr marL="0" indent="0">
              <a:lnSpc>
                <a:spcPct val="90000"/>
              </a:lnSpc>
              <a:buNone/>
            </a:pPr>
            <a:r>
              <a:rPr lang="cs-CZ" sz="1400" b="1" dirty="0">
                <a:solidFill>
                  <a:schemeClr val="bg1"/>
                </a:solidFill>
                <a:latin typeface="Times New Roman" panose="02020603050405020304" pitchFamily="18" charset="0"/>
                <a:cs typeface="Times New Roman" panose="02020603050405020304" pitchFamily="18" charset="0"/>
              </a:rPr>
              <a:t>B 23 = </a:t>
            </a:r>
            <a:r>
              <a:rPr lang="cs-CZ" sz="1400" b="1" dirty="0" err="1">
                <a:solidFill>
                  <a:schemeClr val="bg1"/>
                </a:solidFill>
                <a:latin typeface="Times New Roman" panose="02020603050405020304" pitchFamily="18" charset="0"/>
                <a:cs typeface="Times New Roman" panose="02020603050405020304" pitchFamily="18" charset="0"/>
              </a:rPr>
              <a:t>Kléméns</a:t>
            </a:r>
            <a:r>
              <a:rPr lang="cs-CZ" sz="1400" b="1" dirty="0">
                <a:solidFill>
                  <a:schemeClr val="bg1"/>
                </a:solidFill>
                <a:latin typeface="Times New Roman" panose="02020603050405020304" pitchFamily="18" charset="0"/>
                <a:cs typeface="Times New Roman" panose="02020603050405020304" pitchFamily="18" charset="0"/>
              </a:rPr>
              <a:t> Alex., </a:t>
            </a:r>
            <a:r>
              <a:rPr lang="cs-CZ" sz="1400" b="1" dirty="0" err="1">
                <a:solidFill>
                  <a:schemeClr val="bg1"/>
                </a:solidFill>
                <a:latin typeface="Times New Roman" panose="02020603050405020304" pitchFamily="18" charset="0"/>
                <a:cs typeface="Times New Roman" panose="02020603050405020304" pitchFamily="18" charset="0"/>
              </a:rPr>
              <a:t>Stromata</a:t>
            </a:r>
            <a:r>
              <a:rPr lang="cs-CZ" sz="1400" b="1" dirty="0">
                <a:solidFill>
                  <a:schemeClr val="bg1"/>
                </a:solidFill>
                <a:latin typeface="Times New Roman" panose="02020603050405020304" pitchFamily="18" charset="0"/>
                <a:cs typeface="Times New Roman" panose="02020603050405020304" pitchFamily="18" charset="0"/>
              </a:rPr>
              <a:t> V, 109</a:t>
            </a:r>
          </a:p>
          <a:p>
            <a:pPr marL="0" indent="0">
              <a:lnSpc>
                <a:spcPct val="90000"/>
              </a:lnSpc>
              <a:buNone/>
            </a:pPr>
            <a:r>
              <a:rPr lang="cs-CZ" sz="1400" dirty="0">
                <a:solidFill>
                  <a:schemeClr val="bg1"/>
                </a:solidFill>
                <a:latin typeface="Times New Roman" panose="02020603050405020304" pitchFamily="18" charset="0"/>
                <a:cs typeface="Times New Roman" panose="02020603050405020304" pitchFamily="18" charset="0"/>
              </a:rPr>
              <a:t> </a:t>
            </a:r>
            <a:r>
              <a:rPr lang="el-GR" sz="1400" dirty="0">
                <a:solidFill>
                  <a:schemeClr val="bg1"/>
                </a:solidFill>
                <a:latin typeface="Times New Roman" panose="02020603050405020304" pitchFamily="18" charset="0"/>
                <a:cs typeface="Times New Roman" panose="02020603050405020304" pitchFamily="18" charset="0"/>
              </a:rPr>
              <a:t>Ξενοφάνης ὁ Κολοφώνιος διδάσκων ὅτι εἷς καὶ ἀσώματος ὁ θεὸς ἐπιφέρει (</a:t>
            </a:r>
            <a:r>
              <a:rPr lang="cs-CZ" sz="1400" dirty="0" err="1">
                <a:solidFill>
                  <a:schemeClr val="bg1"/>
                </a:solidFill>
                <a:latin typeface="Times New Roman" panose="02020603050405020304" pitchFamily="18" charset="0"/>
                <a:cs typeface="Times New Roman" panose="02020603050405020304" pitchFamily="18" charset="0"/>
              </a:rPr>
              <a:t>crf</a:t>
            </a:r>
            <a:r>
              <a:rPr lang="cs-CZ" sz="1400" dirty="0">
                <a:solidFill>
                  <a:schemeClr val="bg1"/>
                </a:solidFill>
                <a:latin typeface="Times New Roman" panose="02020603050405020304" pitchFamily="18" charset="0"/>
                <a:cs typeface="Times New Roman" panose="02020603050405020304" pitchFamily="18" charset="0"/>
              </a:rPr>
              <a:t>. A 30)·  </a:t>
            </a:r>
            <a:r>
              <a:rPr lang="el-GR" sz="1400" dirty="0">
                <a:solidFill>
                  <a:schemeClr val="bg1"/>
                </a:solidFill>
                <a:latin typeface="Times New Roman" panose="02020603050405020304" pitchFamily="18" charset="0"/>
                <a:cs typeface="Times New Roman" panose="02020603050405020304" pitchFamily="18" charset="0"/>
              </a:rPr>
              <a:t>εἷς θεός, ἔν τε θεοῖσι καὶ ἀνθρώποισι μέγιστος, οὔτι δέμας θνητοῖσιν ὁμοίιος οὐδὲ νόημα. </a:t>
            </a:r>
            <a:endParaRPr lang="cs-CZ" sz="1400" dirty="0">
              <a:solidFill>
                <a:schemeClr val="bg1"/>
              </a:solidFill>
              <a:latin typeface="Times New Roman" panose="02020603050405020304" pitchFamily="18" charset="0"/>
              <a:cs typeface="Times New Roman" panose="02020603050405020304" pitchFamily="18" charset="0"/>
            </a:endParaRPr>
          </a:p>
          <a:p>
            <a:pPr marL="0" indent="0">
              <a:lnSpc>
                <a:spcPct val="90000"/>
              </a:lnSpc>
              <a:buNone/>
            </a:pPr>
            <a:r>
              <a:rPr lang="cs-CZ" sz="1400" b="1" dirty="0">
                <a:solidFill>
                  <a:schemeClr val="bg1"/>
                </a:solidFill>
                <a:latin typeface="Times New Roman" panose="02020603050405020304" pitchFamily="18" charset="0"/>
                <a:cs typeface="Times New Roman" panose="02020603050405020304" pitchFamily="18" charset="0"/>
              </a:rPr>
              <a:t>B 24 = </a:t>
            </a:r>
            <a:r>
              <a:rPr lang="cs-CZ" sz="1400" b="1" dirty="0" err="1">
                <a:solidFill>
                  <a:schemeClr val="bg1"/>
                </a:solidFill>
                <a:latin typeface="Times New Roman" panose="02020603050405020304" pitchFamily="18" charset="0"/>
                <a:cs typeface="Times New Roman" panose="02020603050405020304" pitchFamily="18" charset="0"/>
              </a:rPr>
              <a:t>Sextos</a:t>
            </a:r>
            <a:r>
              <a:rPr lang="cs-CZ" sz="1400" b="1" dirty="0">
                <a:solidFill>
                  <a:schemeClr val="bg1"/>
                </a:solidFill>
                <a:latin typeface="Times New Roman" panose="02020603050405020304" pitchFamily="18" charset="0"/>
                <a:cs typeface="Times New Roman" panose="02020603050405020304" pitchFamily="18" charset="0"/>
              </a:rPr>
              <a:t> </a:t>
            </a:r>
            <a:r>
              <a:rPr lang="cs-CZ" sz="1400" b="1" dirty="0" err="1">
                <a:solidFill>
                  <a:schemeClr val="bg1"/>
                </a:solidFill>
                <a:latin typeface="Times New Roman" panose="02020603050405020304" pitchFamily="18" charset="0"/>
                <a:cs typeface="Times New Roman" panose="02020603050405020304" pitchFamily="18" charset="0"/>
              </a:rPr>
              <a:t>Empeirikos</a:t>
            </a:r>
            <a:r>
              <a:rPr lang="cs-CZ" sz="1400" b="1" dirty="0">
                <a:solidFill>
                  <a:schemeClr val="bg1"/>
                </a:solidFill>
                <a:latin typeface="Times New Roman" panose="02020603050405020304" pitchFamily="18" charset="0"/>
                <a:cs typeface="Times New Roman" panose="02020603050405020304" pitchFamily="18" charset="0"/>
              </a:rPr>
              <a:t>, </a:t>
            </a:r>
            <a:r>
              <a:rPr lang="cs-CZ" sz="1400" b="1" dirty="0" err="1">
                <a:solidFill>
                  <a:schemeClr val="bg1"/>
                </a:solidFill>
                <a:latin typeface="Times New Roman" panose="02020603050405020304" pitchFamily="18" charset="0"/>
                <a:cs typeface="Times New Roman" panose="02020603050405020304" pitchFamily="18" charset="0"/>
              </a:rPr>
              <a:t>Adversus</a:t>
            </a:r>
            <a:r>
              <a:rPr lang="cs-CZ" sz="1400" b="1" dirty="0">
                <a:solidFill>
                  <a:schemeClr val="bg1"/>
                </a:solidFill>
                <a:latin typeface="Times New Roman" panose="02020603050405020304" pitchFamily="18" charset="0"/>
                <a:cs typeface="Times New Roman" panose="02020603050405020304" pitchFamily="18" charset="0"/>
              </a:rPr>
              <a:t> </a:t>
            </a:r>
            <a:r>
              <a:rPr lang="cs-CZ" sz="1400" b="1" dirty="0" err="1">
                <a:solidFill>
                  <a:schemeClr val="bg1"/>
                </a:solidFill>
                <a:latin typeface="Times New Roman" panose="02020603050405020304" pitchFamily="18" charset="0"/>
                <a:cs typeface="Times New Roman" panose="02020603050405020304" pitchFamily="18" charset="0"/>
              </a:rPr>
              <a:t>mathematicos</a:t>
            </a:r>
            <a:r>
              <a:rPr lang="cs-CZ" sz="1400" b="1" dirty="0">
                <a:solidFill>
                  <a:schemeClr val="bg1"/>
                </a:solidFill>
                <a:latin typeface="Times New Roman" panose="02020603050405020304" pitchFamily="18" charset="0"/>
                <a:cs typeface="Times New Roman" panose="02020603050405020304" pitchFamily="18" charset="0"/>
              </a:rPr>
              <a:t> IX, 144 (</a:t>
            </a:r>
            <a:r>
              <a:rPr lang="cs-CZ" sz="1400" b="1" dirty="0" err="1">
                <a:solidFill>
                  <a:schemeClr val="bg1"/>
                </a:solidFill>
                <a:latin typeface="Times New Roman" panose="02020603050405020304" pitchFamily="18" charset="0"/>
                <a:cs typeface="Times New Roman" panose="02020603050405020304" pitchFamily="18" charset="0"/>
              </a:rPr>
              <a:t>Xen</a:t>
            </a:r>
            <a:r>
              <a:rPr lang="cs-CZ" sz="1400" b="1" dirty="0">
                <a:solidFill>
                  <a:schemeClr val="bg1"/>
                </a:solidFill>
                <a:latin typeface="Times New Roman" panose="02020603050405020304" pitchFamily="18" charset="0"/>
                <a:cs typeface="Times New Roman" panose="02020603050405020304" pitchFamily="18" charset="0"/>
              </a:rPr>
              <a:t>. A 1) </a:t>
            </a:r>
          </a:p>
          <a:p>
            <a:pPr marL="0" indent="0">
              <a:lnSpc>
                <a:spcPct val="90000"/>
              </a:lnSpc>
              <a:buNone/>
            </a:pPr>
            <a:r>
              <a:rPr lang="el-GR" sz="1400" dirty="0">
                <a:solidFill>
                  <a:schemeClr val="bg1"/>
                </a:solidFill>
                <a:latin typeface="Times New Roman" panose="02020603050405020304" pitchFamily="18" charset="0"/>
                <a:cs typeface="Times New Roman" panose="02020603050405020304" pitchFamily="18" charset="0"/>
              </a:rPr>
              <a:t>οὖλος ὁρᾶ</a:t>
            </a:r>
            <a:r>
              <a:rPr lang="el-GR" sz="1100" dirty="0">
                <a:solidFill>
                  <a:schemeClr val="bg1"/>
                </a:solidFill>
                <a:latin typeface="Times New Roman" panose="02020603050405020304" pitchFamily="18" charset="0"/>
                <a:cs typeface="Times New Roman" panose="02020603050405020304" pitchFamily="18" charset="0"/>
              </a:rPr>
              <a:t>ι</a:t>
            </a:r>
            <a:r>
              <a:rPr lang="el-GR" sz="1400" dirty="0">
                <a:solidFill>
                  <a:schemeClr val="bg1"/>
                </a:solidFill>
                <a:latin typeface="Times New Roman" panose="02020603050405020304" pitchFamily="18" charset="0"/>
                <a:cs typeface="Times New Roman" panose="02020603050405020304" pitchFamily="18" charset="0"/>
              </a:rPr>
              <a:t>, οὖλος δὲ νοεῖ, οὖλος δέ τ᾿ ἀκούει. </a:t>
            </a:r>
            <a:endParaRPr lang="cs-CZ" sz="1400" dirty="0">
              <a:solidFill>
                <a:schemeClr val="bg1"/>
              </a:solidFill>
              <a:latin typeface="Times New Roman" panose="02020603050405020304" pitchFamily="18" charset="0"/>
              <a:cs typeface="Times New Roman" panose="02020603050405020304" pitchFamily="18" charset="0"/>
            </a:endParaRPr>
          </a:p>
          <a:p>
            <a:pPr marL="0" indent="0">
              <a:lnSpc>
                <a:spcPct val="90000"/>
              </a:lnSpc>
              <a:buNone/>
            </a:pPr>
            <a:r>
              <a:rPr lang="cs-CZ" sz="1400" b="1" dirty="0">
                <a:solidFill>
                  <a:schemeClr val="bg1"/>
                </a:solidFill>
                <a:latin typeface="Times New Roman" panose="02020603050405020304" pitchFamily="18" charset="0"/>
                <a:cs typeface="Times New Roman" panose="02020603050405020304" pitchFamily="18" charset="0"/>
              </a:rPr>
              <a:t>B 26-25 = </a:t>
            </a:r>
            <a:r>
              <a:rPr lang="cs-CZ" sz="1400" b="1" dirty="0" err="1">
                <a:solidFill>
                  <a:schemeClr val="bg1"/>
                </a:solidFill>
                <a:latin typeface="Times New Roman" panose="02020603050405020304" pitchFamily="18" charset="0"/>
                <a:cs typeface="Times New Roman" panose="02020603050405020304" pitchFamily="18" charset="0"/>
              </a:rPr>
              <a:t>Simplikios</a:t>
            </a:r>
            <a:r>
              <a:rPr lang="cs-CZ" sz="1400" b="1" dirty="0">
                <a:solidFill>
                  <a:schemeClr val="bg1"/>
                </a:solidFill>
                <a:latin typeface="Times New Roman" panose="02020603050405020304" pitchFamily="18" charset="0"/>
                <a:cs typeface="Times New Roman" panose="02020603050405020304" pitchFamily="18" charset="0"/>
              </a:rPr>
              <a:t>, In </a:t>
            </a:r>
            <a:r>
              <a:rPr lang="cs-CZ" sz="1400" b="1" dirty="0" err="1">
                <a:solidFill>
                  <a:schemeClr val="bg1"/>
                </a:solidFill>
                <a:latin typeface="Times New Roman" panose="02020603050405020304" pitchFamily="18" charset="0"/>
                <a:cs typeface="Times New Roman" panose="02020603050405020304" pitchFamily="18" charset="0"/>
              </a:rPr>
              <a:t>Physica</a:t>
            </a:r>
            <a:r>
              <a:rPr lang="cs-CZ" sz="1400" b="1" dirty="0">
                <a:solidFill>
                  <a:schemeClr val="bg1"/>
                </a:solidFill>
                <a:latin typeface="Times New Roman" panose="02020603050405020304" pitchFamily="18" charset="0"/>
                <a:cs typeface="Times New Roman" panose="02020603050405020304" pitchFamily="18" charset="0"/>
              </a:rPr>
              <a:t> 23, 10 (A 31, 7)</a:t>
            </a:r>
          </a:p>
          <a:p>
            <a:pPr marL="0" indent="0">
              <a:lnSpc>
                <a:spcPct val="90000"/>
              </a:lnSpc>
              <a:buNone/>
            </a:pPr>
            <a:r>
              <a:rPr lang="el-GR" sz="1400" dirty="0">
                <a:solidFill>
                  <a:schemeClr val="bg1"/>
                </a:solidFill>
                <a:latin typeface="Times New Roman" panose="02020603050405020304" pitchFamily="18" charset="0"/>
                <a:cs typeface="Times New Roman" panose="02020603050405020304" pitchFamily="18" charset="0"/>
              </a:rPr>
              <a:t>αἰεὶ δ᾿ ἐν ταὐτῶ</a:t>
            </a:r>
            <a:r>
              <a:rPr lang="el-GR" sz="1100" dirty="0">
                <a:solidFill>
                  <a:schemeClr val="bg1"/>
                </a:solidFill>
                <a:latin typeface="Times New Roman" panose="02020603050405020304" pitchFamily="18" charset="0"/>
                <a:cs typeface="Times New Roman" panose="02020603050405020304" pitchFamily="18" charset="0"/>
              </a:rPr>
              <a:t>ι</a:t>
            </a:r>
            <a:r>
              <a:rPr lang="el-GR" sz="1400" dirty="0">
                <a:solidFill>
                  <a:schemeClr val="bg1"/>
                </a:solidFill>
                <a:latin typeface="Times New Roman" panose="02020603050405020304" pitchFamily="18" charset="0"/>
                <a:cs typeface="Times New Roman" panose="02020603050405020304" pitchFamily="18" charset="0"/>
              </a:rPr>
              <a:t> μίμνει κινούμενος οὐδέν  </a:t>
            </a:r>
            <a:endParaRPr lang="cs-CZ" sz="1400" dirty="0">
              <a:solidFill>
                <a:schemeClr val="bg1"/>
              </a:solidFill>
              <a:latin typeface="Times New Roman" panose="02020603050405020304" pitchFamily="18" charset="0"/>
              <a:cs typeface="Times New Roman" panose="02020603050405020304" pitchFamily="18" charset="0"/>
            </a:endParaRPr>
          </a:p>
          <a:p>
            <a:pPr marL="0" indent="0">
              <a:lnSpc>
                <a:spcPct val="90000"/>
              </a:lnSpc>
              <a:buNone/>
            </a:pPr>
            <a:r>
              <a:rPr lang="el-GR" sz="1400" dirty="0">
                <a:solidFill>
                  <a:schemeClr val="bg1"/>
                </a:solidFill>
                <a:latin typeface="Times New Roman" panose="02020603050405020304" pitchFamily="18" charset="0"/>
                <a:cs typeface="Times New Roman" panose="02020603050405020304" pitchFamily="18" charset="0"/>
              </a:rPr>
              <a:t>οὐδὲ μετέρχεσθαί μιν ἐπιπρέπει ἄλλοτε ἄλληι.</a:t>
            </a:r>
            <a:endParaRPr lang="cs-CZ" sz="1400" dirty="0">
              <a:solidFill>
                <a:schemeClr val="bg1"/>
              </a:solidFill>
              <a:latin typeface="Times New Roman" panose="02020603050405020304" pitchFamily="18" charset="0"/>
              <a:cs typeface="Times New Roman" panose="02020603050405020304" pitchFamily="18" charset="0"/>
            </a:endParaRPr>
          </a:p>
          <a:p>
            <a:pPr marL="0" indent="0">
              <a:lnSpc>
                <a:spcPct val="90000"/>
              </a:lnSpc>
              <a:buNone/>
            </a:pPr>
            <a:r>
              <a:rPr lang="el-GR" sz="1400" dirty="0">
                <a:solidFill>
                  <a:schemeClr val="bg1"/>
                </a:solidFill>
                <a:latin typeface="Times New Roman" panose="02020603050405020304" pitchFamily="18" charset="0"/>
                <a:cs typeface="Times New Roman" panose="02020603050405020304" pitchFamily="18" charset="0"/>
              </a:rPr>
              <a:t>ἀλλ᾿ ἀπ</a:t>
            </a:r>
            <a:r>
              <a:rPr lang="el-GR" sz="1600" b="1" dirty="0">
                <a:solidFill>
                  <a:schemeClr val="bg1"/>
                </a:solidFill>
                <a:latin typeface="Times New Roman" panose="02020603050405020304" pitchFamily="18" charset="0"/>
                <a:cs typeface="Times New Roman" panose="02020603050405020304" pitchFamily="18" charset="0"/>
              </a:rPr>
              <a:t>άνευ</a:t>
            </a:r>
            <a:r>
              <a:rPr lang="el-GR" sz="1400" dirty="0">
                <a:solidFill>
                  <a:schemeClr val="bg1"/>
                </a:solidFill>
                <a:latin typeface="Times New Roman" panose="02020603050405020304" pitchFamily="18" charset="0"/>
                <a:cs typeface="Times New Roman" panose="02020603050405020304" pitchFamily="18" charset="0"/>
              </a:rPr>
              <a:t>θε πόνοιο νόου φρενὶ πάντα κραδαίνει. </a:t>
            </a:r>
            <a:endParaRPr lang="cs-CZ" sz="1400" dirty="0">
              <a:solidFill>
                <a:schemeClr val="bg1"/>
              </a:solidFill>
              <a:latin typeface="Times New Roman" panose="02020603050405020304" pitchFamily="18" charset="0"/>
              <a:cs typeface="Times New Roman" panose="02020603050405020304" pitchFamily="18" charset="0"/>
            </a:endParaRPr>
          </a:p>
          <a:p>
            <a:pPr marL="0" indent="0">
              <a:lnSpc>
                <a:spcPct val="90000"/>
              </a:lnSpc>
              <a:buNone/>
            </a:pPr>
            <a:r>
              <a:rPr lang="cs-CZ" sz="1400" b="1" dirty="0">
                <a:solidFill>
                  <a:schemeClr val="bg1"/>
                </a:solidFill>
                <a:latin typeface="Times New Roman" panose="02020603050405020304" pitchFamily="18" charset="0"/>
                <a:cs typeface="Times New Roman" panose="02020603050405020304" pitchFamily="18" charset="0"/>
              </a:rPr>
              <a:t>B 27 = </a:t>
            </a:r>
            <a:r>
              <a:rPr lang="cs-CZ" sz="1400" b="1" dirty="0" err="1">
                <a:solidFill>
                  <a:schemeClr val="bg1"/>
                </a:solidFill>
                <a:latin typeface="Times New Roman" panose="02020603050405020304" pitchFamily="18" charset="0"/>
                <a:cs typeface="Times New Roman" panose="02020603050405020304" pitchFamily="18" charset="0"/>
              </a:rPr>
              <a:t>Áetios</a:t>
            </a:r>
            <a:r>
              <a:rPr lang="cs-CZ" sz="1400" b="1" dirty="0">
                <a:solidFill>
                  <a:schemeClr val="bg1"/>
                </a:solidFill>
                <a:latin typeface="Times New Roman" panose="02020603050405020304" pitchFamily="18" charset="0"/>
                <a:cs typeface="Times New Roman" panose="02020603050405020304" pitchFamily="18" charset="0"/>
              </a:rPr>
              <a:t> IV, 5 (</a:t>
            </a:r>
            <a:r>
              <a:rPr lang="cs-CZ" sz="1400" b="1" dirty="0" err="1">
                <a:solidFill>
                  <a:schemeClr val="bg1"/>
                </a:solidFill>
                <a:latin typeface="Times New Roman" panose="02020603050405020304" pitchFamily="18" charset="0"/>
                <a:cs typeface="Times New Roman" panose="02020603050405020304" pitchFamily="18" charset="0"/>
              </a:rPr>
              <a:t>cfr</a:t>
            </a:r>
            <a:r>
              <a:rPr lang="cs-CZ" sz="1400" b="1" dirty="0">
                <a:solidFill>
                  <a:schemeClr val="bg1"/>
                </a:solidFill>
                <a:latin typeface="Times New Roman" panose="02020603050405020304" pitchFamily="18" charset="0"/>
                <a:cs typeface="Times New Roman" panose="02020603050405020304" pitchFamily="18" charset="0"/>
              </a:rPr>
              <a:t>. A 36 /2) </a:t>
            </a:r>
          </a:p>
          <a:p>
            <a:pPr marL="0" indent="0">
              <a:lnSpc>
                <a:spcPct val="90000"/>
              </a:lnSpc>
              <a:buNone/>
            </a:pPr>
            <a:r>
              <a:rPr lang="el-GR" sz="1400" dirty="0">
                <a:solidFill>
                  <a:schemeClr val="bg1"/>
                </a:solidFill>
                <a:latin typeface="Times New Roman" panose="02020603050405020304" pitchFamily="18" charset="0"/>
                <a:cs typeface="Times New Roman" panose="02020603050405020304" pitchFamily="18" charset="0"/>
              </a:rPr>
              <a:t>ἐκ γαίης γὰρ πάντα καὶ εἰς γῆν πάντα τελευτᾶι</a:t>
            </a:r>
            <a:endParaRPr lang="cs-CZ" sz="1400" dirty="0">
              <a:solidFill>
                <a:schemeClr val="bg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AB4A78C8-C0E0-45DA-BC2C-2C8D4153B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8325" y="635508"/>
            <a:ext cx="6254496"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Tree>
    <p:extLst>
      <p:ext uri="{BB962C8B-B14F-4D97-AF65-F5344CB8AC3E}">
        <p14:creationId xmlns:p14="http://schemas.microsoft.com/office/powerpoint/2010/main" val="2267118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7" name="Rectangle 16">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Obrázek 4" descr="Obsah obrázku Fiktivní postava, Kreslený film, Animace, fikce&#10;&#10;Popis byl vytvořen automaticky">
            <a:extLst>
              <a:ext uri="{FF2B5EF4-FFF2-40B4-BE49-F238E27FC236}">
                <a16:creationId xmlns:a16="http://schemas.microsoft.com/office/drawing/2014/main" id="{DC1B182A-F829-8052-4F75-2C6FCD480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453" y="872793"/>
            <a:ext cx="2849773" cy="4809744"/>
          </a:xfrm>
          <a:prstGeom prst="rect">
            <a:avLst/>
          </a:prstGeom>
        </p:spPr>
      </p:pic>
      <p:grpSp>
        <p:nvGrpSpPr>
          <p:cNvPr id="20" name="Group 19">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21" name="Rectangle 20">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Obrázek 6" descr="Obsah obrázku text, Písmo, snímek obrazovky, typografie&#10;&#10;Popis byl vytvořen automaticky">
            <a:extLst>
              <a:ext uri="{FF2B5EF4-FFF2-40B4-BE49-F238E27FC236}">
                <a16:creationId xmlns:a16="http://schemas.microsoft.com/office/drawing/2014/main" id="{548223CA-0210-7119-B6A6-6E9B287E2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333" y="993720"/>
            <a:ext cx="3209544" cy="4567890"/>
          </a:xfrm>
          <a:prstGeom prst="rect">
            <a:avLst/>
          </a:prstGeom>
        </p:spPr>
      </p:pic>
      <p:grpSp>
        <p:nvGrpSpPr>
          <p:cNvPr id="24" name="Group 23">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5" name="Rectangle 24">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Obrázek 8" descr="Obsah obrázku krabice, text, nádoba, muzeum&#10;&#10;Popis byl vytvořen automaticky">
            <a:extLst>
              <a:ext uri="{FF2B5EF4-FFF2-40B4-BE49-F238E27FC236}">
                <a16:creationId xmlns:a16="http://schemas.microsoft.com/office/drawing/2014/main" id="{03E94965-C619-FD71-C109-034204EDCF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7221" y="1939265"/>
            <a:ext cx="3286875" cy="2417944"/>
          </a:xfrm>
          <a:prstGeom prst="rect">
            <a:avLst/>
          </a:prstGeom>
        </p:spPr>
      </p:pic>
    </p:spTree>
    <p:extLst>
      <p:ext uri="{BB962C8B-B14F-4D97-AF65-F5344CB8AC3E}">
        <p14:creationId xmlns:p14="http://schemas.microsoft.com/office/powerpoint/2010/main" val="69745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031A6E-C6A6-464E-F6A5-371C35FFA9B7}"/>
              </a:ext>
            </a:extLst>
          </p:cNvPr>
          <p:cNvSpPr>
            <a:spLocks noGrp="1"/>
          </p:cNvSpPr>
          <p:nvPr>
            <p:ph type="title"/>
          </p:nvPr>
        </p:nvSpPr>
        <p:spPr>
          <a:xfrm>
            <a:off x="1295402" y="982132"/>
            <a:ext cx="9601196" cy="1303867"/>
          </a:xfrm>
        </p:spPr>
        <p:txBody>
          <a:bodyPr>
            <a:normAutofit/>
          </a:bodyPr>
          <a:lstStyle/>
          <a:p>
            <a:r>
              <a:rPr lang="cs-CZ" dirty="0" err="1">
                <a:solidFill>
                  <a:srgbClr val="262626"/>
                </a:solidFill>
              </a:rPr>
              <a:t>Eleaté</a:t>
            </a:r>
            <a:endParaRPr lang="cs-CZ" dirty="0">
              <a:solidFill>
                <a:srgbClr val="262626"/>
              </a:solidFill>
            </a:endParaRPr>
          </a:p>
        </p:txBody>
      </p:sp>
      <p:graphicFrame>
        <p:nvGraphicFramePr>
          <p:cNvPr id="5" name="Zástupný obsah 2">
            <a:extLst>
              <a:ext uri="{FF2B5EF4-FFF2-40B4-BE49-F238E27FC236}">
                <a16:creationId xmlns:a16="http://schemas.microsoft.com/office/drawing/2014/main" id="{F63D5CBB-6C41-9A10-4FEA-C0AD806B5569}"/>
              </a:ext>
            </a:extLst>
          </p:cNvPr>
          <p:cNvGraphicFramePr>
            <a:graphicFrameLocks noGrp="1"/>
          </p:cNvGraphicFramePr>
          <p:nvPr>
            <p:ph idx="1"/>
            <p:extLst>
              <p:ext uri="{D42A27DB-BD31-4B8C-83A1-F6EECF244321}">
                <p14:modId xmlns:p14="http://schemas.microsoft.com/office/powerpoint/2010/main" val="2659593425"/>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5968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7C4D29AF-FE67-0F10-C4C8-FFEFBDA0C6AB}"/>
              </a:ext>
            </a:extLst>
          </p:cNvPr>
          <p:cNvSpPr>
            <a:spLocks noGrp="1"/>
          </p:cNvSpPr>
          <p:nvPr>
            <p:ph type="title"/>
          </p:nvPr>
        </p:nvSpPr>
        <p:spPr/>
        <p:txBody>
          <a:bodyPr>
            <a:normAutofit fontScale="90000"/>
          </a:bodyPr>
          <a:lstStyle/>
          <a:p>
            <a:r>
              <a:rPr lang="cs-CZ" sz="3600" dirty="0"/>
              <a:t>Dvě cesty – </a:t>
            </a:r>
            <a:r>
              <a:rPr lang="cs-CZ" sz="3600" i="1" dirty="0"/>
              <a:t>Být myšlen </a:t>
            </a:r>
            <a:r>
              <a:rPr lang="cs-CZ" sz="3600" dirty="0"/>
              <a:t>a </a:t>
            </a:r>
            <a:r>
              <a:rPr lang="cs-CZ" sz="3600" i="1" dirty="0"/>
              <a:t>být</a:t>
            </a:r>
            <a:r>
              <a:rPr lang="cs-CZ" sz="3600" dirty="0"/>
              <a:t> </a:t>
            </a:r>
            <a:r>
              <a:rPr lang="cs-CZ" sz="3600" u="sng" dirty="0"/>
              <a:t>je totéž</a:t>
            </a:r>
            <a:r>
              <a:rPr lang="cs-CZ" sz="3600" dirty="0"/>
              <a:t>, </a:t>
            </a:r>
            <a:r>
              <a:rPr lang="cs-CZ" sz="3600" b="1" dirty="0"/>
              <a:t>tj. nebytí nelze myslet</a:t>
            </a:r>
            <a:br>
              <a:rPr lang="cs-CZ" dirty="0"/>
            </a:br>
            <a:endParaRPr lang="cs-CZ" dirty="0"/>
          </a:p>
        </p:txBody>
      </p:sp>
      <p:sp>
        <p:nvSpPr>
          <p:cNvPr id="5" name="Zástupný text 4">
            <a:extLst>
              <a:ext uri="{FF2B5EF4-FFF2-40B4-BE49-F238E27FC236}">
                <a16:creationId xmlns:a16="http://schemas.microsoft.com/office/drawing/2014/main" id="{77A32E69-D566-F117-D211-A65D133E4872}"/>
              </a:ext>
            </a:extLst>
          </p:cNvPr>
          <p:cNvSpPr>
            <a:spLocks noGrp="1"/>
          </p:cNvSpPr>
          <p:nvPr>
            <p:ph type="body" idx="1"/>
          </p:nvPr>
        </p:nvSpPr>
        <p:spPr/>
        <p:txBody>
          <a:bodyPr/>
          <a:lstStyle/>
          <a:p>
            <a:r>
              <a:rPr lang="cs-CZ" b="1" dirty="0">
                <a:solidFill>
                  <a:srgbClr val="0070C0"/>
                </a:solidFill>
              </a:rPr>
              <a:t>1 – „JE“ (dobrá cesta)</a:t>
            </a:r>
          </a:p>
        </p:txBody>
      </p:sp>
      <p:sp>
        <p:nvSpPr>
          <p:cNvPr id="3" name="Zástupný obsah 2">
            <a:extLst>
              <a:ext uri="{FF2B5EF4-FFF2-40B4-BE49-F238E27FC236}">
                <a16:creationId xmlns:a16="http://schemas.microsoft.com/office/drawing/2014/main" id="{547151F7-C728-7037-E475-5F4F3F80BB78}"/>
              </a:ext>
            </a:extLst>
          </p:cNvPr>
          <p:cNvSpPr>
            <a:spLocks noGrp="1"/>
          </p:cNvSpPr>
          <p:nvPr>
            <p:ph sz="half" idx="2"/>
          </p:nvPr>
        </p:nvSpPr>
        <p:spPr/>
        <p:txBody>
          <a:bodyPr>
            <a:normAutofit lnSpcReduction="10000"/>
          </a:bodyPr>
          <a:lstStyle/>
          <a:p>
            <a:r>
              <a:rPr lang="cs-CZ" dirty="0" err="1"/>
              <a:t>Večné</a:t>
            </a:r>
            <a:endParaRPr lang="cs-CZ" dirty="0"/>
          </a:p>
          <a:p>
            <a:r>
              <a:rPr lang="cs-CZ" dirty="0"/>
              <a:t>Dokonalé</a:t>
            </a:r>
          </a:p>
          <a:p>
            <a:r>
              <a:rPr lang="cs-CZ" dirty="0"/>
              <a:t>Neměnné</a:t>
            </a:r>
          </a:p>
          <a:p>
            <a:pPr marL="0" indent="0">
              <a:buNone/>
            </a:pPr>
            <a:r>
              <a:rPr lang="cs-CZ" dirty="0"/>
              <a:t>- pracuje se správným (racionálním) pojetím existence (bytí), dochází k závěru, že není možné, aby „něco nebylo“</a:t>
            </a:r>
          </a:p>
        </p:txBody>
      </p:sp>
      <p:sp>
        <p:nvSpPr>
          <p:cNvPr id="6" name="Zástupný text 5">
            <a:extLst>
              <a:ext uri="{FF2B5EF4-FFF2-40B4-BE49-F238E27FC236}">
                <a16:creationId xmlns:a16="http://schemas.microsoft.com/office/drawing/2014/main" id="{725EFF1B-C685-F399-58C9-D8D9AE7AA129}"/>
              </a:ext>
            </a:extLst>
          </p:cNvPr>
          <p:cNvSpPr>
            <a:spLocks noGrp="1"/>
          </p:cNvSpPr>
          <p:nvPr>
            <p:ph type="body" sz="quarter" idx="3"/>
          </p:nvPr>
        </p:nvSpPr>
        <p:spPr/>
        <p:txBody>
          <a:bodyPr/>
          <a:lstStyle/>
          <a:p>
            <a:r>
              <a:rPr lang="cs-CZ" b="1" dirty="0">
                <a:solidFill>
                  <a:srgbClr val="FF0000"/>
                </a:solidFill>
              </a:rPr>
              <a:t>2. – „NENÍ“ (špatná cesta)</a:t>
            </a:r>
          </a:p>
        </p:txBody>
      </p:sp>
      <p:sp>
        <p:nvSpPr>
          <p:cNvPr id="7" name="Zástupný obsah 6">
            <a:extLst>
              <a:ext uri="{FF2B5EF4-FFF2-40B4-BE49-F238E27FC236}">
                <a16:creationId xmlns:a16="http://schemas.microsoft.com/office/drawing/2014/main" id="{2AD4AA86-688C-2CFA-AA9D-269CC4100563}"/>
              </a:ext>
            </a:extLst>
          </p:cNvPr>
          <p:cNvSpPr>
            <a:spLocks noGrp="1"/>
          </p:cNvSpPr>
          <p:nvPr>
            <p:ph sz="quarter" idx="4"/>
          </p:nvPr>
        </p:nvSpPr>
        <p:spPr/>
        <p:txBody>
          <a:bodyPr>
            <a:normAutofit lnSpcReduction="10000"/>
          </a:bodyPr>
          <a:lstStyle/>
          <a:p>
            <a:r>
              <a:rPr lang="cs-CZ" dirty="0"/>
              <a:t>Pomíjející</a:t>
            </a:r>
          </a:p>
          <a:p>
            <a:r>
              <a:rPr lang="cs-CZ" dirty="0"/>
              <a:t>Proměnlivé</a:t>
            </a:r>
          </a:p>
          <a:p>
            <a:r>
              <a:rPr lang="cs-CZ" dirty="0"/>
              <a:t>Různorodé</a:t>
            </a:r>
          </a:p>
          <a:p>
            <a:pPr marL="0" indent="0">
              <a:buNone/>
            </a:pPr>
            <a:r>
              <a:rPr lang="cs-CZ" dirty="0"/>
              <a:t>- pracuje s různými formami neexistence (nebytí), domnívá se, že je možné, že „něco není“</a:t>
            </a:r>
          </a:p>
        </p:txBody>
      </p:sp>
    </p:spTree>
    <p:extLst>
      <p:ext uri="{BB962C8B-B14F-4D97-AF65-F5344CB8AC3E}">
        <p14:creationId xmlns:p14="http://schemas.microsoft.com/office/powerpoint/2010/main" val="3978327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3B9D65DD-256C-74AD-1C60-07AE516C5EAA}"/>
              </a:ext>
            </a:extLst>
          </p:cNvPr>
          <p:cNvSpPr>
            <a:spLocks noGrp="1"/>
          </p:cNvSpPr>
          <p:nvPr>
            <p:ph type="title"/>
          </p:nvPr>
        </p:nvSpPr>
        <p:spPr/>
        <p:txBody>
          <a:bodyPr>
            <a:noAutofit/>
          </a:bodyPr>
          <a:lstStyle/>
          <a:p>
            <a:pPr algn="just"/>
            <a:r>
              <a:rPr lang="cs-CZ" sz="2000" dirty="0"/>
              <a:t>Filosofické systémy jsou však zcela pravdivé jen pro jejich zakladatele: pro všechny následující filosofy jsou obyčejně velký omylem…Kdo má ale radost z velkých lidí, raduje se i z takových systémů, třebaže jsou zcela mylné: mají přesto v sobě nějaký bod, který je zcela nevývratný, určité osobní naladění, barvu, dají se použít, aby se získal obraz filosofa: podobně jako se dá z rostlin na určitém stanovišti usuzovat na složení půdy</a:t>
            </a:r>
            <a:r>
              <a:rPr lang="cs-CZ" sz="1800" dirty="0"/>
              <a:t>.</a:t>
            </a:r>
          </a:p>
        </p:txBody>
      </p:sp>
      <p:sp>
        <p:nvSpPr>
          <p:cNvPr id="7" name="Zástupný text 6">
            <a:extLst>
              <a:ext uri="{FF2B5EF4-FFF2-40B4-BE49-F238E27FC236}">
                <a16:creationId xmlns:a16="http://schemas.microsoft.com/office/drawing/2014/main" id="{AB5A3F9B-B06A-1523-4FBA-38BBF086C91B}"/>
              </a:ext>
            </a:extLst>
          </p:cNvPr>
          <p:cNvSpPr>
            <a:spLocks noGrp="1"/>
          </p:cNvSpPr>
          <p:nvPr>
            <p:ph type="body" idx="1"/>
          </p:nvPr>
        </p:nvSpPr>
        <p:spPr/>
        <p:txBody>
          <a:bodyPr/>
          <a:lstStyle/>
          <a:p>
            <a:r>
              <a:rPr lang="cs-CZ" dirty="0"/>
              <a:t>Motto</a:t>
            </a:r>
          </a:p>
        </p:txBody>
      </p:sp>
      <p:sp>
        <p:nvSpPr>
          <p:cNvPr id="8" name="Zástupný text 7">
            <a:extLst>
              <a:ext uri="{FF2B5EF4-FFF2-40B4-BE49-F238E27FC236}">
                <a16:creationId xmlns:a16="http://schemas.microsoft.com/office/drawing/2014/main" id="{9A9815A3-F3E4-9959-0873-6B89F6453658}"/>
              </a:ext>
            </a:extLst>
          </p:cNvPr>
          <p:cNvSpPr>
            <a:spLocks noGrp="1"/>
          </p:cNvSpPr>
          <p:nvPr>
            <p:ph type="body" sz="quarter" idx="13"/>
          </p:nvPr>
        </p:nvSpPr>
        <p:spPr/>
        <p:txBody>
          <a:bodyPr>
            <a:normAutofit/>
          </a:bodyPr>
          <a:lstStyle/>
          <a:p>
            <a:r>
              <a:rPr lang="cs-CZ" sz="1800" dirty="0"/>
              <a:t>Nietzsche, F. </a:t>
            </a:r>
            <a:r>
              <a:rPr lang="cs-CZ" sz="1800" i="1" dirty="0"/>
              <a:t>Filosofie v tragickém období Řeků</a:t>
            </a:r>
            <a:r>
              <a:rPr lang="cs-CZ" sz="1800" dirty="0"/>
              <a:t>, Vyšehrad 2015, s. 5.</a:t>
            </a:r>
          </a:p>
        </p:txBody>
      </p:sp>
    </p:spTree>
    <p:extLst>
      <p:ext uri="{BB962C8B-B14F-4D97-AF65-F5344CB8AC3E}">
        <p14:creationId xmlns:p14="http://schemas.microsoft.com/office/powerpoint/2010/main" val="2897357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59"/>
            <a:ext cx="5538555" cy="28870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rázek 10" descr="Obsah obrázku Písmo, text, typografie, bílé&#10;&#10;Popis byl vytvořen automaticky">
            <a:extLst>
              <a:ext uri="{FF2B5EF4-FFF2-40B4-BE49-F238E27FC236}">
                <a16:creationId xmlns:a16="http://schemas.microsoft.com/office/drawing/2014/main" id="{AAC13EE1-BE15-034E-441C-EB7FE9A2F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580" y="601270"/>
            <a:ext cx="2557986" cy="2656352"/>
          </a:xfrm>
          <a:prstGeom prst="rect">
            <a:avLst/>
          </a:prstGeom>
        </p:spPr>
      </p:pic>
      <p:sp>
        <p:nvSpPr>
          <p:cNvPr id="20" name="Rectangle 19">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480060"/>
            <a:ext cx="5538555" cy="2887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Obsah obrázku pavouk, umění&#10;&#10;Popis byl vytvořen automaticky">
            <a:extLst>
              <a:ext uri="{FF2B5EF4-FFF2-40B4-BE49-F238E27FC236}">
                <a16:creationId xmlns:a16="http://schemas.microsoft.com/office/drawing/2014/main" id="{A8FDD292-01D4-7599-3C2F-38D292799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453" y="644229"/>
            <a:ext cx="4096511" cy="2560320"/>
          </a:xfrm>
          <a:prstGeom prst="rect">
            <a:avLst/>
          </a:prstGeom>
        </p:spPr>
      </p:pic>
      <p:sp>
        <p:nvSpPr>
          <p:cNvPr id="22" name="Rectangle 21">
            <a:extLst>
              <a:ext uri="{FF2B5EF4-FFF2-40B4-BE49-F238E27FC236}">
                <a16:creationId xmlns:a16="http://schemas.microsoft.com/office/drawing/2014/main" id="{B80DE958-9D45-4CAD-BF1F-FA2ED970B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3527956"/>
            <a:ext cx="5538554"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ek 6" descr="Obsah obrázku text, snímek obrazovky, obraz, ilustrace&#10;&#10;Popis byl vytvořen automaticky">
            <a:extLst>
              <a:ext uri="{FF2B5EF4-FFF2-40B4-BE49-F238E27FC236}">
                <a16:creationId xmlns:a16="http://schemas.microsoft.com/office/drawing/2014/main" id="{3805F778-576D-967D-3623-59067DDF6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899" y="3653451"/>
            <a:ext cx="5120640" cy="2560320"/>
          </a:xfrm>
          <a:prstGeom prst="rect">
            <a:avLst/>
          </a:prstGeom>
        </p:spPr>
      </p:pic>
      <p:sp>
        <p:nvSpPr>
          <p:cNvPr id="24" name="Rectangle 23">
            <a:extLst>
              <a:ext uri="{FF2B5EF4-FFF2-40B4-BE49-F238E27FC236}">
                <a16:creationId xmlns:a16="http://schemas.microsoft.com/office/drawing/2014/main" id="{BB93B4BF-AD35-4E52-8131-161C5FB9C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3527956"/>
            <a:ext cx="5538555"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rázek 8" descr="Obsah obrázku tráva, obloha, mrak, zrcadlo&#10;&#10;Popis byl vytvořen automaticky">
            <a:extLst>
              <a:ext uri="{FF2B5EF4-FFF2-40B4-BE49-F238E27FC236}">
                <a16:creationId xmlns:a16="http://schemas.microsoft.com/office/drawing/2014/main" id="{215FE52D-EC46-8203-416E-034E8FBA87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5389" y="3672788"/>
            <a:ext cx="5120640" cy="2560320"/>
          </a:xfrm>
          <a:prstGeom prst="rect">
            <a:avLst/>
          </a:prstGeom>
        </p:spPr>
      </p:pic>
    </p:spTree>
    <p:extLst>
      <p:ext uri="{BB962C8B-B14F-4D97-AF65-F5344CB8AC3E}">
        <p14:creationId xmlns:p14="http://schemas.microsoft.com/office/powerpoint/2010/main" val="3789571590"/>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7DEDD00-5E71-418B-9C3C-9B71B0182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 name="Picture 9">
              <a:extLst>
                <a:ext uri="{FF2B5EF4-FFF2-40B4-BE49-F238E27FC236}">
                  <a16:creationId xmlns:a16="http://schemas.microsoft.com/office/drawing/2014/main" id="{F08AA894-60A7-4A09-919E-54EF7C3EC82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44680684-9D82-4E2B-9E9A-778390DA9E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cs-CZ"/>
            </a:p>
          </p:txBody>
        </p:sp>
        <p:pic>
          <p:nvPicPr>
            <p:cNvPr id="12" name="Picture 11">
              <a:extLst>
                <a:ext uri="{FF2B5EF4-FFF2-40B4-BE49-F238E27FC236}">
                  <a16:creationId xmlns:a16="http://schemas.microsoft.com/office/drawing/2014/main" id="{E28899EB-8201-46DC-A208-67136E6BA1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 name="Picture 12">
              <a:extLst>
                <a:ext uri="{FF2B5EF4-FFF2-40B4-BE49-F238E27FC236}">
                  <a16:creationId xmlns:a16="http://schemas.microsoft.com/office/drawing/2014/main" id="{58681DBB-DB5A-40DF-8333-C7E1C945B5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Nadpis 1">
            <a:extLst>
              <a:ext uri="{FF2B5EF4-FFF2-40B4-BE49-F238E27FC236}">
                <a16:creationId xmlns:a16="http://schemas.microsoft.com/office/drawing/2014/main" id="{A8517E03-55DC-C715-DEE4-8E4B79248532}"/>
              </a:ext>
            </a:extLst>
          </p:cNvPr>
          <p:cNvSpPr>
            <a:spLocks noGrp="1"/>
          </p:cNvSpPr>
          <p:nvPr>
            <p:ph type="title"/>
          </p:nvPr>
        </p:nvSpPr>
        <p:spPr>
          <a:xfrm>
            <a:off x="1295402" y="982132"/>
            <a:ext cx="9601196" cy="1303867"/>
          </a:xfrm>
        </p:spPr>
        <p:txBody>
          <a:bodyPr>
            <a:normAutofit/>
          </a:bodyPr>
          <a:lstStyle/>
          <a:p>
            <a:r>
              <a:rPr lang="cs-CZ" dirty="0">
                <a:solidFill>
                  <a:srgbClr val="262626"/>
                </a:solidFill>
              </a:rPr>
              <a:t>Empedoklés</a:t>
            </a:r>
          </a:p>
        </p:txBody>
      </p:sp>
      <p:graphicFrame>
        <p:nvGraphicFramePr>
          <p:cNvPr id="5" name="Zástupný obsah 2">
            <a:extLst>
              <a:ext uri="{FF2B5EF4-FFF2-40B4-BE49-F238E27FC236}">
                <a16:creationId xmlns:a16="http://schemas.microsoft.com/office/drawing/2014/main" id="{A9192DFE-D320-F8A9-FF15-3A88AC606587}"/>
              </a:ext>
            </a:extLst>
          </p:cNvPr>
          <p:cNvGraphicFramePr>
            <a:graphicFrameLocks noGrp="1"/>
          </p:cNvGraphicFramePr>
          <p:nvPr>
            <p:ph idx="1"/>
            <p:extLst>
              <p:ext uri="{D42A27DB-BD31-4B8C-83A1-F6EECF244321}">
                <p14:modId xmlns:p14="http://schemas.microsoft.com/office/powerpoint/2010/main" val="3523645415"/>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05188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2D3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rázek 8" descr="Obsah obrázku umění, obraz, Výtvarné umění, Moderní umění&#10;&#10;Popis byl vytvořen automaticky">
            <a:extLst>
              <a:ext uri="{FF2B5EF4-FFF2-40B4-BE49-F238E27FC236}">
                <a16:creationId xmlns:a16="http://schemas.microsoft.com/office/drawing/2014/main" id="{6C3760A7-9FA4-3863-EEA5-0EC5F2065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001" y="806754"/>
            <a:ext cx="5243929" cy="5243929"/>
          </a:xfrm>
          <a:prstGeom prst="rect">
            <a:avLst/>
          </a:prstGeom>
        </p:spPr>
      </p:pic>
      <p:sp>
        <p:nvSpPr>
          <p:cNvPr id="18" name="Rectangle 17">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Obsah obrázku skica, Perokresba, ilustrace, Umělecký tisk&#10;&#10;Popis byl vytvořen automaticky">
            <a:extLst>
              <a:ext uri="{FF2B5EF4-FFF2-40B4-BE49-F238E27FC236}">
                <a16:creationId xmlns:a16="http://schemas.microsoft.com/office/drawing/2014/main" id="{6E6DBBB1-DA39-D2D0-2B4E-C6E051248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3059" y="1187603"/>
            <a:ext cx="3502643" cy="2092829"/>
          </a:xfrm>
          <a:prstGeom prst="rect">
            <a:avLst/>
          </a:prstGeom>
        </p:spPr>
      </p:pic>
      <p:sp>
        <p:nvSpPr>
          <p:cNvPr id="20" name="Rectangle 19">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ek 6" descr="Obsah obrázku umění, Fraktální umění, Barevnost, plamen&#10;&#10;Popis byl vytvořen automaticky">
            <a:extLst>
              <a:ext uri="{FF2B5EF4-FFF2-40B4-BE49-F238E27FC236}">
                <a16:creationId xmlns:a16="http://schemas.microsoft.com/office/drawing/2014/main" id="{825ED804-5306-D04E-B759-A6C723E55368}"/>
              </a:ext>
            </a:extLst>
          </p:cNvPr>
          <p:cNvPicPr>
            <a:picLocks noChangeAspect="1"/>
          </p:cNvPicPr>
          <p:nvPr/>
        </p:nvPicPr>
        <p:blipFill>
          <a:blip r:embed="rId4"/>
          <a:stretch>
            <a:fillRect/>
          </a:stretch>
        </p:blipFill>
        <p:spPr>
          <a:xfrm>
            <a:off x="8109578" y="4446259"/>
            <a:ext cx="3049605" cy="1608667"/>
          </a:xfrm>
          <a:prstGeom prst="rect">
            <a:avLst/>
          </a:prstGeom>
        </p:spPr>
      </p:pic>
    </p:spTree>
    <p:extLst>
      <p:ext uri="{BB962C8B-B14F-4D97-AF65-F5344CB8AC3E}">
        <p14:creationId xmlns:p14="http://schemas.microsoft.com/office/powerpoint/2010/main" val="3330606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2" name="Nadpis 1">
            <a:extLst>
              <a:ext uri="{FF2B5EF4-FFF2-40B4-BE49-F238E27FC236}">
                <a16:creationId xmlns:a16="http://schemas.microsoft.com/office/drawing/2014/main" id="{C71851E1-8C38-9F63-3525-5A75BEAA2DE2}"/>
              </a:ext>
            </a:extLst>
          </p:cNvPr>
          <p:cNvSpPr>
            <a:spLocks noGrp="1"/>
          </p:cNvSpPr>
          <p:nvPr>
            <p:ph type="title"/>
          </p:nvPr>
        </p:nvSpPr>
        <p:spPr>
          <a:xfrm>
            <a:off x="952108" y="954756"/>
            <a:ext cx="2730414" cy="4946003"/>
          </a:xfrm>
        </p:spPr>
        <p:txBody>
          <a:bodyPr>
            <a:normAutofit/>
          </a:bodyPr>
          <a:lstStyle/>
          <a:p>
            <a:r>
              <a:rPr lang="cs-CZ">
                <a:solidFill>
                  <a:srgbClr val="FFFFFF"/>
                </a:solidFill>
              </a:rPr>
              <a:t>Anaxagorás</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5E44278F-FCA9-B14E-A7F4-863105EF5264}"/>
              </a:ext>
            </a:extLst>
          </p:cNvPr>
          <p:cNvSpPr>
            <a:spLocks noGrp="1"/>
          </p:cNvSpPr>
          <p:nvPr>
            <p:ph idx="1"/>
          </p:nvPr>
        </p:nvSpPr>
        <p:spPr>
          <a:xfrm>
            <a:off x="5140934" y="469900"/>
            <a:ext cx="5953630" cy="5405968"/>
          </a:xfrm>
        </p:spPr>
        <p:txBody>
          <a:bodyPr anchor="ctr">
            <a:normAutofit/>
          </a:bodyPr>
          <a:lstStyle/>
          <a:p>
            <a:r>
              <a:rPr lang="el-GR" dirty="0">
                <a:latin typeface="Times New Roman" panose="02020603050405020304" pitchFamily="18" charset="0"/>
                <a:cs typeface="Times New Roman" panose="02020603050405020304" pitchFamily="18" charset="0"/>
              </a:rPr>
              <a:t>ὁμοῦ πάντα χρήματα ἦν, ἄπειρα καὶ πλῆθος καὶ σμικρότητα</a:t>
            </a:r>
            <a:endParaRPr lang="cs-CZ" dirty="0">
              <a:latin typeface="Times New Roman" panose="02020603050405020304" pitchFamily="18" charset="0"/>
              <a:cs typeface="Times New Roman" panose="02020603050405020304" pitchFamily="18" charset="0"/>
            </a:endParaRPr>
          </a:p>
          <a:p>
            <a:r>
              <a:rPr lang="el-GR" dirty="0">
                <a:latin typeface="Times New Roman" panose="02020603050405020304" pitchFamily="18" charset="0"/>
                <a:cs typeface="Times New Roman" panose="02020603050405020304" pitchFamily="18" charset="0"/>
              </a:rPr>
              <a:t>σπέρματα πάντων χρημάτων</a:t>
            </a:r>
            <a:endParaRPr lang="cs-CZ" dirty="0">
              <a:latin typeface="Times New Roman" panose="02020603050405020304" pitchFamily="18" charset="0"/>
              <a:cs typeface="Times New Roman" panose="02020603050405020304" pitchFamily="18" charset="0"/>
            </a:endParaRPr>
          </a:p>
          <a:p>
            <a:r>
              <a:rPr lang="el-GR" dirty="0">
                <a:latin typeface="Times New Roman" panose="02020603050405020304" pitchFamily="18" charset="0"/>
                <a:cs typeface="Times New Roman" panose="02020603050405020304" pitchFamily="18" charset="0"/>
              </a:rPr>
              <a:t>τὰ μὲν ἄλλα παντὸς μοῖραν μετέχει, νοῦς δέ ἐστιν ἄπειρον καὶ αὐτοκρατὲς καὶ μέμεικται οὐδενὶ χρήματι, ἀλλὰ μόνος αὐτὸς ἐπ᾿ ἐωυτοῦ ἐστιν</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9704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F23EF37-19EC-4973-A7AF-4BBF68646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Obrázek 8" descr="Obsah obrázku text, snímek obrazovky, Astronomický objekt, prostor&#10;&#10;Popis byl vytvořen automaticky">
            <a:extLst>
              <a:ext uri="{FF2B5EF4-FFF2-40B4-BE49-F238E27FC236}">
                <a16:creationId xmlns:a16="http://schemas.microsoft.com/office/drawing/2014/main" id="{56B76FD9-DE57-B8C0-5057-568F241A31F7}"/>
              </a:ext>
            </a:extLst>
          </p:cNvPr>
          <p:cNvPicPr>
            <a:picLocks noChangeAspect="1"/>
          </p:cNvPicPr>
          <p:nvPr/>
        </p:nvPicPr>
        <p:blipFill>
          <a:blip r:embed="rId2">
            <a:extLst>
              <a:ext uri="{28A0092B-C50C-407E-A947-70E740481C1C}">
                <a14:useLocalDpi xmlns:a14="http://schemas.microsoft.com/office/drawing/2010/main" val="0"/>
              </a:ext>
            </a:extLst>
          </a:blip>
          <a:srcRect t="3856" r="4" b="12631"/>
          <a:stretch/>
        </p:blipFill>
        <p:spPr>
          <a:xfrm>
            <a:off x="0" y="-1"/>
            <a:ext cx="4013020" cy="3142099"/>
          </a:xfrm>
          <a:prstGeom prst="rect">
            <a:avLst/>
          </a:prstGeom>
        </p:spPr>
      </p:pic>
      <p:pic>
        <p:nvPicPr>
          <p:cNvPr id="7" name="Obrázek 6" descr="Obsah obrázku galaxie, Vesmír, astronomie, prostor&#10;&#10;Popis byl vytvořen automaticky">
            <a:extLst>
              <a:ext uri="{FF2B5EF4-FFF2-40B4-BE49-F238E27FC236}">
                <a16:creationId xmlns:a16="http://schemas.microsoft.com/office/drawing/2014/main" id="{39A0BF57-DF47-5CCB-353B-A03D6046CB63}"/>
              </a:ext>
            </a:extLst>
          </p:cNvPr>
          <p:cNvPicPr>
            <a:picLocks noChangeAspect="1"/>
          </p:cNvPicPr>
          <p:nvPr/>
        </p:nvPicPr>
        <p:blipFill>
          <a:blip r:embed="rId3">
            <a:extLst>
              <a:ext uri="{28A0092B-C50C-407E-A947-70E740481C1C}">
                <a14:useLocalDpi xmlns:a14="http://schemas.microsoft.com/office/drawing/2010/main" val="0"/>
              </a:ext>
            </a:extLst>
          </a:blip>
          <a:srcRect r="2" b="869"/>
          <a:stretch/>
        </p:blipFill>
        <p:spPr>
          <a:xfrm>
            <a:off x="2190" y="3514865"/>
            <a:ext cx="4010830" cy="3343135"/>
          </a:xfrm>
          <a:prstGeom prst="rect">
            <a:avLst/>
          </a:prstGeom>
        </p:spPr>
      </p:pic>
      <p:pic>
        <p:nvPicPr>
          <p:cNvPr id="5" name="Obrázek 4" descr="Obsah obrázku obraz, útes, Barevnost, umění&#10;&#10;Popis byl vytvořen automaticky">
            <a:extLst>
              <a:ext uri="{FF2B5EF4-FFF2-40B4-BE49-F238E27FC236}">
                <a16:creationId xmlns:a16="http://schemas.microsoft.com/office/drawing/2014/main" id="{7B718515-1A97-138E-23EB-660ADAA934ED}"/>
              </a:ext>
            </a:extLst>
          </p:cNvPr>
          <p:cNvPicPr>
            <a:picLocks noChangeAspect="1"/>
          </p:cNvPicPr>
          <p:nvPr/>
        </p:nvPicPr>
        <p:blipFill>
          <a:blip r:embed="rId4">
            <a:extLst>
              <a:ext uri="{28A0092B-C50C-407E-A947-70E740481C1C}">
                <a14:useLocalDpi xmlns:a14="http://schemas.microsoft.com/office/drawing/2010/main" val="0"/>
              </a:ext>
            </a:extLst>
          </a:blip>
          <a:srcRect r="10448" b="1"/>
          <a:stretch/>
        </p:blipFill>
        <p:spPr>
          <a:xfrm>
            <a:off x="4846823" y="557189"/>
            <a:ext cx="6701710" cy="5743609"/>
          </a:xfrm>
          <a:prstGeom prst="rect">
            <a:avLst/>
          </a:prstGeom>
        </p:spPr>
      </p:pic>
    </p:spTree>
    <p:extLst>
      <p:ext uri="{BB962C8B-B14F-4D97-AF65-F5344CB8AC3E}">
        <p14:creationId xmlns:p14="http://schemas.microsoft.com/office/powerpoint/2010/main" val="16665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6E5E839-040E-4D3E-B50A-8D803DFE4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F3F4B4-A2E6-47B5-92FB-37BEEAFA4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C8DC7B2-37D6-8ADF-0484-7BA61DDA1B1B}"/>
              </a:ext>
            </a:extLst>
          </p:cNvPr>
          <p:cNvSpPr>
            <a:spLocks noGrp="1"/>
          </p:cNvSpPr>
          <p:nvPr>
            <p:ph type="title"/>
          </p:nvPr>
        </p:nvSpPr>
        <p:spPr>
          <a:xfrm>
            <a:off x="640080" y="635508"/>
            <a:ext cx="3354470" cy="5586984"/>
          </a:xfrm>
        </p:spPr>
        <p:txBody>
          <a:bodyPr>
            <a:normAutofit/>
          </a:bodyPr>
          <a:lstStyle/>
          <a:p>
            <a:r>
              <a:rPr lang="cs-CZ" sz="4800">
                <a:solidFill>
                  <a:schemeClr val="tx2"/>
                </a:solidFill>
              </a:rPr>
              <a:t>Atomisté</a:t>
            </a:r>
          </a:p>
        </p:txBody>
      </p:sp>
      <p:sp>
        <p:nvSpPr>
          <p:cNvPr id="12" name="Rectangle 11">
            <a:extLst>
              <a:ext uri="{FF2B5EF4-FFF2-40B4-BE49-F238E27FC236}">
                <a16:creationId xmlns:a16="http://schemas.microsoft.com/office/drawing/2014/main" id="{1D124D17-3A82-47D5-80C1-F990ABB1E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4082" y="469900"/>
            <a:ext cx="658298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4720D7A8-388F-212A-8EEE-1E02AF7BA172}"/>
              </a:ext>
            </a:extLst>
          </p:cNvPr>
          <p:cNvSpPr>
            <a:spLocks noGrp="1"/>
          </p:cNvSpPr>
          <p:nvPr>
            <p:ph idx="1"/>
          </p:nvPr>
        </p:nvSpPr>
        <p:spPr>
          <a:xfrm>
            <a:off x="5617804" y="954756"/>
            <a:ext cx="5613283" cy="4853888"/>
          </a:xfrm>
        </p:spPr>
        <p:txBody>
          <a:bodyPr anchor="ctr">
            <a:normAutofit/>
          </a:bodyPr>
          <a:lstStyle/>
          <a:p>
            <a:pPr marL="0" indent="0">
              <a:buNone/>
            </a:pPr>
            <a:r>
              <a:rPr lang="el-GR" sz="2200" dirty="0">
                <a:solidFill>
                  <a:schemeClr val="bg1"/>
                </a:solidFill>
                <a:latin typeface="Times New Roman" panose="02020603050405020304" pitchFamily="18" charset="0"/>
                <a:cs typeface="Times New Roman" panose="02020603050405020304" pitchFamily="18" charset="0"/>
              </a:rPr>
              <a:t>„νόμω</a:t>
            </a:r>
            <a:r>
              <a:rPr lang="el-GR" sz="1800" dirty="0">
                <a:solidFill>
                  <a:schemeClr val="bg1"/>
                </a:solidFill>
                <a:latin typeface="Times New Roman" panose="02020603050405020304" pitchFamily="18" charset="0"/>
                <a:cs typeface="Times New Roman" panose="02020603050405020304" pitchFamily="18" charset="0"/>
              </a:rPr>
              <a:t>ι</a:t>
            </a:r>
            <a:r>
              <a:rPr lang="el-GR" sz="2200" dirty="0">
                <a:solidFill>
                  <a:schemeClr val="bg1"/>
                </a:solidFill>
                <a:latin typeface="Times New Roman" panose="02020603050405020304" pitchFamily="18" charset="0"/>
                <a:cs typeface="Times New Roman" panose="02020603050405020304" pitchFamily="18" charset="0"/>
              </a:rPr>
              <a:t> χροιή, νόμω</a:t>
            </a:r>
            <a:r>
              <a:rPr lang="el-GR" sz="1800" dirty="0">
                <a:solidFill>
                  <a:schemeClr val="bg1"/>
                </a:solidFill>
                <a:latin typeface="Times New Roman" panose="02020603050405020304" pitchFamily="18" charset="0"/>
                <a:cs typeface="Times New Roman" panose="02020603050405020304" pitchFamily="18" charset="0"/>
              </a:rPr>
              <a:t>ι</a:t>
            </a:r>
            <a:r>
              <a:rPr lang="el-GR" sz="2200" dirty="0">
                <a:solidFill>
                  <a:schemeClr val="bg1"/>
                </a:solidFill>
                <a:latin typeface="Times New Roman" panose="02020603050405020304" pitchFamily="18" charset="0"/>
                <a:cs typeface="Times New Roman" panose="02020603050405020304" pitchFamily="18" charset="0"/>
              </a:rPr>
              <a:t> γλυκύ, νόμω</a:t>
            </a:r>
            <a:r>
              <a:rPr lang="el-GR" sz="1800" dirty="0">
                <a:solidFill>
                  <a:schemeClr val="bg1"/>
                </a:solidFill>
                <a:latin typeface="Times New Roman" panose="02020603050405020304" pitchFamily="18" charset="0"/>
                <a:cs typeface="Times New Roman" panose="02020603050405020304" pitchFamily="18" charset="0"/>
              </a:rPr>
              <a:t>ι</a:t>
            </a:r>
            <a:r>
              <a:rPr lang="el-GR" sz="2200" dirty="0">
                <a:solidFill>
                  <a:schemeClr val="bg1"/>
                </a:solidFill>
                <a:latin typeface="Times New Roman" panose="02020603050405020304" pitchFamily="18" charset="0"/>
                <a:cs typeface="Times New Roman" panose="02020603050405020304" pitchFamily="18" charset="0"/>
              </a:rPr>
              <a:t> πικρόν“, εἰπών, „ἐτεῆ</a:t>
            </a:r>
            <a:r>
              <a:rPr lang="el-GR" sz="1800" dirty="0">
                <a:solidFill>
                  <a:schemeClr val="bg1"/>
                </a:solidFill>
                <a:latin typeface="Times New Roman" panose="02020603050405020304" pitchFamily="18" charset="0"/>
                <a:cs typeface="Times New Roman" panose="02020603050405020304" pitchFamily="18" charset="0"/>
              </a:rPr>
              <a:t>ι</a:t>
            </a:r>
            <a:r>
              <a:rPr lang="el-GR" sz="2200" dirty="0">
                <a:solidFill>
                  <a:schemeClr val="bg1"/>
                </a:solidFill>
                <a:latin typeface="Times New Roman" panose="02020603050405020304" pitchFamily="18" charset="0"/>
                <a:cs typeface="Times New Roman" panose="02020603050405020304" pitchFamily="18" charset="0"/>
              </a:rPr>
              <a:t> δ᾿ ἄτομα καὶ κενόν,“ ἐποίησε τὰς αἰσθήσεις λεγούσας πρὸς τὴν διάνοιαν οὕτως· „τάλαινα φρήν, παρ᾿ ἡμέων λαβοῦσα τὰς πίστεις ἡμέας καταβάλλεις; πτῶμά το</a:t>
            </a:r>
            <a:r>
              <a:rPr lang="el-GR" sz="2100" dirty="0">
                <a:solidFill>
                  <a:schemeClr val="bg1"/>
                </a:solidFill>
                <a:latin typeface="Times New Roman" panose="02020603050405020304" pitchFamily="18" charset="0"/>
                <a:cs typeface="Times New Roman" panose="02020603050405020304" pitchFamily="18" charset="0"/>
              </a:rPr>
              <a:t>ι </a:t>
            </a:r>
            <a:r>
              <a:rPr lang="el-GR" sz="2200" dirty="0">
                <a:solidFill>
                  <a:schemeClr val="bg1"/>
                </a:solidFill>
                <a:latin typeface="Times New Roman" panose="02020603050405020304" pitchFamily="18" charset="0"/>
                <a:cs typeface="Times New Roman" panose="02020603050405020304" pitchFamily="18" charset="0"/>
              </a:rPr>
              <a:t>τὸ κατάβλημα.“ </a:t>
            </a:r>
            <a:endParaRPr lang="cs-CZ" sz="2200" dirty="0">
              <a:solidFill>
                <a:schemeClr val="bg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AB4A78C8-C0E0-45DA-BC2C-2C8D4153B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8325" y="635508"/>
            <a:ext cx="6254496"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Tree>
    <p:extLst>
      <p:ext uri="{BB962C8B-B14F-4D97-AF65-F5344CB8AC3E}">
        <p14:creationId xmlns:p14="http://schemas.microsoft.com/office/powerpoint/2010/main" val="2136700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obraz, skica, umění, text&#10;&#10;Popis byl vytvořen automaticky">
            <a:extLst>
              <a:ext uri="{FF2B5EF4-FFF2-40B4-BE49-F238E27FC236}">
                <a16:creationId xmlns:a16="http://schemas.microsoft.com/office/drawing/2014/main" id="{87AC92BF-A3A5-00CA-CDAC-1FF2D1A82F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583" y="631046"/>
            <a:ext cx="2618754" cy="3128599"/>
          </a:xfrm>
          <a:prstGeom prst="rect">
            <a:avLst/>
          </a:prstGeom>
        </p:spPr>
      </p:pic>
      <p:pic>
        <p:nvPicPr>
          <p:cNvPr id="7" name="Obrázek 6" descr="Obsah obrázku text, kruh, snímek obrazovky&#10;&#10;Popis byl vytvořen automaticky">
            <a:extLst>
              <a:ext uri="{FF2B5EF4-FFF2-40B4-BE49-F238E27FC236}">
                <a16:creationId xmlns:a16="http://schemas.microsoft.com/office/drawing/2014/main" id="{1A3A0F61-9962-7120-13DA-0F937C99E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133" y="631047"/>
            <a:ext cx="5231605" cy="2232151"/>
          </a:xfrm>
          <a:prstGeom prst="rect">
            <a:avLst/>
          </a:prstGeom>
        </p:spPr>
      </p:pic>
      <p:pic>
        <p:nvPicPr>
          <p:cNvPr id="9" name="Obrázek 8" descr="Obsah obrázku skica, kresba, umění, origami&#10;&#10;Popis byl vytvořen automaticky">
            <a:extLst>
              <a:ext uri="{FF2B5EF4-FFF2-40B4-BE49-F238E27FC236}">
                <a16:creationId xmlns:a16="http://schemas.microsoft.com/office/drawing/2014/main" id="{15CD60CA-7007-C080-9128-1C36987FA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802" y="3502639"/>
            <a:ext cx="4258763" cy="2732428"/>
          </a:xfrm>
          <a:prstGeom prst="rect">
            <a:avLst/>
          </a:prstGeom>
        </p:spPr>
      </p:pic>
    </p:spTree>
    <p:extLst>
      <p:ext uri="{BB962C8B-B14F-4D97-AF65-F5344CB8AC3E}">
        <p14:creationId xmlns:p14="http://schemas.microsoft.com/office/powerpoint/2010/main" val="3389502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011FACCD-8B95-4879-B20F-26F41E8BC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E9B2A7AA-2C45-40F0-B861-4EB9AA9F6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1"/>
          </a:solidFill>
          <a:ln>
            <a:noFill/>
          </a:ln>
          <a:effectLst>
            <a:innerShdw blurRad="63500" dist="508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75D9C9E-A7DA-EA7F-7201-D58C50B8173A}"/>
              </a:ext>
            </a:extLst>
          </p:cNvPr>
          <p:cNvSpPr>
            <a:spLocks noGrp="1"/>
          </p:cNvSpPr>
          <p:nvPr>
            <p:ph type="title"/>
          </p:nvPr>
        </p:nvSpPr>
        <p:spPr>
          <a:xfrm>
            <a:off x="640080" y="635508"/>
            <a:ext cx="3354470" cy="5586984"/>
          </a:xfrm>
        </p:spPr>
        <p:txBody>
          <a:bodyPr>
            <a:normAutofit/>
          </a:bodyPr>
          <a:lstStyle/>
          <a:p>
            <a:r>
              <a:rPr lang="cs-CZ" sz="4800">
                <a:solidFill>
                  <a:srgbClr val="FFFFFF"/>
                </a:solidFill>
              </a:rPr>
              <a:t>Sofisté</a:t>
            </a:r>
          </a:p>
        </p:txBody>
      </p:sp>
      <p:sp>
        <p:nvSpPr>
          <p:cNvPr id="18" name="Rectangle 11">
            <a:extLst>
              <a:ext uri="{FF2B5EF4-FFF2-40B4-BE49-F238E27FC236}">
                <a16:creationId xmlns:a16="http://schemas.microsoft.com/office/drawing/2014/main" id="{3CE3689C-E8F8-4542-8800-E68B764AF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746" y="0"/>
            <a:ext cx="7537704" cy="68580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Zástupný obsah 2">
            <a:extLst>
              <a:ext uri="{FF2B5EF4-FFF2-40B4-BE49-F238E27FC236}">
                <a16:creationId xmlns:a16="http://schemas.microsoft.com/office/drawing/2014/main" id="{02DF6BB6-1AE4-64CD-6919-6BEF5CC6D5DC}"/>
              </a:ext>
            </a:extLst>
          </p:cNvPr>
          <p:cNvSpPr>
            <a:spLocks noGrp="1"/>
          </p:cNvSpPr>
          <p:nvPr>
            <p:ph idx="1"/>
          </p:nvPr>
        </p:nvSpPr>
        <p:spPr>
          <a:xfrm>
            <a:off x="5456262" y="793889"/>
            <a:ext cx="5935673" cy="5174774"/>
          </a:xfrm>
        </p:spPr>
        <p:txBody>
          <a:bodyPr anchor="ctr">
            <a:normAutofit/>
          </a:bodyPr>
          <a:lstStyle/>
          <a:p>
            <a:pPr marL="0" indent="0">
              <a:buNone/>
            </a:pPr>
            <a:r>
              <a:rPr lang="el-GR" sz="220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Σοφιστής</a:t>
            </a:r>
            <a:endParaRPr lang="cs-CZ" sz="2200">
              <a:solidFill>
                <a:schemeClr val="bg1"/>
              </a:solidFill>
              <a:latin typeface="Times New Roman" panose="02020603050405020304" pitchFamily="18" charset="0"/>
              <a:ea typeface="Aptos" panose="020B0004020202020204" pitchFamily="34" charset="0"/>
              <a:cs typeface="Times New Roman" panose="02020603050405020304" pitchFamily="18" charset="0"/>
            </a:endParaRPr>
          </a:p>
          <a:p>
            <a:pPr marL="0" indent="0">
              <a:buNone/>
            </a:pPr>
            <a:endParaRPr lang="cs-CZ" sz="2200">
              <a:solidFill>
                <a:schemeClr val="bg1"/>
              </a:solidFill>
              <a:latin typeface="Times New Roman" panose="02020603050405020304" pitchFamily="18" charset="0"/>
              <a:ea typeface="Aptos" panose="020B0004020202020204" pitchFamily="34" charset="0"/>
              <a:cs typeface="Times New Roman" panose="02020603050405020304" pitchFamily="18" charset="0"/>
            </a:endParaRPr>
          </a:p>
          <a:p>
            <a:pPr marL="0" indent="0">
              <a:buNone/>
            </a:pPr>
            <a:r>
              <a:rPr lang="cs-CZ" sz="220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„πάντων χρημάτων μέτρον ἐστὶν ἄνθρωπος, τῶν μὲν ὄντων ὡς ἔστιν, τῶν δὲ οὐκ ὄντων ὡς οὐκ ἔστιν“</a:t>
            </a:r>
          </a:p>
          <a:p>
            <a:pPr marL="0" indent="0">
              <a:buNone/>
            </a:pPr>
            <a:endParaRPr lang="cs-CZ" sz="2200">
              <a:solidFill>
                <a:schemeClr val="bg1"/>
              </a:solidFill>
              <a:latin typeface="Times New Roman" panose="02020603050405020304" pitchFamily="18" charset="0"/>
              <a:cs typeface="Times New Roman" panose="02020603050405020304" pitchFamily="18" charset="0"/>
            </a:endParaRPr>
          </a:p>
          <a:p>
            <a:pPr marL="0" indent="0">
              <a:buNone/>
            </a:pPr>
            <a:r>
              <a:rPr lang="el-GR" sz="2200">
                <a:solidFill>
                  <a:schemeClr val="bg1"/>
                </a:solidFill>
                <a:latin typeface="Times New Roman" panose="02020603050405020304" pitchFamily="18" charset="0"/>
                <a:cs typeface="Times New Roman" panose="02020603050405020304" pitchFamily="18" charset="0"/>
              </a:rPr>
              <a:t>νόμος</a:t>
            </a:r>
            <a:r>
              <a:rPr lang="cs-CZ" sz="2200">
                <a:solidFill>
                  <a:schemeClr val="bg1"/>
                </a:solidFill>
                <a:latin typeface="Times New Roman" panose="02020603050405020304" pitchFamily="18" charset="0"/>
                <a:cs typeface="Times New Roman" panose="02020603050405020304" pitchFamily="18" charset="0"/>
              </a:rPr>
              <a:t> X </a:t>
            </a:r>
            <a:r>
              <a:rPr lang="el-GR" sz="2200">
                <a:solidFill>
                  <a:schemeClr val="bg1"/>
                </a:solidFill>
                <a:latin typeface="Times New Roman" panose="02020603050405020304" pitchFamily="18" charset="0"/>
                <a:cs typeface="Times New Roman" panose="02020603050405020304" pitchFamily="18" charset="0"/>
              </a:rPr>
              <a:t>φύσις</a:t>
            </a:r>
            <a:endParaRPr lang="cs-CZ" sz="2200">
              <a:solidFill>
                <a:schemeClr val="bg1"/>
              </a:solidFill>
              <a:latin typeface="Times New Roman" panose="02020603050405020304" pitchFamily="18" charset="0"/>
              <a:cs typeface="Times New Roman" panose="02020603050405020304" pitchFamily="18" charset="0"/>
            </a:endParaRPr>
          </a:p>
        </p:txBody>
      </p:sp>
      <p:sp>
        <p:nvSpPr>
          <p:cNvPr id="20" name="Rectangle 13">
            <a:extLst>
              <a:ext uri="{FF2B5EF4-FFF2-40B4-BE49-F238E27FC236}">
                <a16:creationId xmlns:a16="http://schemas.microsoft.com/office/drawing/2014/main" id="{52467CA7-F767-4582-9BB7-0B1AF75DF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310" y="320040"/>
            <a:ext cx="6894576" cy="6217920"/>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Tree>
    <p:extLst>
      <p:ext uri="{BB962C8B-B14F-4D97-AF65-F5344CB8AC3E}">
        <p14:creationId xmlns:p14="http://schemas.microsoft.com/office/powerpoint/2010/main" val="1059159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Obrázek 10" descr="Obsah obrázku interiér, oblečení, osoba, Divadlo&#10;&#10;Popis byl vytvořen automaticky">
            <a:extLst>
              <a:ext uri="{FF2B5EF4-FFF2-40B4-BE49-F238E27FC236}">
                <a16:creationId xmlns:a16="http://schemas.microsoft.com/office/drawing/2014/main" id="{DF19F5C0-6B84-80D5-E08A-E11FB5C105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290" y="643467"/>
            <a:ext cx="4550805" cy="2798745"/>
          </a:xfrm>
          <a:prstGeom prst="rect">
            <a:avLst/>
          </a:prstGeom>
        </p:spPr>
      </p:pic>
      <p:cxnSp>
        <p:nvCxnSpPr>
          <p:cNvPr id="16" name="Straight Connector 15">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text, snímek obrazovky, Písmo, bílé&#10;&#10;Popis byl vytvořen automaticky">
            <a:extLst>
              <a:ext uri="{FF2B5EF4-FFF2-40B4-BE49-F238E27FC236}">
                <a16:creationId xmlns:a16="http://schemas.microsoft.com/office/drawing/2014/main" id="{DD6DD6A0-CB6E-CA3B-BCEE-20AD1D5CA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8179" y="1233521"/>
            <a:ext cx="5314883" cy="1706060"/>
          </a:xfrm>
          <a:prstGeom prst="rect">
            <a:avLst/>
          </a:prstGeom>
        </p:spPr>
      </p:pic>
      <p:cxnSp>
        <p:nvCxnSpPr>
          <p:cNvPr id="18" name="Straight Connector 17">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Obrázek 6" descr="Obsah obrázku obraz, umění, oblečení, mytologie&#10;&#10;Popis byl vytvořen automaticky">
            <a:extLst>
              <a:ext uri="{FF2B5EF4-FFF2-40B4-BE49-F238E27FC236}">
                <a16:creationId xmlns:a16="http://schemas.microsoft.com/office/drawing/2014/main" id="{0F1208D0-C0BB-8982-2DEC-446266EBF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9777" y="3442212"/>
            <a:ext cx="3577560" cy="2772321"/>
          </a:xfrm>
          <a:prstGeom prst="rect">
            <a:avLst/>
          </a:prstGeom>
        </p:spPr>
      </p:pic>
      <p:pic>
        <p:nvPicPr>
          <p:cNvPr id="5" name="Obrázek 4" descr="Obsah obrázku text, skica, kresba, ilustrace&#10;&#10;Popis byl vytvořen automaticky">
            <a:extLst>
              <a:ext uri="{FF2B5EF4-FFF2-40B4-BE49-F238E27FC236}">
                <a16:creationId xmlns:a16="http://schemas.microsoft.com/office/drawing/2014/main" id="{5161CCC3-E1DF-07B1-EA28-1ECD69F596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941" y="3473496"/>
            <a:ext cx="3173526" cy="2751290"/>
          </a:xfrm>
          <a:prstGeom prst="rect">
            <a:avLst/>
          </a:prstGeom>
        </p:spPr>
      </p:pic>
    </p:spTree>
    <p:extLst>
      <p:ext uri="{BB962C8B-B14F-4D97-AF65-F5344CB8AC3E}">
        <p14:creationId xmlns:p14="http://schemas.microsoft.com/office/powerpoint/2010/main" val="2879067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D3E2A3-43B3-46C2-A141-D4FA4ED5A9A2}"/>
              </a:ext>
            </a:extLst>
          </p:cNvPr>
          <p:cNvSpPr>
            <a:spLocks noGrp="1"/>
          </p:cNvSpPr>
          <p:nvPr>
            <p:ph type="title"/>
          </p:nvPr>
        </p:nvSpPr>
        <p:spPr/>
        <p:txBody>
          <a:bodyPr/>
          <a:lstStyle/>
          <a:p>
            <a:r>
              <a:rPr lang="cs-CZ" dirty="0"/>
              <a:t>Literatura</a:t>
            </a:r>
          </a:p>
        </p:txBody>
      </p:sp>
      <p:sp>
        <p:nvSpPr>
          <p:cNvPr id="3" name="Zástupný obsah 2">
            <a:extLst>
              <a:ext uri="{FF2B5EF4-FFF2-40B4-BE49-F238E27FC236}">
                <a16:creationId xmlns:a16="http://schemas.microsoft.com/office/drawing/2014/main" id="{2D3809D2-206C-8ABE-3E3C-9EC938621E5C}"/>
              </a:ext>
            </a:extLst>
          </p:cNvPr>
          <p:cNvSpPr>
            <a:spLocks noGrp="1"/>
          </p:cNvSpPr>
          <p:nvPr>
            <p:ph idx="1"/>
          </p:nvPr>
        </p:nvSpPr>
        <p:spPr/>
        <p:txBody>
          <a:bodyPr/>
          <a:lstStyle/>
          <a:p>
            <a:r>
              <a:rPr lang="cs-CZ" dirty="0">
                <a:hlinkClick r:id="rId2"/>
              </a:rPr>
              <a:t>http://fysis.cz/presokratici/vstup/3DK.htm</a:t>
            </a:r>
            <a:endParaRPr lang="cs-CZ" dirty="0"/>
          </a:p>
          <a:p>
            <a:r>
              <a:rPr lang="de-DE" dirty="0"/>
              <a:t>Die Fragmente Der Vorsokratiker</a:t>
            </a:r>
            <a:r>
              <a:rPr lang="cs-CZ" dirty="0"/>
              <a:t>, </a:t>
            </a:r>
            <a:r>
              <a:rPr lang="de-DE" dirty="0"/>
              <a:t>Hermann Diels.</a:t>
            </a:r>
            <a:endParaRPr lang="cs-CZ" dirty="0"/>
          </a:p>
          <a:p>
            <a:r>
              <a:rPr lang="cs-CZ" dirty="0"/>
              <a:t>Zlomky předsokratovských myslitelů, Karel Svoboda</a:t>
            </a:r>
          </a:p>
        </p:txBody>
      </p:sp>
    </p:spTree>
    <p:extLst>
      <p:ext uri="{BB962C8B-B14F-4D97-AF65-F5344CB8AC3E}">
        <p14:creationId xmlns:p14="http://schemas.microsoft.com/office/powerpoint/2010/main" val="3492218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A60EC8-B6BA-13F2-C327-453BD3F3C46E}"/>
              </a:ext>
            </a:extLst>
          </p:cNvPr>
          <p:cNvSpPr>
            <a:spLocks noGrp="1"/>
          </p:cNvSpPr>
          <p:nvPr>
            <p:ph type="title"/>
          </p:nvPr>
        </p:nvSpPr>
        <p:spPr/>
        <p:txBody>
          <a:bodyPr/>
          <a:lstStyle/>
          <a:p>
            <a:r>
              <a:rPr lang="cs-CZ" dirty="0"/>
              <a:t>Mýtus</a:t>
            </a:r>
          </a:p>
        </p:txBody>
      </p:sp>
      <p:sp>
        <p:nvSpPr>
          <p:cNvPr id="7" name="Zástupný obsah 6">
            <a:extLst>
              <a:ext uri="{FF2B5EF4-FFF2-40B4-BE49-F238E27FC236}">
                <a16:creationId xmlns:a16="http://schemas.microsoft.com/office/drawing/2014/main" id="{A38054CA-A703-5ED1-B399-AB818E492CCA}"/>
              </a:ext>
            </a:extLst>
          </p:cNvPr>
          <p:cNvSpPr>
            <a:spLocks noGrp="1"/>
          </p:cNvSpPr>
          <p:nvPr>
            <p:ph idx="1"/>
          </p:nvPr>
        </p:nvSpPr>
        <p:spPr/>
        <p:txBody>
          <a:bodyPr/>
          <a:lstStyle/>
          <a:p>
            <a:r>
              <a:rPr lang="cs-CZ" dirty="0"/>
              <a:t>Symbolika</a:t>
            </a:r>
          </a:p>
          <a:p>
            <a:r>
              <a:rPr lang="cs-CZ" dirty="0"/>
              <a:t>Personifikace</a:t>
            </a:r>
          </a:p>
          <a:p>
            <a:r>
              <a:rPr lang="cs-CZ" dirty="0"/>
              <a:t>Vysvětlení (za každou cenu)</a:t>
            </a:r>
          </a:p>
        </p:txBody>
      </p:sp>
    </p:spTree>
    <p:extLst>
      <p:ext uri="{BB962C8B-B14F-4D97-AF65-F5344CB8AC3E}">
        <p14:creationId xmlns:p14="http://schemas.microsoft.com/office/powerpoint/2010/main" val="4180792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descr="Obsah obrázku koule, planeta, Astronomický objekt, umění&#10;&#10;Popis byl vytvořen automaticky">
            <a:extLst>
              <a:ext uri="{FF2B5EF4-FFF2-40B4-BE49-F238E27FC236}">
                <a16:creationId xmlns:a16="http://schemas.microsoft.com/office/drawing/2014/main" id="{D193F51A-8596-AC55-A2E4-286DF0CC7C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6665" y="831609"/>
            <a:ext cx="2749052" cy="3922059"/>
          </a:xfrm>
        </p:spPr>
      </p:pic>
      <p:pic>
        <p:nvPicPr>
          <p:cNvPr id="7" name="Obrázek 6" descr="Obsah obrázku skica, kresba, ilustrace, Umělecký tisk&#10;&#10;Popis byl vytvořen automaticky">
            <a:extLst>
              <a:ext uri="{FF2B5EF4-FFF2-40B4-BE49-F238E27FC236}">
                <a16:creationId xmlns:a16="http://schemas.microsoft.com/office/drawing/2014/main" id="{BDED9F7C-6317-45BC-D786-7C7F12AE6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239" y="987084"/>
            <a:ext cx="3141037" cy="3103887"/>
          </a:xfrm>
          <a:prstGeom prst="rect">
            <a:avLst/>
          </a:prstGeom>
        </p:spPr>
      </p:pic>
      <p:pic>
        <p:nvPicPr>
          <p:cNvPr id="9" name="Obrázek 8" descr="Obsah obrázku umění, kruh, interiér, keramické nádobí&#10;&#10;Popis byl vytvořen automaticky">
            <a:extLst>
              <a:ext uri="{FF2B5EF4-FFF2-40B4-BE49-F238E27FC236}">
                <a16:creationId xmlns:a16="http://schemas.microsoft.com/office/drawing/2014/main" id="{38A06C6A-3620-FE64-6E15-2C94EC81C3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799" y="987084"/>
            <a:ext cx="4047050" cy="3983815"/>
          </a:xfrm>
          <a:prstGeom prst="rect">
            <a:avLst/>
          </a:prstGeom>
        </p:spPr>
      </p:pic>
    </p:spTree>
    <p:extLst>
      <p:ext uri="{BB962C8B-B14F-4D97-AF65-F5344CB8AC3E}">
        <p14:creationId xmlns:p14="http://schemas.microsoft.com/office/powerpoint/2010/main" val="373640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77576E5-E7DB-46C7-B0D9-A0AB187873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1" name="Picture 10">
              <a:extLst>
                <a:ext uri="{FF2B5EF4-FFF2-40B4-BE49-F238E27FC236}">
                  <a16:creationId xmlns:a16="http://schemas.microsoft.com/office/drawing/2014/main" id="{A2C244BC-AB19-460B-9A7B-5BAFE9DEAB0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C2D7728D-2CB0-4ADE-B6BF-4BA8ED772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cs-CZ"/>
            </a:p>
          </p:txBody>
        </p:sp>
        <p:pic>
          <p:nvPicPr>
            <p:cNvPr id="13" name="Picture 12">
              <a:extLst>
                <a:ext uri="{FF2B5EF4-FFF2-40B4-BE49-F238E27FC236}">
                  <a16:creationId xmlns:a16="http://schemas.microsoft.com/office/drawing/2014/main" id="{A3E0EDB8-8162-4D16-9521-52415777B0B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 name="Picture 13">
              <a:extLst>
                <a:ext uri="{FF2B5EF4-FFF2-40B4-BE49-F238E27FC236}">
                  <a16:creationId xmlns:a16="http://schemas.microsoft.com/office/drawing/2014/main" id="{27060CB3-C139-4548-A73F-74689C9292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6" name="Rectangle 15">
            <a:extLst>
              <a:ext uri="{FF2B5EF4-FFF2-40B4-BE49-F238E27FC236}">
                <a16:creationId xmlns:a16="http://schemas.microsoft.com/office/drawing/2014/main" id="{23E3CED3-8830-45C9-8D6C-F4ECADD4F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D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Obsah obrázku text, mapa, diagram, atlas&#10;&#10;Popis byl vytvořen automaticky">
            <a:extLst>
              <a:ext uri="{FF2B5EF4-FFF2-40B4-BE49-F238E27FC236}">
                <a16:creationId xmlns:a16="http://schemas.microsoft.com/office/drawing/2014/main" id="{CDF46F06-56AA-0D19-081C-F8C75A9D6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3060" y="666795"/>
            <a:ext cx="7365881" cy="5524411"/>
          </a:xfrm>
          <a:prstGeom prst="rect">
            <a:avLst/>
          </a:prstGeom>
        </p:spPr>
      </p:pic>
      <p:sp>
        <p:nvSpPr>
          <p:cNvPr id="18" name="Rectangle 17">
            <a:extLst>
              <a:ext uri="{FF2B5EF4-FFF2-40B4-BE49-F238E27FC236}">
                <a16:creationId xmlns:a16="http://schemas.microsoft.com/office/drawing/2014/main" id="{66F2D62A-C66C-42DF-8C05-99B0B1A8B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611" y="350556"/>
            <a:ext cx="11542779" cy="6156888"/>
          </a:xfrm>
          <a:prstGeom prst="rect">
            <a:avLst/>
          </a:prstGeom>
          <a:noFill/>
          <a:ln w="25400" cap="flat">
            <a:solidFill>
              <a:srgbClr val="FFBA4E"/>
            </a:solidFill>
            <a:miter lim="800000"/>
          </a:ln>
        </p:spPr>
        <p:style>
          <a:lnRef idx="1">
            <a:schemeClr val="accent1"/>
          </a:lnRef>
          <a:fillRef idx="3">
            <a:schemeClr val="accent1"/>
          </a:fillRef>
          <a:effectRef idx="2">
            <a:schemeClr val="accent1"/>
          </a:effectRef>
          <a:fontRef idx="minor">
            <a:schemeClr val="lt1"/>
          </a:fontRef>
        </p:style>
        <p:txBody>
          <a:bodyPr/>
          <a:lstStyle/>
          <a:p>
            <a:endParaRPr lang="cs-CZ"/>
          </a:p>
        </p:txBody>
      </p:sp>
    </p:spTree>
    <p:extLst>
      <p:ext uri="{BB962C8B-B14F-4D97-AF65-F5344CB8AC3E}">
        <p14:creationId xmlns:p14="http://schemas.microsoft.com/office/powerpoint/2010/main" val="3868212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5A054B-6E64-3D13-7D73-BF532631033F}"/>
              </a:ext>
            </a:extLst>
          </p:cNvPr>
          <p:cNvSpPr>
            <a:spLocks noGrp="1"/>
          </p:cNvSpPr>
          <p:nvPr>
            <p:ph type="title"/>
          </p:nvPr>
        </p:nvSpPr>
        <p:spPr/>
        <p:txBody>
          <a:bodyPr/>
          <a:lstStyle/>
          <a:p>
            <a:r>
              <a:rPr lang="cs-CZ" dirty="0"/>
              <a:t>Věda</a:t>
            </a:r>
          </a:p>
        </p:txBody>
      </p:sp>
      <p:sp>
        <p:nvSpPr>
          <p:cNvPr id="3" name="Zástupný obsah 2">
            <a:extLst>
              <a:ext uri="{FF2B5EF4-FFF2-40B4-BE49-F238E27FC236}">
                <a16:creationId xmlns:a16="http://schemas.microsoft.com/office/drawing/2014/main" id="{D495EF73-D765-D10E-B151-3A74A51782FC}"/>
              </a:ext>
            </a:extLst>
          </p:cNvPr>
          <p:cNvSpPr>
            <a:spLocks noGrp="1"/>
          </p:cNvSpPr>
          <p:nvPr>
            <p:ph idx="1"/>
          </p:nvPr>
        </p:nvSpPr>
        <p:spPr/>
        <p:txBody>
          <a:bodyPr/>
          <a:lstStyle/>
          <a:p>
            <a:r>
              <a:rPr lang="cs-CZ" dirty="0"/>
              <a:t>Nevíra</a:t>
            </a:r>
          </a:p>
          <a:p>
            <a:r>
              <a:rPr lang="cs-CZ" dirty="0"/>
              <a:t>Rozum</a:t>
            </a:r>
          </a:p>
          <a:p>
            <a:r>
              <a:rPr lang="cs-CZ" dirty="0"/>
              <a:t>Posuzování</a:t>
            </a:r>
          </a:p>
          <a:p>
            <a:r>
              <a:rPr lang="cs-CZ" dirty="0"/>
              <a:t>Důvody</a:t>
            </a:r>
          </a:p>
        </p:txBody>
      </p:sp>
    </p:spTree>
    <p:extLst>
      <p:ext uri="{BB962C8B-B14F-4D97-AF65-F5344CB8AC3E}">
        <p14:creationId xmlns:p14="http://schemas.microsoft.com/office/powerpoint/2010/main" val="293441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99C0EB-BCAB-4DF8-BF81-7C92F447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EE11D74-0DA4-45A8-969E-6009799F4F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CA70377-15EE-479F-B2E6-B37FA2CBE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2"/>
            </a:solidFill>
            <a:miter lim="800000"/>
          </a:ln>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2" name="Nadpis 1">
            <a:extLst>
              <a:ext uri="{FF2B5EF4-FFF2-40B4-BE49-F238E27FC236}">
                <a16:creationId xmlns:a16="http://schemas.microsoft.com/office/drawing/2014/main" id="{9A556EE6-4C5B-40E5-1463-6C17437D408B}"/>
              </a:ext>
            </a:extLst>
          </p:cNvPr>
          <p:cNvSpPr>
            <a:spLocks noGrp="1"/>
          </p:cNvSpPr>
          <p:nvPr>
            <p:ph type="title"/>
          </p:nvPr>
        </p:nvSpPr>
        <p:spPr>
          <a:xfrm>
            <a:off x="1295402" y="982132"/>
            <a:ext cx="9601196" cy="1303867"/>
          </a:xfrm>
        </p:spPr>
        <p:txBody>
          <a:bodyPr>
            <a:normAutofit/>
          </a:bodyPr>
          <a:lstStyle/>
          <a:p>
            <a:r>
              <a:rPr lang="cs-CZ">
                <a:solidFill>
                  <a:schemeClr val="bg1"/>
                </a:solidFill>
              </a:rPr>
              <a:t>Miléťané - Thalés</a:t>
            </a:r>
          </a:p>
        </p:txBody>
      </p:sp>
      <p:cxnSp>
        <p:nvCxnSpPr>
          <p:cNvPr id="14" name="Straight Connector 13">
            <a:extLst>
              <a:ext uri="{FF2B5EF4-FFF2-40B4-BE49-F238E27FC236}">
                <a16:creationId xmlns:a16="http://schemas.microsoft.com/office/drawing/2014/main" id="{DB809577-21E8-4D1D-B691-F31559E4F7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3" name="Zástupný obsah 2">
            <a:extLst>
              <a:ext uri="{FF2B5EF4-FFF2-40B4-BE49-F238E27FC236}">
                <a16:creationId xmlns:a16="http://schemas.microsoft.com/office/drawing/2014/main" id="{B6105BFC-89C7-C1B2-C841-B383DE3BF233}"/>
              </a:ext>
            </a:extLst>
          </p:cNvPr>
          <p:cNvSpPr>
            <a:spLocks noGrp="1"/>
          </p:cNvSpPr>
          <p:nvPr>
            <p:ph idx="1"/>
          </p:nvPr>
        </p:nvSpPr>
        <p:spPr>
          <a:xfrm>
            <a:off x="1295401" y="2556932"/>
            <a:ext cx="9601196" cy="3318936"/>
          </a:xfrm>
        </p:spPr>
        <p:txBody>
          <a:bodyPr>
            <a:normAutofit/>
          </a:bodyPr>
          <a:lstStyle/>
          <a:p>
            <a:pPr marL="0" indent="0">
              <a:lnSpc>
                <a:spcPct val="90000"/>
              </a:lnSpc>
              <a:buNone/>
            </a:pPr>
            <a:r>
              <a:rPr lang="cs-CZ" sz="2200" dirty="0">
                <a:solidFill>
                  <a:schemeClr val="bg1"/>
                </a:solidFill>
              </a:rPr>
              <a:t>Aristotelés, </a:t>
            </a:r>
            <a:r>
              <a:rPr lang="cs-CZ" sz="2200" dirty="0" err="1">
                <a:solidFill>
                  <a:schemeClr val="bg1"/>
                </a:solidFill>
              </a:rPr>
              <a:t>Metaphysica</a:t>
            </a:r>
            <a:r>
              <a:rPr lang="cs-CZ" sz="2200" dirty="0">
                <a:solidFill>
                  <a:schemeClr val="bg1"/>
                </a:solidFill>
              </a:rPr>
              <a:t> I,3; 983b6: Většina těch, kdo se první zabývali filosofií, se domnívala, že počátky věcí jsou jen v podobě látky. Neboť to, z čeho všechny věci jsou a z čeho nejprve vznikají i do čeho nakonec zanikají – přičemž podstata trvá a mění se jen ve svých stavech – to nazývají prvkem a počátkem jsoucen. Proto se domnívají, že nic nevzniká, ani nehyne, jelikož se vždy uchovává takováto přirozenost (...) (983b17) Musí totiž být nějaká přirozenost, ať už jedna nebo vícero, ze kterých vše jiné vzniká, jí udržováno. Počet a podobu takového počátku neuvádějí ovšem všichni stejně. Thalés, původce takovéto filosofie, říká, že je to voda; proto také hlásal, že Země leží na vodě. Tento předpoklad přijal také proto, že semena mají vlhkou přirozenost; voda je počátkem přirozenosti.</a:t>
            </a:r>
          </a:p>
        </p:txBody>
      </p:sp>
    </p:spTree>
    <p:extLst>
      <p:ext uri="{BB962C8B-B14F-4D97-AF65-F5344CB8AC3E}">
        <p14:creationId xmlns:p14="http://schemas.microsoft.com/office/powerpoint/2010/main" val="4009808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6E5E839-040E-4D3E-B50A-8D803DFE4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F3F4B4-A2E6-47B5-92FB-37BEEAFA4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E91B7D5-87DB-B6C5-2751-535CD64C1B12}"/>
              </a:ext>
            </a:extLst>
          </p:cNvPr>
          <p:cNvSpPr>
            <a:spLocks noGrp="1"/>
          </p:cNvSpPr>
          <p:nvPr>
            <p:ph type="title"/>
          </p:nvPr>
        </p:nvSpPr>
        <p:spPr>
          <a:xfrm>
            <a:off x="640080" y="635508"/>
            <a:ext cx="3354470" cy="5586984"/>
          </a:xfrm>
        </p:spPr>
        <p:txBody>
          <a:bodyPr>
            <a:normAutofit/>
          </a:bodyPr>
          <a:lstStyle/>
          <a:p>
            <a:r>
              <a:rPr lang="cs-CZ" sz="4100">
                <a:solidFill>
                  <a:schemeClr val="tx2"/>
                </a:solidFill>
              </a:rPr>
              <a:t>Anaximandros</a:t>
            </a:r>
          </a:p>
        </p:txBody>
      </p:sp>
      <p:sp>
        <p:nvSpPr>
          <p:cNvPr id="12" name="Rectangle 11">
            <a:extLst>
              <a:ext uri="{FF2B5EF4-FFF2-40B4-BE49-F238E27FC236}">
                <a16:creationId xmlns:a16="http://schemas.microsoft.com/office/drawing/2014/main" id="{1D124D17-3A82-47D5-80C1-F990ABB1E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4082" y="469900"/>
            <a:ext cx="658298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C8980287-CDA0-2788-787F-0F121E107C2B}"/>
              </a:ext>
            </a:extLst>
          </p:cNvPr>
          <p:cNvSpPr>
            <a:spLocks noGrp="1"/>
          </p:cNvSpPr>
          <p:nvPr>
            <p:ph idx="1"/>
          </p:nvPr>
        </p:nvSpPr>
        <p:spPr>
          <a:xfrm>
            <a:off x="5617804" y="954756"/>
            <a:ext cx="5613283" cy="4853888"/>
          </a:xfrm>
        </p:spPr>
        <p:txBody>
          <a:bodyPr anchor="ctr">
            <a:normAutofit/>
          </a:bodyPr>
          <a:lstStyle/>
          <a:p>
            <a:pPr marL="0" indent="0">
              <a:lnSpc>
                <a:spcPct val="90000"/>
              </a:lnSpc>
              <a:buNone/>
            </a:pPr>
            <a:r>
              <a:rPr lang="en-US" sz="1700">
                <a:solidFill>
                  <a:schemeClr val="bg1"/>
                </a:solidFill>
                <a:latin typeface="Times New Roman" panose="02020603050405020304" pitchFamily="18" charset="0"/>
                <a:cs typeface="Times New Roman" panose="02020603050405020304" pitchFamily="18" charset="0"/>
              </a:rPr>
              <a:t>B 1 = Simplikios, In Physica 24,13 (část A 9 /1)</a:t>
            </a:r>
            <a:r>
              <a:rPr lang="cs-CZ" sz="1700">
                <a:solidFill>
                  <a:schemeClr val="bg1"/>
                </a:solidFill>
                <a:latin typeface="Times New Roman" panose="02020603050405020304" pitchFamily="18" charset="0"/>
                <a:cs typeface="Times New Roman" panose="02020603050405020304" pitchFamily="18" charset="0"/>
              </a:rPr>
              <a:t>: </a:t>
            </a:r>
          </a:p>
          <a:p>
            <a:pPr marL="0" indent="0">
              <a:lnSpc>
                <a:spcPct val="90000"/>
              </a:lnSpc>
              <a:buNone/>
            </a:pPr>
            <a:r>
              <a:rPr lang="el-GR" sz="1700">
                <a:solidFill>
                  <a:schemeClr val="bg1"/>
                </a:solidFill>
                <a:latin typeface="Times New Roman" panose="02020603050405020304" pitchFamily="18" charset="0"/>
                <a:cs typeface="Times New Roman" panose="02020603050405020304" pitchFamily="18" charset="0"/>
              </a:rPr>
              <a:t>λέγει δ᾿ αὐτὴν [ἀρχὴν] μήτε ὕδωρ μήτε ἄλλο τι τῶν καλουμένων εἶναι </a:t>
            </a:r>
            <a:r>
              <a:rPr lang="el-GR" sz="1700" b="1">
                <a:solidFill>
                  <a:schemeClr val="bg1"/>
                </a:solidFill>
                <a:latin typeface="Times New Roman" panose="02020603050405020304" pitchFamily="18" charset="0"/>
                <a:cs typeface="Times New Roman" panose="02020603050405020304" pitchFamily="18" charset="0"/>
              </a:rPr>
              <a:t>στοιχείων</a:t>
            </a:r>
            <a:r>
              <a:rPr lang="el-GR" sz="1700">
                <a:solidFill>
                  <a:schemeClr val="bg1"/>
                </a:solidFill>
                <a:latin typeface="Times New Roman" panose="02020603050405020304" pitchFamily="18" charset="0"/>
                <a:cs typeface="Times New Roman" panose="02020603050405020304" pitchFamily="18" charset="0"/>
              </a:rPr>
              <a:t>, ἀλλ᾿ ἑτέραν τινὰ </a:t>
            </a:r>
            <a:r>
              <a:rPr lang="el-GR" sz="1700" b="1">
                <a:solidFill>
                  <a:schemeClr val="bg1"/>
                </a:solidFill>
                <a:latin typeface="Times New Roman" panose="02020603050405020304" pitchFamily="18" charset="0"/>
                <a:cs typeface="Times New Roman" panose="02020603050405020304" pitchFamily="18" charset="0"/>
              </a:rPr>
              <a:t>φύσιν</a:t>
            </a:r>
            <a:r>
              <a:rPr lang="el-GR" sz="1700">
                <a:solidFill>
                  <a:schemeClr val="bg1"/>
                </a:solidFill>
                <a:latin typeface="Times New Roman" panose="02020603050405020304" pitchFamily="18" charset="0"/>
                <a:cs typeface="Times New Roman" panose="02020603050405020304" pitchFamily="18" charset="0"/>
              </a:rPr>
              <a:t> ἄπειρον, ἐξ ἧς ἅπαντας γίνεσθαι τοὺς οὐρανοὺς καὶ τοὺς ἐν αὐτοῖς κόσμους· (</a:t>
            </a:r>
            <a:r>
              <a:rPr lang="cs-CZ" sz="1700">
                <a:solidFill>
                  <a:schemeClr val="bg1"/>
                </a:solidFill>
                <a:latin typeface="Times New Roman" panose="02020603050405020304" pitchFamily="18" charset="0"/>
                <a:cs typeface="Times New Roman" panose="02020603050405020304" pitchFamily="18" charset="0"/>
              </a:rPr>
              <a:t>B 1) </a:t>
            </a:r>
            <a:r>
              <a:rPr lang="el-GR" sz="1700">
                <a:solidFill>
                  <a:schemeClr val="bg1"/>
                </a:solidFill>
                <a:latin typeface="Times New Roman" panose="02020603050405020304" pitchFamily="18" charset="0"/>
                <a:cs typeface="Times New Roman" panose="02020603050405020304" pitchFamily="18" charset="0"/>
              </a:rPr>
              <a:t>ἐξ ὧν δὲ ἡ γένεσίς ἐστι τοῖς οὖσι, καὶ τὴν φθορὰν εἰς ταῦτα γίνεσθαι κατὰ τὸ χρεών· διδόναι γὰρ αὐτὰ δίκην καὶ τίσιν ἀλλήλοις τῆς ἀδικίας κατὰ τὴν τοῦ χρόνου τάξιν, ποιητικωτέροις οὕτως ὀνόμασιν αὐτὰ λέγων.</a:t>
            </a:r>
            <a:endParaRPr lang="cs-CZ" sz="1700">
              <a:solidFill>
                <a:schemeClr val="bg1"/>
              </a:solidFill>
              <a:latin typeface="Times New Roman" panose="02020603050405020304" pitchFamily="18" charset="0"/>
              <a:cs typeface="Times New Roman" panose="02020603050405020304" pitchFamily="18" charset="0"/>
            </a:endParaRPr>
          </a:p>
          <a:p>
            <a:pPr marL="0" indent="0">
              <a:lnSpc>
                <a:spcPct val="90000"/>
              </a:lnSpc>
              <a:buNone/>
            </a:pPr>
            <a:endParaRPr lang="cs-CZ" sz="1700">
              <a:solidFill>
                <a:schemeClr val="bg1"/>
              </a:solidFill>
              <a:latin typeface="Times New Roman" panose="02020603050405020304" pitchFamily="18" charset="0"/>
              <a:cs typeface="Times New Roman" panose="02020603050405020304" pitchFamily="18" charset="0"/>
            </a:endParaRPr>
          </a:p>
          <a:p>
            <a:pPr marL="0" indent="0">
              <a:lnSpc>
                <a:spcPct val="90000"/>
              </a:lnSpc>
              <a:buNone/>
            </a:pPr>
            <a:r>
              <a:rPr lang="cs-CZ" sz="1700" kern="10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Říká, že [počátkem] není ani voda, ani žádný z takzvaných prvků, nýbrž jakási jiná přirozenost, která je bezmezná, z níž vznikají všechna nebesa a světy v nich. (B 1) Z těch pak je jsoucím věcem vznik, do toho nastává i zánik, podle nutnosti; navzájem si totiž platí trest a pokutu za [své] bezpráví, podle řádu času. Takto to říká slovy dosti básnickými. Verze překladu B 1: Z jakých věcí pak jsoucí věci mají svůj vznik, do těch nastává i zánik, podle nutnosti, navzájem si totiž udělují právo i odplatu za [své] bezpráví, podle řádu času. </a:t>
            </a:r>
          </a:p>
          <a:p>
            <a:pPr marL="0" indent="0">
              <a:lnSpc>
                <a:spcPct val="90000"/>
              </a:lnSpc>
              <a:buNone/>
            </a:pPr>
            <a:endParaRPr lang="cs-CZ" sz="1700">
              <a:solidFill>
                <a:schemeClr val="bg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AB4A78C8-C0E0-45DA-BC2C-2C8D4153B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8325" y="635508"/>
            <a:ext cx="6254496"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Tree>
    <p:extLst>
      <p:ext uri="{BB962C8B-B14F-4D97-AF65-F5344CB8AC3E}">
        <p14:creationId xmlns:p14="http://schemas.microsoft.com/office/powerpoint/2010/main" val="218841363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ka">
  <a:themeElements>
    <a:clrScheme name="Organika">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ka">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ka">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Organic</Template>
  <TotalTime>792</TotalTime>
  <Words>971</Words>
  <Application>Microsoft Office PowerPoint</Application>
  <PresentationFormat>Širokoúhlá obrazovka</PresentationFormat>
  <Paragraphs>86</Paragraphs>
  <Slides>28</Slides>
  <Notes>1</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28</vt:i4>
      </vt:variant>
    </vt:vector>
  </HeadingPairs>
  <TitlesOfParts>
    <vt:vector size="33" baseType="lpstr">
      <vt:lpstr>Aptos</vt:lpstr>
      <vt:lpstr>Arial</vt:lpstr>
      <vt:lpstr>Garamond</vt:lpstr>
      <vt:lpstr>Times New Roman</vt:lpstr>
      <vt:lpstr>Organika</vt:lpstr>
      <vt:lpstr>Antická filosofie I</vt:lpstr>
      <vt:lpstr>Filosofické systémy jsou však zcela pravdivé jen pro jejich zakladatele: pro všechny následující filosofy jsou obyčejně velký omylem…Kdo má ale radost z velkých lidí, raduje se i z takových systémů, třebaže jsou zcela mylné: mají přesto v sobě nějaký bod, který je zcela nevývratný, určité osobní naladění, barvu, dají se použít, aby se získal obraz filosofa: podobně jako se dá z rostlin na určitém stanovišti usuzovat na složení půdy.</vt:lpstr>
      <vt:lpstr>Literatura</vt:lpstr>
      <vt:lpstr>Mýtus</vt:lpstr>
      <vt:lpstr>Prezentace aplikace PowerPoint</vt:lpstr>
      <vt:lpstr>Prezentace aplikace PowerPoint</vt:lpstr>
      <vt:lpstr>Věda</vt:lpstr>
      <vt:lpstr>Miléťané - Thalés</vt:lpstr>
      <vt:lpstr>Anaximandros</vt:lpstr>
      <vt:lpstr>Prezentace aplikace PowerPoint</vt:lpstr>
      <vt:lpstr>Pýtahgorejci</vt:lpstr>
      <vt:lpstr>Prezentace aplikace PowerPoint</vt:lpstr>
      <vt:lpstr>Hérakleitos</vt:lpstr>
      <vt:lpstr>Prezentace aplikace PowerPoint</vt:lpstr>
      <vt:lpstr>Co je to náboženství?</vt:lpstr>
      <vt:lpstr>Xenofanés</vt:lpstr>
      <vt:lpstr>Prezentace aplikace PowerPoint</vt:lpstr>
      <vt:lpstr>Eleaté</vt:lpstr>
      <vt:lpstr>Dvě cesty – Být myšlen a být je totéž, tj. nebytí nelze myslet </vt:lpstr>
      <vt:lpstr>Prezentace aplikace PowerPoint</vt:lpstr>
      <vt:lpstr>Empedoklés</vt:lpstr>
      <vt:lpstr>Prezentace aplikace PowerPoint</vt:lpstr>
      <vt:lpstr>Anaxagorás</vt:lpstr>
      <vt:lpstr>Prezentace aplikace PowerPoint</vt:lpstr>
      <vt:lpstr>Atomisté</vt:lpstr>
      <vt:lpstr>Prezentace aplikace PowerPoint</vt:lpstr>
      <vt:lpstr>Sofisté</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Antická filosofie I</dc:title>
  <dc:creator>Viktor Zavřel</dc:creator>
  <cp:lastModifiedBy>Viktor Zavřel</cp:lastModifiedBy>
  <cp:revision>19</cp:revision>
  <dcterms:created xsi:type="dcterms:W3CDTF">2024-09-02T06:53:20Z</dcterms:created>
  <dcterms:modified xsi:type="dcterms:W3CDTF">2024-11-25T10:14:27Z</dcterms:modified>
</cp:coreProperties>
</file>