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21" r:id="rId3"/>
    <p:sldId id="273" r:id="rId4"/>
    <p:sldId id="330" r:id="rId5"/>
    <p:sldId id="275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5" r:id="rId18"/>
    <p:sldId id="296" r:id="rId19"/>
    <p:sldId id="320" r:id="rId20"/>
    <p:sldId id="297" r:id="rId21"/>
    <p:sldId id="299" r:id="rId22"/>
    <p:sldId id="300" r:id="rId23"/>
    <p:sldId id="301" r:id="rId24"/>
    <p:sldId id="302" r:id="rId25"/>
    <p:sldId id="325" r:id="rId26"/>
    <p:sldId id="326" r:id="rId27"/>
    <p:sldId id="32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1004A"/>
    <a:srgbClr val="FF7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F66B24-D3AF-4F95-99EC-6BBC729FF779}" v="11" dt="2024-09-24T17:34:30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Varchol" userId="17b5eb1e964ec638" providerId="LiveId" clId="{89F66B24-D3AF-4F95-99EC-6BBC729FF779}"/>
    <pc:docChg chg="custSel delSld modSld">
      <pc:chgData name="Michal Varchol" userId="17b5eb1e964ec638" providerId="LiveId" clId="{89F66B24-D3AF-4F95-99EC-6BBC729FF779}" dt="2024-09-24T17:34:30.991" v="126" actId="1076"/>
      <pc:docMkLst>
        <pc:docMk/>
      </pc:docMkLst>
      <pc:sldChg chg="addSp delSp modSp mod">
        <pc:chgData name="Michal Varchol" userId="17b5eb1e964ec638" providerId="LiveId" clId="{89F66B24-D3AF-4F95-99EC-6BBC729FF779}" dt="2024-09-24T17:34:30.991" v="126" actId="1076"/>
        <pc:sldMkLst>
          <pc:docMk/>
          <pc:sldMk cId="0" sldId="273"/>
        </pc:sldMkLst>
        <pc:picChg chg="del">
          <ac:chgData name="Michal Varchol" userId="17b5eb1e964ec638" providerId="LiveId" clId="{89F66B24-D3AF-4F95-99EC-6BBC729FF779}" dt="2024-09-24T17:34:04.671" v="116" actId="478"/>
          <ac:picMkLst>
            <pc:docMk/>
            <pc:sldMk cId="0" sldId="273"/>
            <ac:picMk id="7" creationId="{AE0475EA-790D-F400-C3F9-38E347765FBE}"/>
          </ac:picMkLst>
        </pc:picChg>
        <pc:picChg chg="add mod">
          <ac:chgData name="Michal Varchol" userId="17b5eb1e964ec638" providerId="LiveId" clId="{89F66B24-D3AF-4F95-99EC-6BBC729FF779}" dt="2024-09-24T17:34:30.991" v="126" actId="1076"/>
          <ac:picMkLst>
            <pc:docMk/>
            <pc:sldMk cId="0" sldId="273"/>
            <ac:picMk id="1026" creationId="{62E30625-0D71-023C-B6E4-4ED787BDEA04}"/>
          </ac:picMkLst>
        </pc:picChg>
      </pc:sldChg>
      <pc:sldChg chg="del">
        <pc:chgData name="Michal Varchol" userId="17b5eb1e964ec638" providerId="LiveId" clId="{89F66B24-D3AF-4F95-99EC-6BBC729FF779}" dt="2024-09-24T16:06:40.605" v="71" actId="47"/>
        <pc:sldMkLst>
          <pc:docMk/>
          <pc:sldMk cId="1103132763" sldId="274"/>
        </pc:sldMkLst>
      </pc:sldChg>
      <pc:sldChg chg="del">
        <pc:chgData name="Michal Varchol" userId="17b5eb1e964ec638" providerId="LiveId" clId="{89F66B24-D3AF-4F95-99EC-6BBC729FF779}" dt="2024-09-24T16:06:37.999" v="70" actId="47"/>
        <pc:sldMkLst>
          <pc:docMk/>
          <pc:sldMk cId="2534862365" sldId="281"/>
        </pc:sldMkLst>
      </pc:sldChg>
      <pc:sldChg chg="modSp mod">
        <pc:chgData name="Michal Varchol" userId="17b5eb1e964ec638" providerId="LiveId" clId="{89F66B24-D3AF-4F95-99EC-6BBC729FF779}" dt="2024-09-24T16:09:59.970" v="88" actId="404"/>
        <pc:sldMkLst>
          <pc:docMk/>
          <pc:sldMk cId="1914440666" sldId="295"/>
        </pc:sldMkLst>
        <pc:spChg chg="mod">
          <ac:chgData name="Michal Varchol" userId="17b5eb1e964ec638" providerId="LiveId" clId="{89F66B24-D3AF-4F95-99EC-6BBC729FF779}" dt="2024-09-24T16:09:59.970" v="88" actId="404"/>
          <ac:spMkLst>
            <pc:docMk/>
            <pc:sldMk cId="1914440666" sldId="295"/>
            <ac:spMk id="4" creationId="{21965258-6846-1C71-40CD-B3203C995D68}"/>
          </ac:spMkLst>
        </pc:spChg>
      </pc:sldChg>
      <pc:sldChg chg="modSp mod">
        <pc:chgData name="Michal Varchol" userId="17b5eb1e964ec638" providerId="LiveId" clId="{89F66B24-D3AF-4F95-99EC-6BBC729FF779}" dt="2024-09-24T16:12:59.630" v="89" actId="20577"/>
        <pc:sldMkLst>
          <pc:docMk/>
          <pc:sldMk cId="2894891392" sldId="320"/>
        </pc:sldMkLst>
        <pc:spChg chg="mod">
          <ac:chgData name="Michal Varchol" userId="17b5eb1e964ec638" providerId="LiveId" clId="{89F66B24-D3AF-4F95-99EC-6BBC729FF779}" dt="2024-09-24T16:12:59.630" v="89" actId="20577"/>
          <ac:spMkLst>
            <pc:docMk/>
            <pc:sldMk cId="2894891392" sldId="320"/>
            <ac:spMk id="4" creationId="{21965258-6846-1C71-40CD-B3203C995D68}"/>
          </ac:spMkLst>
        </pc:spChg>
      </pc:sldChg>
      <pc:sldChg chg="addSp modSp mod">
        <pc:chgData name="Michal Varchol" userId="17b5eb1e964ec638" providerId="LiveId" clId="{89F66B24-D3AF-4F95-99EC-6BBC729FF779}" dt="2024-09-24T16:05:19.072" v="69" actId="20577"/>
        <pc:sldMkLst>
          <pc:docMk/>
          <pc:sldMk cId="3480450838" sldId="321"/>
        </pc:sldMkLst>
        <pc:spChg chg="mod">
          <ac:chgData name="Michal Varchol" userId="17b5eb1e964ec638" providerId="LiveId" clId="{89F66B24-D3AF-4F95-99EC-6BBC729FF779}" dt="2024-09-24T16:05:19.072" v="69" actId="20577"/>
          <ac:spMkLst>
            <pc:docMk/>
            <pc:sldMk cId="3480450838" sldId="321"/>
            <ac:spMk id="4" creationId="{21965258-6846-1C71-40CD-B3203C995D68}"/>
          </ac:spMkLst>
        </pc:spChg>
        <pc:spChg chg="add mod">
          <ac:chgData name="Michal Varchol" userId="17b5eb1e964ec638" providerId="LiveId" clId="{89F66B24-D3AF-4F95-99EC-6BBC729FF779}" dt="2024-09-24T16:04:09.906" v="55" actId="1076"/>
          <ac:spMkLst>
            <pc:docMk/>
            <pc:sldMk cId="3480450838" sldId="321"/>
            <ac:spMk id="9" creationId="{4DDCA729-81FF-703F-B031-53DF8E646CCD}"/>
          </ac:spMkLst>
        </pc:spChg>
        <pc:spChg chg="add mod">
          <ac:chgData name="Michal Varchol" userId="17b5eb1e964ec638" providerId="LiveId" clId="{89F66B24-D3AF-4F95-99EC-6BBC729FF779}" dt="2024-09-24T16:05:08.901" v="66" actId="208"/>
          <ac:spMkLst>
            <pc:docMk/>
            <pc:sldMk cId="3480450838" sldId="321"/>
            <ac:spMk id="10" creationId="{6417760B-D327-5E96-B362-044B57642E89}"/>
          </ac:spMkLst>
        </pc:spChg>
      </pc:sldChg>
      <pc:sldChg chg="del">
        <pc:chgData name="Michal Varchol" userId="17b5eb1e964ec638" providerId="LiveId" clId="{89F66B24-D3AF-4F95-99EC-6BBC729FF779}" dt="2024-09-24T17:17:23.250" v="115" actId="47"/>
        <pc:sldMkLst>
          <pc:docMk/>
          <pc:sldMk cId="4051370686" sldId="322"/>
        </pc:sldMkLst>
      </pc:sldChg>
      <pc:sldChg chg="del">
        <pc:chgData name="Michal Varchol" userId="17b5eb1e964ec638" providerId="LiveId" clId="{89F66B24-D3AF-4F95-99EC-6BBC729FF779}" dt="2024-09-24T16:38:30.650" v="90" actId="47"/>
        <pc:sldMkLst>
          <pc:docMk/>
          <pc:sldMk cId="4282989848" sldId="324"/>
        </pc:sldMkLst>
      </pc:sldChg>
      <pc:sldChg chg="modSp mod">
        <pc:chgData name="Michal Varchol" userId="17b5eb1e964ec638" providerId="LiveId" clId="{89F66B24-D3AF-4F95-99EC-6BBC729FF779}" dt="2024-09-24T17:17:12.434" v="114" actId="20577"/>
        <pc:sldMkLst>
          <pc:docMk/>
          <pc:sldMk cId="1009297599" sldId="328"/>
        </pc:sldMkLst>
        <pc:spChg chg="mod">
          <ac:chgData name="Michal Varchol" userId="17b5eb1e964ec638" providerId="LiveId" clId="{89F66B24-D3AF-4F95-99EC-6BBC729FF779}" dt="2024-09-24T17:17:12.434" v="114" actId="20577"/>
          <ac:spMkLst>
            <pc:docMk/>
            <pc:sldMk cId="1009297599" sldId="328"/>
            <ac:spMk id="4" creationId="{21965258-6846-1C71-40CD-B3203C995D6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36121-B510-4385-8630-32F1B4D4278D}" type="datetimeFigureOut">
              <a:rPr lang="fr-FR" smtClean="0"/>
              <a:t>26/09/2024</a:t>
            </a:fld>
            <a:endParaRPr lang="fr-FR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fr-FR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63441-63BB-41D3-BFC2-B42B464D73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066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239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3296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8544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190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0743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499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00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984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3130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23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3285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4876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21463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6343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79922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02531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69173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9549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2398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3689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5596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049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8177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7263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69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60E1F-8DD7-4639-949B-6F4A36CDF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930EFA-7A6B-4869-BC2E-D2FB991CD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0983D-9E78-4019-A54A-979FE3F87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996-E3EE-4932-9DF3-4751E7151EB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89715-1D7E-4D5E-A23B-D364F30A1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3931D-F68C-437A-93A6-513669E4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703-A5C3-46B6-B3F5-0A465FBF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2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BC3F4-B0F9-42DC-A79D-2E04FAB77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AB3C9-67FD-4752-8E5B-CAC2665F7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88AF1-F87E-4262-9D03-C9F306D04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996-E3EE-4932-9DF3-4751E7151EB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1504A-F8F7-4912-989A-7BA83D5A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F75E5-33F4-4E00-BC75-8D6919B5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703-A5C3-46B6-B3F5-0A465FBF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7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654047-5D6B-4AFE-A21A-F967D73589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944BF-E4CC-4DEF-A053-02C432083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E6A53-BF96-4DEC-9D2C-38717A05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996-E3EE-4932-9DF3-4751E7151EB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6EF93-5FD7-44E3-A16E-37B57081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996D7-705F-4B3A-920B-8B85BE9FA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703-A5C3-46B6-B3F5-0A465FBF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80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>
            <a:spLocks noGrp="1"/>
          </p:cNvSpPr>
          <p:nvPr>
            <p:ph type="pic" idx="2"/>
          </p:nvPr>
        </p:nvSpPr>
        <p:spPr>
          <a:xfrm>
            <a:off x="-33" y="-18300"/>
            <a:ext cx="12192000" cy="68764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>
          <a:xfrm>
            <a:off x="960000" y="5352600"/>
            <a:ext cx="10272000" cy="763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658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5B22-B1BA-4354-84A6-CBE646A6B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5FA17-9300-4D39-9D43-FB56195BC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A1F94-87EC-4EE7-BD6B-E705B5B0C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996-E3EE-4932-9DF3-4751E7151EB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974DB-112A-4FF5-9892-BE5D31EB5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82269-8EA8-4752-88FF-D8C5BA3B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703-A5C3-46B6-B3F5-0A465FBF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0125A-2099-4660-AD37-F2A52EFD9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C8DDF-DA79-4ED6-B3ED-9740D3557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C1FA2-3FE7-40C5-8B4A-CDB17F3D2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996-E3EE-4932-9DF3-4751E7151EB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A89A9-1FE7-47DB-B431-AA9C61CA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875C2-96E0-42FB-B984-752C17CB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703-A5C3-46B6-B3F5-0A465FBF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8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F3FDD-480B-4E9F-A5AC-D0055CCF5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96424-4D8A-431D-9354-5366D1229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FB80A-F1E4-40BC-8D29-0E1DA15AF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8E0C4-775D-4C93-B327-67B718B09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996-E3EE-4932-9DF3-4751E7151EB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C97CD0-00EC-4DC1-8900-38A6FC833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64D7A-E9AE-4DB7-8C75-5817028F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703-A5C3-46B6-B3F5-0A465FBF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1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BFF5D-8827-41EB-9B15-4546EDD8F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32761-4E54-40A4-9F51-10C337754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C2518-C7FA-4CAC-8AFE-E9C0FDF32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B6CF91-D572-48A8-B042-BF62EB723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0C6941-8B7C-4E42-9DDF-AFEDFD30C7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D8A9B7-8348-4FDA-87B1-8F460FB2C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996-E3EE-4932-9DF3-4751E7151EB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33AE67-07E6-4667-9198-A1208A0CB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E33FA4-309E-4775-A1DF-E87B0CB6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703-A5C3-46B6-B3F5-0A465FBF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4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34915-7045-4CFD-8A15-69A89106C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798361-F80D-4A68-B612-7456D483B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996-E3EE-4932-9DF3-4751E7151EB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2D3838-FB37-48F0-A08C-7FC8105E2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69E20-7A1A-4DD4-B6F2-CEB74E71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703-A5C3-46B6-B3F5-0A465FBF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2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988D4-4746-432E-BC66-7129D8E1B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996-E3EE-4932-9DF3-4751E7151EB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45977-1E38-4122-ADFC-3AA1D4E2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8C3A7-14A2-4B04-B8A7-D17B9F9CD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703-A5C3-46B6-B3F5-0A465FBF64E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7268898-9196-4486-9B2C-B0F18E818B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9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A940B-28B3-4A93-9C14-5717E72F9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94ACB-8368-448F-AE8D-FD4EF7043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CD0E8-7C58-4706-912D-08211C318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851C5-D886-4BA0-BECA-99CE2CD90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996-E3EE-4932-9DF3-4751E7151EB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6FDE1-0430-42EA-BC73-A2A2FFAEC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9E685-CB29-4291-914B-9D1E878E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703-A5C3-46B6-B3F5-0A465FBF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5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0568-D667-41DE-AC8B-E4F40A3A1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7DBD1E-4D5D-45F4-84DB-CD4FE6504D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A7582-0B1D-43CF-96A8-8AA5E0619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85A37-D248-479C-9D00-34E5C3076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7996-E3EE-4932-9DF3-4751E7151EB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C4137-D16F-443E-A168-5EF438EA9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A475C-0CFC-4EA3-B709-9BE132243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703-A5C3-46B6-B3F5-0A465FBF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6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822F17-3206-4824-93BF-4C477534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17749-FDB2-415E-81E9-ADC104403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E4D8F-BB63-4171-A083-B88B2A442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B7996-E3EE-4932-9DF3-4751E7151EB3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F9100-6D0A-4879-B5DB-941949CEF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F764E-41F7-4C17-A1EC-4B2C68743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82703-A5C3-46B6-B3F5-0A465FBF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8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vyucba.lingea.sk/francuzstina/ucebnica/vyslovnost#prizvuk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lovniky.lingea.cz/francouzsko-cesky" TargetMode="External"/><Relationship Id="rId4" Type="http://schemas.openxmlformats.org/officeDocument/2006/relationships/hyperlink" Target="https://www.francuzstina.eu/o-jazyku/francuzska-gramatika/abeceda-a-vyslovnost/501/francuzska-abeceda-alphabet-francais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l.com/translator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nguee.fr/" TargetMode="External"/><Relationship Id="rId4" Type="http://schemas.openxmlformats.org/officeDocument/2006/relationships/hyperlink" Target="https://cs.glosbe.com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EC12C10-7507-436C-B766-1BAFC1C38C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4" b="6064"/>
          <a:stretch>
            <a:fillRect/>
          </a:stretch>
        </p:blipFill>
        <p:spPr/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6EBEDB8-8524-424E-9EDF-3E39917552B2}"/>
              </a:ext>
            </a:extLst>
          </p:cNvPr>
          <p:cNvGrpSpPr/>
          <p:nvPr/>
        </p:nvGrpSpPr>
        <p:grpSpPr>
          <a:xfrm>
            <a:off x="457114" y="368491"/>
            <a:ext cx="4907666" cy="2740469"/>
            <a:chOff x="457114" y="286603"/>
            <a:chExt cx="4907666" cy="248766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A7209E0-2279-4A14-9681-4954497ABF99}"/>
                </a:ext>
              </a:extLst>
            </p:cNvPr>
            <p:cNvGrpSpPr/>
            <p:nvPr/>
          </p:nvGrpSpPr>
          <p:grpSpPr>
            <a:xfrm>
              <a:off x="457114" y="286603"/>
              <a:ext cx="4907666" cy="2487663"/>
              <a:chOff x="266045" y="-13647"/>
              <a:chExt cx="4907666" cy="2487663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B8AB0FC-DD7C-4AC4-974C-AF5080186E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045" y="2210765"/>
                <a:ext cx="4907666" cy="0"/>
              </a:xfrm>
              <a:prstGeom prst="line">
                <a:avLst/>
              </a:prstGeom>
              <a:ln w="38100">
                <a:gradFill flip="none" rotWithShape="1">
                  <a:gsLst>
                    <a:gs pos="0">
                      <a:srgbClr val="FF7CAC"/>
                    </a:gs>
                    <a:gs pos="100000">
                      <a:srgbClr val="31004A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DDF264B-021C-4888-A88D-BF2A9E5CEF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5292" y="-13647"/>
                <a:ext cx="0" cy="2487663"/>
              </a:xfrm>
              <a:prstGeom prst="line">
                <a:avLst/>
              </a:prstGeom>
              <a:ln w="38100">
                <a:gradFill flip="none" rotWithShape="1">
                  <a:gsLst>
                    <a:gs pos="0">
                      <a:srgbClr val="FF7CAC"/>
                    </a:gs>
                    <a:gs pos="100000">
                      <a:srgbClr val="31004A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4D7A459-7643-48CE-BE04-D2B1F9B05B41}"/>
                </a:ext>
              </a:extLst>
            </p:cNvPr>
            <p:cNvGrpSpPr/>
            <p:nvPr/>
          </p:nvGrpSpPr>
          <p:grpSpPr>
            <a:xfrm>
              <a:off x="904207" y="394648"/>
              <a:ext cx="4421529" cy="2048591"/>
              <a:chOff x="781377" y="394648"/>
              <a:chExt cx="4421529" cy="2048591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5E3C70-9E9F-43F6-A4FD-4E87EC136B05}"/>
                  </a:ext>
                </a:extLst>
              </p:cNvPr>
              <p:cNvSpPr txBox="1"/>
              <p:nvPr/>
            </p:nvSpPr>
            <p:spPr>
              <a:xfrm>
                <a:off x="781377" y="1186009"/>
                <a:ext cx="4421529" cy="1257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800" dirty="0">
                    <a:latin typeface="Abadi" panose="020B0604020104020204" pitchFamily="34" charset="0"/>
                    <a:cs typeface="Arial" panose="020B0604020202020204" pitchFamily="34" charset="0"/>
                  </a:rPr>
                  <a:t>ROM1BFR01</a:t>
                </a:r>
                <a:endParaRPr lang="sk-SK" altLang="ko-KR" sz="28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sz="2800" dirty="0" err="1">
                    <a:latin typeface="Abadi" panose="020B0604020104020204" pitchFamily="34" charset="0"/>
                    <a:cs typeface="Arial" panose="020B0604020202020204" pitchFamily="34" charset="0"/>
                  </a:rPr>
                  <a:t>Francouzština</a:t>
                </a:r>
                <a:r>
                  <a:rPr lang="en-US" altLang="ko-KR" sz="2800" dirty="0">
                    <a:latin typeface="Abadi" panose="020B0604020104020204" pitchFamily="34" charset="0"/>
                    <a:cs typeface="Arial" panose="020B0604020202020204" pitchFamily="34" charset="0"/>
                  </a:rPr>
                  <a:t> I </a:t>
                </a:r>
                <a:endParaRPr lang="sk-SK" altLang="ko-KR" sz="28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sz="2800" dirty="0">
                    <a:latin typeface="Abadi" panose="020B0604020104020204" pitchFamily="34" charset="0"/>
                    <a:cs typeface="Arial" panose="020B0604020202020204" pitchFamily="34" charset="0"/>
                  </a:rPr>
                  <a:t>(pro </a:t>
                </a:r>
                <a:r>
                  <a:rPr lang="en-US" altLang="ko-KR" sz="2800" dirty="0" err="1">
                    <a:latin typeface="Abadi" panose="020B0604020104020204" pitchFamily="34" charset="0"/>
                    <a:cs typeface="Arial" panose="020B0604020202020204" pitchFamily="34" charset="0"/>
                  </a:rPr>
                  <a:t>nefrancouzštináře</a:t>
                </a:r>
                <a:r>
                  <a:rPr lang="en-US" altLang="ko-KR" sz="2800" dirty="0">
                    <a:latin typeface="Abadi" panose="020B0604020104020204" pitchFamily="34" charset="0"/>
                    <a:cs typeface="Arial" panose="020B0604020202020204" pitchFamily="34" charset="0"/>
                  </a:rPr>
                  <a:t>)</a:t>
                </a:r>
                <a:endParaRPr lang="ko-KR" altLang="en-US" sz="28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26" name="Picture 2" descr="France ">
                <a:extLst>
                  <a:ext uri="{FF2B5EF4-FFF2-40B4-BE49-F238E27FC236}">
                    <a16:creationId xmlns:a16="http://schemas.microsoft.com/office/drawing/2014/main" id="{17905252-1505-49AD-81BA-47EEA8361A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377" y="394648"/>
                <a:ext cx="609600" cy="60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BlokTextu 2">
            <a:extLst>
              <a:ext uri="{FF2B5EF4-FFF2-40B4-BE49-F238E27FC236}">
                <a16:creationId xmlns:a16="http://schemas.microsoft.com/office/drawing/2014/main" id="{82778172-7716-6592-29E7-0D11D0703AA5}"/>
              </a:ext>
            </a:extLst>
          </p:cNvPr>
          <p:cNvSpPr txBox="1"/>
          <p:nvPr/>
        </p:nvSpPr>
        <p:spPr>
          <a:xfrm>
            <a:off x="686361" y="3609531"/>
            <a:ext cx="454603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k-SK" sz="2800" b="1" dirty="0">
                <a:latin typeface="Abadi" panose="020B0604020104020204" pitchFamily="34" charset="0"/>
              </a:rPr>
              <a:t>Michal Varchol</a:t>
            </a:r>
            <a:br>
              <a:rPr lang="sk-SK" sz="2800" dirty="0">
                <a:latin typeface="Abadi" panose="020B0604020104020204" pitchFamily="34" charset="0"/>
              </a:rPr>
            </a:br>
            <a:r>
              <a:rPr lang="sk-SK" sz="2800" dirty="0">
                <a:solidFill>
                  <a:srgbClr val="0000FF"/>
                </a:solidFill>
                <a:latin typeface="Abadi" panose="020B0604020104020204" pitchFamily="34" charset="0"/>
              </a:rPr>
              <a:t>michal.varchol@mail.muni.cz</a:t>
            </a:r>
          </a:p>
          <a:p>
            <a:pPr marL="0" indent="0">
              <a:buNone/>
            </a:pPr>
            <a:endParaRPr lang="fr-FR" sz="28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274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600" b="1" dirty="0">
                <a:solidFill>
                  <a:srgbClr val="0000FF"/>
                </a:solidFill>
                <a:latin typeface="Arial Black" panose="020B0A04020102020204" pitchFamily="34" charset="0"/>
              </a:rPr>
              <a:t>CH</a:t>
            </a:r>
          </a:p>
          <a:p>
            <a:r>
              <a:rPr lang="sk-SK" dirty="0">
                <a:latin typeface="Abadi" panose="020B0604020104020204" pitchFamily="34" charset="0"/>
              </a:rPr>
              <a:t>v</a:t>
            </a:r>
            <a:r>
              <a:rPr lang="nn-NO" dirty="0">
                <a:latin typeface="Abadi" panose="020B0604020104020204" pitchFamily="34" charset="0"/>
              </a:rPr>
              <a:t>yslovuje sa ako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nn-NO" dirty="0">
                <a:solidFill>
                  <a:srgbClr val="0000FF"/>
                </a:solidFill>
                <a:latin typeface="Abadi" panose="020B0604020104020204" pitchFamily="34" charset="0"/>
              </a:rPr>
              <a:t>ʃ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nn-NO" dirty="0">
                <a:latin typeface="Abadi" panose="020B0604020104020204" pitchFamily="34" charset="0"/>
              </a:rPr>
              <a:t>Charles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nn-NO" dirty="0">
                <a:solidFill>
                  <a:srgbClr val="0000FF"/>
                </a:solidFill>
                <a:latin typeface="Abadi" panose="020B0604020104020204" pitchFamily="34" charset="0"/>
              </a:rPr>
              <a:t>ʃaʀl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sz="3600" b="1" dirty="0">
                <a:solidFill>
                  <a:srgbClr val="0000FF"/>
                </a:solidFill>
                <a:latin typeface="Arial Black" panose="020B0A04020102020204" pitchFamily="34" charset="0"/>
              </a:rPr>
              <a:t>Ç</a:t>
            </a:r>
          </a:p>
          <a:p>
            <a:r>
              <a:rPr lang="sk-SK" dirty="0">
                <a:latin typeface="Abadi" panose="020B0604020104020204" pitchFamily="34" charset="0"/>
              </a:rPr>
              <a:t>v</a:t>
            </a:r>
            <a:r>
              <a:rPr lang="fr-FR" dirty="0" err="1">
                <a:latin typeface="Abadi" panose="020B0604020104020204" pitchFamily="34" charset="0"/>
              </a:rPr>
              <a:t>yslovuje</a:t>
            </a:r>
            <a:r>
              <a:rPr lang="fr-FR" dirty="0">
                <a:latin typeface="Abadi" panose="020B0604020104020204" pitchFamily="34" charset="0"/>
              </a:rPr>
              <a:t> sa ako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s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fr-FR" dirty="0">
                <a:latin typeface="Abadi" panose="020B0604020104020204" pitchFamily="34" charset="0"/>
              </a:rPr>
              <a:t>français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fʀɑ̃s</a:t>
            </a:r>
            <a:r>
              <a:rPr lang="el-GR" dirty="0">
                <a:solidFill>
                  <a:srgbClr val="0000FF"/>
                </a:solidFill>
              </a:rPr>
              <a:t>ε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600" b="1" dirty="0">
                <a:solidFill>
                  <a:srgbClr val="0000FF"/>
                </a:solidFill>
                <a:latin typeface="Arial Black" panose="020B0A04020102020204" pitchFamily="34" charset="0"/>
              </a:rPr>
              <a:t>G</a:t>
            </a:r>
          </a:p>
          <a:p>
            <a:r>
              <a:rPr lang="sk-SK" dirty="0">
                <a:latin typeface="Abadi" panose="020B0604020104020204" pitchFamily="34" charset="0"/>
              </a:rPr>
              <a:t>p</a:t>
            </a:r>
            <a:r>
              <a:rPr lang="fr-FR" dirty="0" err="1">
                <a:latin typeface="Abadi" panose="020B0604020104020204" pitchFamily="34" charset="0"/>
              </a:rPr>
              <a:t>red</a:t>
            </a:r>
            <a:r>
              <a:rPr lang="fr-FR" dirty="0">
                <a:latin typeface="Abadi" panose="020B0604020104020204" pitchFamily="34" charset="0"/>
              </a:rPr>
              <a:t> </a:t>
            </a:r>
            <a:r>
              <a:rPr lang="fr-FR" dirty="0" err="1">
                <a:latin typeface="Abadi" panose="020B0604020104020204" pitchFamily="34" charset="0"/>
              </a:rPr>
              <a:t>spoluhláskami</a:t>
            </a:r>
            <a:r>
              <a:rPr lang="fr-FR" dirty="0">
                <a:latin typeface="Abadi" panose="020B0604020104020204" pitchFamily="34" charset="0"/>
              </a:rPr>
              <a:t> a </a:t>
            </a:r>
            <a:r>
              <a:rPr lang="fr-FR" dirty="0" err="1">
                <a:latin typeface="Abadi" panose="020B0604020104020204" pitchFamily="34" charset="0"/>
              </a:rPr>
              <a:t>samohláskami</a:t>
            </a:r>
            <a:r>
              <a:rPr lang="fr-FR" dirty="0">
                <a:latin typeface="Abadi" panose="020B0604020104020204" pitchFamily="34" charset="0"/>
              </a:rPr>
              <a:t> a, o, u ako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g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fr-FR" dirty="0">
                <a:latin typeface="Abadi" panose="020B0604020104020204" pitchFamily="34" charset="0"/>
              </a:rPr>
              <a:t>Grégoire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gʀegwaʀ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, </a:t>
            </a:r>
            <a:r>
              <a:rPr lang="fr-FR" dirty="0">
                <a:latin typeface="Abadi" panose="020B0604020104020204" pitchFamily="34" charset="0"/>
              </a:rPr>
              <a:t>Gui</a:t>
            </a:r>
            <a:r>
              <a:rPr lang="fr-FR" b="0" dirty="0">
                <a:solidFill>
                  <a:srgbClr val="212529"/>
                </a:solidFill>
                <a:effectLst/>
                <a:latin typeface="Abadi" panose="020B0604020104020204" pitchFamily="34" charset="0"/>
              </a:rPr>
              <a:t>llaume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gijom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r>
              <a:rPr lang="sk-SK" dirty="0">
                <a:solidFill>
                  <a:srgbClr val="212529"/>
                </a:solidFill>
                <a:latin typeface="Abadi" panose="020B0604020104020204" pitchFamily="34" charset="0"/>
              </a:rPr>
              <a:t>p</a:t>
            </a:r>
            <a:r>
              <a:rPr lang="fr-FR" b="0" i="0" dirty="0" err="1">
                <a:solidFill>
                  <a:srgbClr val="212529"/>
                </a:solidFill>
                <a:effectLst/>
                <a:latin typeface="Abadi" panose="020B0604020104020204" pitchFamily="34" charset="0"/>
              </a:rPr>
              <a:t>red</a:t>
            </a:r>
            <a:r>
              <a:rPr lang="fr-FR" b="0" i="0" dirty="0">
                <a:solidFill>
                  <a:srgbClr val="212529"/>
                </a:solidFill>
                <a:effectLst/>
                <a:latin typeface="Abadi" panose="020B0604020104020204" pitchFamily="34" charset="0"/>
              </a:rPr>
              <a:t> </a:t>
            </a:r>
            <a:r>
              <a:rPr lang="fr-FR" dirty="0">
                <a:latin typeface="Abadi" panose="020B0604020104020204" pitchFamily="34" charset="0"/>
              </a:rPr>
              <a:t>e</a:t>
            </a:r>
            <a:r>
              <a:rPr lang="fr-FR" b="0" i="0" dirty="0">
                <a:solidFill>
                  <a:srgbClr val="212529"/>
                </a:solidFill>
                <a:effectLst/>
                <a:latin typeface="Abadi" panose="020B0604020104020204" pitchFamily="34" charset="0"/>
              </a:rPr>
              <a:t>, </a:t>
            </a:r>
            <a:r>
              <a:rPr lang="fr-FR" dirty="0">
                <a:latin typeface="Abadi" panose="020B0604020104020204" pitchFamily="34" charset="0"/>
              </a:rPr>
              <a:t>i</a:t>
            </a:r>
            <a:r>
              <a:rPr lang="fr-FR" b="0" i="0" dirty="0">
                <a:solidFill>
                  <a:srgbClr val="212529"/>
                </a:solidFill>
                <a:effectLst/>
                <a:latin typeface="Abadi" panose="020B0604020104020204" pitchFamily="34" charset="0"/>
              </a:rPr>
              <a:t> a </a:t>
            </a:r>
            <a:r>
              <a:rPr lang="fr-FR" dirty="0">
                <a:latin typeface="Abadi" panose="020B0604020104020204" pitchFamily="34" charset="0"/>
              </a:rPr>
              <a:t>y</a:t>
            </a:r>
            <a:r>
              <a:rPr lang="fr-FR" b="0" i="0" dirty="0">
                <a:solidFill>
                  <a:srgbClr val="212529"/>
                </a:solidFill>
                <a:effectLst/>
                <a:latin typeface="Abadi" panose="020B0604020104020204" pitchFamily="34" charset="0"/>
              </a:rPr>
              <a:t> ako </a:t>
            </a:r>
            <a:r>
              <a:rPr lang="sk-SK" b="0" i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ʒ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fr-FR" dirty="0">
                <a:latin typeface="Abadi" panose="020B0604020104020204" pitchFamily="34" charset="0"/>
              </a:rPr>
              <a:t>G</a:t>
            </a:r>
            <a:r>
              <a:rPr lang="fr-FR" b="0" dirty="0">
                <a:effectLst/>
                <a:latin typeface="Abadi" panose="020B0604020104020204" pitchFamily="34" charset="0"/>
              </a:rPr>
              <a:t>érard </a:t>
            </a:r>
            <a:r>
              <a:rPr lang="sk-SK" b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ʒeʀaʀ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dirty="0"/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9819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320"/>
            <a:ext cx="10515600" cy="56486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3900" b="1" dirty="0">
                <a:solidFill>
                  <a:srgbClr val="0000FF"/>
                </a:solidFill>
                <a:latin typeface="Arial Black" panose="020B0A04020102020204" pitchFamily="34" charset="0"/>
              </a:rPr>
              <a:t>GN</a:t>
            </a:r>
          </a:p>
          <a:p>
            <a:r>
              <a:rPr lang="sk-SK" dirty="0">
                <a:latin typeface="Abadi" panose="020B0604020104020204" pitchFamily="34" charset="0"/>
              </a:rPr>
              <a:t>v</a:t>
            </a:r>
            <a:r>
              <a:rPr lang="fr-FR" dirty="0" err="1">
                <a:latin typeface="Abadi" panose="020B0604020104020204" pitchFamily="34" charset="0"/>
              </a:rPr>
              <a:t>yslovuje</a:t>
            </a:r>
            <a:r>
              <a:rPr lang="fr-FR" dirty="0">
                <a:latin typeface="Abadi" panose="020B0604020104020204" pitchFamily="34" charset="0"/>
              </a:rPr>
              <a:t> sa ako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ɲ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fr-FR" dirty="0">
                <a:latin typeface="Abadi" panose="020B0604020104020204" pitchFamily="34" charset="0"/>
              </a:rPr>
              <a:t>champagne </a:t>
            </a:r>
            <a:r>
              <a:rPr lang="sk-SK" i="1" dirty="0">
                <a:latin typeface="Abadi" panose="020B0604020104020204" pitchFamily="34" charset="0"/>
              </a:rPr>
              <a:t>(f)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ʃɑ̃paɲ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900" b="1" dirty="0">
                <a:solidFill>
                  <a:srgbClr val="0000FF"/>
                </a:solidFill>
                <a:latin typeface="Arial Black" panose="020B0A04020102020204" pitchFamily="34" charset="0"/>
              </a:rPr>
              <a:t>H</a:t>
            </a:r>
          </a:p>
          <a:p>
            <a:r>
              <a:rPr lang="sk-SK" dirty="0">
                <a:latin typeface="Abadi" panose="020B0604020104020204" pitchFamily="34" charset="0"/>
              </a:rPr>
              <a:t>nevyslovuje sa: </a:t>
            </a:r>
            <a:r>
              <a:rPr lang="sk-SK" dirty="0" err="1">
                <a:latin typeface="Abadi" panose="020B0604020104020204" pitchFamily="34" charset="0"/>
              </a:rPr>
              <a:t>hôpital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i="1" dirty="0">
                <a:latin typeface="Abadi" panose="020B0604020104020204" pitchFamily="34" charset="0"/>
              </a:rPr>
              <a:t>(m)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sk-SK" dirty="0" err="1">
                <a:solidFill>
                  <a:srgbClr val="0000FF"/>
                </a:solidFill>
                <a:latin typeface="Abadi" panose="020B0604020104020204" pitchFamily="34" charset="0"/>
              </a:rPr>
              <a:t>opital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900" b="1" dirty="0">
                <a:solidFill>
                  <a:srgbClr val="0000FF"/>
                </a:solidFill>
                <a:latin typeface="Arial Black" panose="020B0A04020102020204" pitchFamily="34" charset="0"/>
              </a:rPr>
              <a:t>J</a:t>
            </a:r>
          </a:p>
          <a:p>
            <a:r>
              <a:rPr lang="sk-SK" dirty="0">
                <a:latin typeface="Abadi" panose="020B0604020104020204" pitchFamily="34" charset="0"/>
              </a:rPr>
              <a:t>v</a:t>
            </a:r>
            <a:r>
              <a:rPr lang="fr-FR" dirty="0" err="1">
                <a:latin typeface="Abadi" panose="020B0604020104020204" pitchFamily="34" charset="0"/>
              </a:rPr>
              <a:t>yslovuje</a:t>
            </a:r>
            <a:r>
              <a:rPr lang="fr-FR" dirty="0">
                <a:latin typeface="Abadi" panose="020B0604020104020204" pitchFamily="34" charset="0"/>
              </a:rPr>
              <a:t> sa ako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ʒ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fr-FR" dirty="0">
                <a:latin typeface="Abadi" panose="020B0604020104020204" pitchFamily="34" charset="0"/>
              </a:rPr>
              <a:t>Dijon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diʒɔ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̃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900" b="1" dirty="0">
                <a:solidFill>
                  <a:srgbClr val="0000FF"/>
                </a:solidFill>
                <a:latin typeface="Arial Black" panose="020B0A04020102020204" pitchFamily="34" charset="0"/>
              </a:rPr>
              <a:t>LL</a:t>
            </a:r>
          </a:p>
          <a:p>
            <a:r>
              <a:rPr lang="sk-SK" dirty="0">
                <a:latin typeface="Abadi" panose="020B0604020104020204" pitchFamily="34" charset="0"/>
              </a:rPr>
              <a:t>v</a:t>
            </a:r>
            <a:r>
              <a:rPr lang="fr-FR" dirty="0" err="1">
                <a:latin typeface="Abadi" panose="020B0604020104020204" pitchFamily="34" charset="0"/>
              </a:rPr>
              <a:t>yslovuje</a:t>
            </a:r>
            <a:r>
              <a:rPr lang="fr-FR" dirty="0">
                <a:latin typeface="Abadi" panose="020B0604020104020204" pitchFamily="34" charset="0"/>
              </a:rPr>
              <a:t> sa ako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l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fr-FR" dirty="0">
                <a:latin typeface="Abadi" panose="020B0604020104020204" pitchFamily="34" charset="0"/>
              </a:rPr>
              <a:t>Michelle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miʃ</a:t>
            </a:r>
            <a:r>
              <a:rPr lang="el-GR" dirty="0">
                <a:solidFill>
                  <a:srgbClr val="0000FF"/>
                </a:solidFill>
              </a:rPr>
              <a:t>ε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l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r>
              <a:rPr lang="sk-SK" dirty="0">
                <a:latin typeface="Abadi" panose="020B0604020104020204" pitchFamily="34" charset="0"/>
              </a:rPr>
              <a:t>p</a:t>
            </a:r>
            <a:r>
              <a:rPr lang="fr-FR" dirty="0">
                <a:latin typeface="Abadi" panose="020B0604020104020204" pitchFamily="34" charset="0"/>
              </a:rPr>
              <a:t>o </a:t>
            </a:r>
            <a:r>
              <a:rPr lang="fr-FR" dirty="0" err="1">
                <a:latin typeface="Abadi" panose="020B0604020104020204" pitchFamily="34" charset="0"/>
              </a:rPr>
              <a:t>samohláske</a:t>
            </a:r>
            <a:r>
              <a:rPr lang="fr-FR" dirty="0">
                <a:latin typeface="Abadi" panose="020B0604020104020204" pitchFamily="34" charset="0"/>
              </a:rPr>
              <a:t> i sa </a:t>
            </a:r>
            <a:r>
              <a:rPr lang="fr-FR" dirty="0" err="1">
                <a:latin typeface="Abadi" panose="020B0604020104020204" pitchFamily="34" charset="0"/>
              </a:rPr>
              <a:t>väčšinou</a:t>
            </a:r>
            <a:r>
              <a:rPr lang="fr-FR" dirty="0">
                <a:latin typeface="Abadi" panose="020B0604020104020204" pitchFamily="34" charset="0"/>
              </a:rPr>
              <a:t> </a:t>
            </a:r>
            <a:r>
              <a:rPr lang="fr-FR" dirty="0" err="1">
                <a:latin typeface="Abadi" panose="020B0604020104020204" pitchFamily="34" charset="0"/>
              </a:rPr>
              <a:t>vyslovuje</a:t>
            </a:r>
            <a:r>
              <a:rPr lang="fr-FR" dirty="0">
                <a:latin typeface="Abadi" panose="020B0604020104020204" pitchFamily="34" charset="0"/>
              </a:rPr>
              <a:t> ako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j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:</a:t>
            </a:r>
            <a:r>
              <a:rPr lang="fr-FR" dirty="0">
                <a:latin typeface="Abadi" panose="020B0604020104020204" pitchFamily="34" charset="0"/>
              </a:rPr>
              <a:t> Versailles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v</a:t>
            </a:r>
            <a:r>
              <a:rPr lang="el-GR" dirty="0">
                <a:solidFill>
                  <a:srgbClr val="0000FF"/>
                </a:solidFill>
              </a:rPr>
              <a:t>ε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ʀsaj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r>
              <a:rPr lang="sk-SK" dirty="0">
                <a:latin typeface="Abadi" panose="020B0604020104020204" pitchFamily="34" charset="0"/>
              </a:rPr>
              <a:t>                                                                    </a:t>
            </a:r>
            <a:r>
              <a:rPr lang="sk-SK" u="sng" dirty="0">
                <a:solidFill>
                  <a:srgbClr val="FF0000"/>
                </a:solidFill>
                <a:latin typeface="Abadi" panose="020B0604020104020204" pitchFamily="34" charset="0"/>
              </a:rPr>
              <a:t>ALE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sk-SK" dirty="0" err="1">
                <a:latin typeface="Abadi" panose="020B0604020104020204" pitchFamily="34" charset="0"/>
              </a:rPr>
              <a:t>ville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i="1" dirty="0">
                <a:latin typeface="Abadi" panose="020B0604020104020204" pitchFamily="34" charset="0"/>
              </a:rPr>
              <a:t>(f)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[vil]</a:t>
            </a:r>
          </a:p>
          <a:p>
            <a:endParaRPr lang="fr-FR" dirty="0"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5301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0560"/>
            <a:ext cx="11201400" cy="55064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sz="3900" b="1" dirty="0">
                <a:solidFill>
                  <a:srgbClr val="0000FF"/>
                </a:solidFill>
                <a:latin typeface="Arial Black" panose="020B0A04020102020204" pitchFamily="34" charset="0"/>
              </a:rPr>
              <a:t>M, N</a:t>
            </a:r>
          </a:p>
          <a:p>
            <a:r>
              <a:rPr lang="sk-SK" sz="2600" dirty="0">
                <a:latin typeface="Abadi" panose="020B0604020104020204" pitchFamily="34" charset="0"/>
              </a:rPr>
              <a:t>v</a:t>
            </a:r>
            <a:r>
              <a:rPr lang="fr-FR" sz="2600" dirty="0">
                <a:latin typeface="Abadi" panose="020B0604020104020204" pitchFamily="34" charset="0"/>
              </a:rPr>
              <a:t> </a:t>
            </a:r>
            <a:r>
              <a:rPr lang="fr-FR" sz="2600" dirty="0" err="1">
                <a:latin typeface="Abadi" panose="020B0604020104020204" pitchFamily="34" charset="0"/>
              </a:rPr>
              <a:t>pozícii</a:t>
            </a:r>
            <a:r>
              <a:rPr lang="fr-FR" sz="2600" dirty="0">
                <a:latin typeface="Abadi" panose="020B0604020104020204" pitchFamily="34" charset="0"/>
              </a:rPr>
              <a:t> </a:t>
            </a:r>
            <a:r>
              <a:rPr lang="fr-FR" sz="2600" dirty="0" err="1">
                <a:latin typeface="Abadi" panose="020B0604020104020204" pitchFamily="34" charset="0"/>
              </a:rPr>
              <a:t>za</a:t>
            </a:r>
            <a:r>
              <a:rPr lang="fr-FR" sz="2600" dirty="0">
                <a:latin typeface="Abadi" panose="020B0604020104020204" pitchFamily="34" charset="0"/>
              </a:rPr>
              <a:t> </a:t>
            </a:r>
            <a:r>
              <a:rPr lang="fr-FR" sz="2600" dirty="0" err="1">
                <a:latin typeface="Abadi" panose="020B0604020104020204" pitchFamily="34" charset="0"/>
              </a:rPr>
              <a:t>samohláskou</a:t>
            </a:r>
            <a:r>
              <a:rPr lang="fr-FR" sz="2600" dirty="0">
                <a:latin typeface="Abadi" panose="020B0604020104020204" pitchFamily="34" charset="0"/>
              </a:rPr>
              <a:t> sa m a n </a:t>
            </a:r>
            <a:r>
              <a:rPr lang="fr-FR" sz="2600" dirty="0" err="1">
                <a:latin typeface="Abadi" panose="020B0604020104020204" pitchFamily="34" charset="0"/>
              </a:rPr>
              <a:t>vyslovujú</a:t>
            </a:r>
            <a:r>
              <a:rPr lang="fr-FR" sz="2600" dirty="0">
                <a:latin typeface="Abadi" panose="020B0604020104020204" pitchFamily="34" charset="0"/>
              </a:rPr>
              <a:t> </a:t>
            </a:r>
            <a:r>
              <a:rPr lang="fr-FR" sz="2600" dirty="0" err="1">
                <a:latin typeface="Abadi" panose="020B0604020104020204" pitchFamily="34" charset="0"/>
              </a:rPr>
              <a:t>nosovo</a:t>
            </a:r>
            <a:r>
              <a:rPr lang="fr-FR" sz="2600" dirty="0">
                <a:latin typeface="Abadi" panose="020B0604020104020204" pitchFamily="34" charset="0"/>
              </a:rPr>
              <a:t>, </a:t>
            </a:r>
            <a:r>
              <a:rPr lang="sk-SK" sz="2600" dirty="0">
                <a:latin typeface="Abadi" panose="020B0604020104020204" pitchFamily="34" charset="0"/>
              </a:rPr>
              <a:t>            </a:t>
            </a:r>
            <a:r>
              <a:rPr lang="fr-FR" sz="2600" dirty="0">
                <a:latin typeface="Abadi" panose="020B0604020104020204" pitchFamily="34" charset="0"/>
              </a:rPr>
              <a:t>Adam </a:t>
            </a:r>
            <a:r>
              <a:rPr lang="sk-SK" sz="26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sz="2600" dirty="0" err="1">
                <a:solidFill>
                  <a:srgbClr val="0000FF"/>
                </a:solidFill>
                <a:latin typeface="Abadi" panose="020B0604020104020204" pitchFamily="34" charset="0"/>
              </a:rPr>
              <a:t>adɑ</a:t>
            </a:r>
            <a:r>
              <a:rPr lang="fr-FR" sz="2600" dirty="0">
                <a:solidFill>
                  <a:srgbClr val="0000FF"/>
                </a:solidFill>
                <a:latin typeface="Abadi" panose="020B0604020104020204" pitchFamily="34" charset="0"/>
              </a:rPr>
              <a:t>̃</a:t>
            </a:r>
            <a:r>
              <a:rPr lang="sk-SK" sz="26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2600" dirty="0">
                <a:latin typeface="Abadi" panose="020B0604020104020204" pitchFamily="34" charset="0"/>
              </a:rPr>
              <a:t>,</a:t>
            </a:r>
            <a:r>
              <a:rPr lang="fr-FR" sz="2600" dirty="0">
                <a:latin typeface="Abadi" panose="020B0604020104020204" pitchFamily="34" charset="0"/>
              </a:rPr>
              <a:t> </a:t>
            </a:r>
            <a:r>
              <a:rPr lang="sk-SK" sz="2600" dirty="0" err="1">
                <a:latin typeface="Abadi" panose="020B0604020104020204" pitchFamily="34" charset="0"/>
              </a:rPr>
              <a:t>non</a:t>
            </a:r>
            <a:r>
              <a:rPr lang="sk-SK" sz="2600" dirty="0">
                <a:latin typeface="Abadi" panose="020B0604020104020204" pitchFamily="34" charset="0"/>
              </a:rPr>
              <a:t> </a:t>
            </a:r>
            <a:r>
              <a:rPr lang="sk-SK" sz="26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sk-SK" sz="2600" dirty="0" err="1">
                <a:solidFill>
                  <a:srgbClr val="0000FF"/>
                </a:solidFill>
                <a:latin typeface="Abadi" panose="020B0604020104020204" pitchFamily="34" charset="0"/>
              </a:rPr>
              <a:t>nɔ</a:t>
            </a:r>
            <a:r>
              <a:rPr lang="sk-SK" sz="2600" dirty="0">
                <a:solidFill>
                  <a:srgbClr val="0000FF"/>
                </a:solidFill>
                <a:latin typeface="Abadi" panose="020B0604020104020204" pitchFamily="34" charset="0"/>
              </a:rPr>
              <a:t>̃]</a:t>
            </a:r>
          </a:p>
          <a:p>
            <a:pPr marL="0" indent="0">
              <a:buNone/>
            </a:pPr>
            <a:r>
              <a:rPr lang="sk-SK" sz="2600" dirty="0">
                <a:latin typeface="Abadi" panose="020B0604020104020204" pitchFamily="34" charset="0"/>
              </a:rPr>
              <a:t>   </a:t>
            </a:r>
            <a:r>
              <a:rPr lang="fr-FR" sz="2600" dirty="0" err="1">
                <a:latin typeface="Abadi" panose="020B0604020104020204" pitchFamily="34" charset="0"/>
              </a:rPr>
              <a:t>ak</a:t>
            </a:r>
            <a:r>
              <a:rPr lang="fr-FR" sz="2600" dirty="0">
                <a:latin typeface="Abadi" panose="020B0604020104020204" pitchFamily="34" charset="0"/>
              </a:rPr>
              <a:t> nie </a:t>
            </a:r>
            <a:r>
              <a:rPr lang="fr-FR" sz="2600" dirty="0" err="1">
                <a:latin typeface="Abadi" panose="020B0604020104020204" pitchFamily="34" charset="0"/>
              </a:rPr>
              <a:t>sú</a:t>
            </a:r>
            <a:r>
              <a:rPr lang="fr-FR" sz="2600" dirty="0">
                <a:latin typeface="Abadi" panose="020B0604020104020204" pitchFamily="34" charset="0"/>
              </a:rPr>
              <a:t> </a:t>
            </a:r>
            <a:r>
              <a:rPr lang="fr-FR" sz="2600" dirty="0" err="1">
                <a:latin typeface="Abadi" panose="020B0604020104020204" pitchFamily="34" charset="0"/>
              </a:rPr>
              <a:t>zdvojené</a:t>
            </a:r>
            <a:r>
              <a:rPr lang="fr-FR" sz="2600" dirty="0">
                <a:latin typeface="Abadi" panose="020B0604020104020204" pitchFamily="34" charset="0"/>
              </a:rPr>
              <a:t> na mm a </a:t>
            </a:r>
            <a:r>
              <a:rPr lang="fr-FR" sz="2600" dirty="0" err="1">
                <a:latin typeface="Abadi" panose="020B0604020104020204" pitchFamily="34" charset="0"/>
              </a:rPr>
              <a:t>nn</a:t>
            </a:r>
            <a:r>
              <a:rPr lang="fr-FR" sz="2600" dirty="0">
                <a:latin typeface="Abadi" panose="020B0604020104020204" pitchFamily="34" charset="0"/>
              </a:rPr>
              <a:t> </a:t>
            </a:r>
            <a:r>
              <a:rPr lang="fr-FR" sz="2600" dirty="0" err="1">
                <a:latin typeface="Abadi" panose="020B0604020104020204" pitchFamily="34" charset="0"/>
              </a:rPr>
              <a:t>alebo</a:t>
            </a:r>
            <a:r>
              <a:rPr lang="fr-FR" sz="2600" dirty="0">
                <a:latin typeface="Abadi" panose="020B0604020104020204" pitchFamily="34" charset="0"/>
              </a:rPr>
              <a:t> </a:t>
            </a:r>
            <a:r>
              <a:rPr lang="sk-SK" sz="2600" dirty="0">
                <a:latin typeface="Abadi" panose="020B0604020104020204" pitchFamily="34" charset="0"/>
              </a:rPr>
              <a:t>            </a:t>
            </a:r>
            <a:r>
              <a:rPr lang="sk-SK" sz="2600" dirty="0" err="1">
                <a:latin typeface="Abadi" panose="020B0604020104020204" pitchFamily="34" charset="0"/>
              </a:rPr>
              <a:t>somme</a:t>
            </a:r>
            <a:r>
              <a:rPr lang="sk-SK" sz="2600" dirty="0">
                <a:latin typeface="Abadi" panose="020B0604020104020204" pitchFamily="34" charset="0"/>
              </a:rPr>
              <a:t> </a:t>
            </a:r>
            <a:r>
              <a:rPr lang="sk-SK" sz="2600" i="1" dirty="0">
                <a:latin typeface="Abadi" panose="020B0604020104020204" pitchFamily="34" charset="0"/>
              </a:rPr>
              <a:t>(f)</a:t>
            </a:r>
            <a:r>
              <a:rPr lang="sk-SK" sz="2600" dirty="0">
                <a:latin typeface="Abadi" panose="020B0604020104020204" pitchFamily="34" charset="0"/>
              </a:rPr>
              <a:t> </a:t>
            </a:r>
            <a:r>
              <a:rPr lang="sk-SK" sz="26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sz="2600" dirty="0" err="1">
                <a:solidFill>
                  <a:srgbClr val="0000FF"/>
                </a:solidFill>
                <a:latin typeface="Abadi" panose="020B0604020104020204" pitchFamily="34" charset="0"/>
              </a:rPr>
              <a:t>sɔm</a:t>
            </a:r>
            <a:r>
              <a:rPr lang="sk-SK" sz="26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2600" dirty="0">
                <a:latin typeface="Abadi" panose="020B0604020104020204" pitchFamily="34" charset="0"/>
              </a:rPr>
              <a:t>, </a:t>
            </a:r>
            <a:r>
              <a:rPr lang="fr-FR" sz="2600" dirty="0">
                <a:latin typeface="Abadi" panose="020B0604020104020204" pitchFamily="34" charset="0"/>
              </a:rPr>
              <a:t>Marianne </a:t>
            </a:r>
            <a:r>
              <a:rPr lang="sk-SK" sz="26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sz="2600" dirty="0" err="1">
                <a:solidFill>
                  <a:srgbClr val="0000FF"/>
                </a:solidFill>
                <a:latin typeface="Abadi" panose="020B0604020104020204" pitchFamily="34" charset="0"/>
              </a:rPr>
              <a:t>maʀjan</a:t>
            </a:r>
            <a:r>
              <a:rPr lang="sk-SK" sz="26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r>
              <a:rPr lang="sk-SK" sz="2600" dirty="0">
                <a:latin typeface="Abadi" panose="020B0604020104020204" pitchFamily="34" charset="0"/>
              </a:rPr>
              <a:t>   </a:t>
            </a:r>
          </a:p>
          <a:p>
            <a:pPr marL="0" indent="0">
              <a:buNone/>
            </a:pPr>
            <a:r>
              <a:rPr lang="sk-SK" sz="3900" b="1" dirty="0">
                <a:solidFill>
                  <a:srgbClr val="0000FF"/>
                </a:solidFill>
                <a:latin typeface="Arial Black" panose="020B0A04020102020204" pitchFamily="34" charset="0"/>
              </a:rPr>
              <a:t>PH</a:t>
            </a:r>
          </a:p>
          <a:p>
            <a:r>
              <a:rPr lang="sk-SK" sz="2600" dirty="0">
                <a:latin typeface="Abadi" panose="020B0604020104020204" pitchFamily="34" charset="0"/>
              </a:rPr>
              <a:t>vyslovuje sa ako </a:t>
            </a:r>
            <a:r>
              <a:rPr lang="sk-SK" sz="2600" dirty="0">
                <a:solidFill>
                  <a:srgbClr val="0000FF"/>
                </a:solidFill>
                <a:latin typeface="Abadi" panose="020B0604020104020204" pitchFamily="34" charset="0"/>
              </a:rPr>
              <a:t>[f]</a:t>
            </a:r>
            <a:r>
              <a:rPr lang="sk-SK" sz="2600" dirty="0">
                <a:latin typeface="Abadi" panose="020B0604020104020204" pitchFamily="34" charset="0"/>
              </a:rPr>
              <a:t>: </a:t>
            </a:r>
            <a:r>
              <a:rPr lang="sk-SK" sz="2600" dirty="0" err="1">
                <a:latin typeface="Abadi" panose="020B0604020104020204" pitchFamily="34" charset="0"/>
              </a:rPr>
              <a:t>philosophie</a:t>
            </a:r>
            <a:r>
              <a:rPr lang="sk-SK" sz="2600" dirty="0">
                <a:latin typeface="Abadi" panose="020B0604020104020204" pitchFamily="34" charset="0"/>
              </a:rPr>
              <a:t> </a:t>
            </a:r>
            <a:r>
              <a:rPr lang="sk-SK" sz="2600" i="1" dirty="0">
                <a:latin typeface="Abadi" panose="020B0604020104020204" pitchFamily="34" charset="0"/>
              </a:rPr>
              <a:t>(f)</a:t>
            </a:r>
            <a:r>
              <a:rPr lang="sk-SK" sz="2600" dirty="0">
                <a:latin typeface="Abadi" panose="020B0604020104020204" pitchFamily="34" charset="0"/>
              </a:rPr>
              <a:t> </a:t>
            </a:r>
            <a:r>
              <a:rPr lang="sk-SK" sz="26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sk-SK" sz="2600" dirty="0" err="1">
                <a:solidFill>
                  <a:srgbClr val="0000FF"/>
                </a:solidFill>
                <a:latin typeface="Abadi" panose="020B0604020104020204" pitchFamily="34" charset="0"/>
              </a:rPr>
              <a:t>filɔzɔfi</a:t>
            </a:r>
            <a:r>
              <a:rPr lang="sk-SK" sz="26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sz="26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900" b="1" dirty="0">
                <a:solidFill>
                  <a:srgbClr val="0000FF"/>
                </a:solidFill>
                <a:latin typeface="Arial Black" panose="020B0A04020102020204" pitchFamily="34" charset="0"/>
              </a:rPr>
              <a:t>Q</a:t>
            </a:r>
          </a:p>
          <a:p>
            <a:r>
              <a:rPr lang="sk-SK" sz="2600" dirty="0">
                <a:latin typeface="Abadi" panose="020B0604020104020204" pitchFamily="34" charset="0"/>
              </a:rPr>
              <a:t>vyslovuje sa ako </a:t>
            </a:r>
            <a:r>
              <a:rPr lang="sk-SK" sz="2600" dirty="0">
                <a:solidFill>
                  <a:srgbClr val="0000FF"/>
                </a:solidFill>
                <a:latin typeface="Abadi" panose="020B0604020104020204" pitchFamily="34" charset="0"/>
              </a:rPr>
              <a:t>[k]</a:t>
            </a:r>
          </a:p>
          <a:p>
            <a:r>
              <a:rPr lang="sk-SK" sz="2600" dirty="0">
                <a:latin typeface="Abadi" panose="020B0604020104020204" pitchFamily="34" charset="0"/>
              </a:rPr>
              <a:t>samohlásku u po q nečítame: </a:t>
            </a:r>
            <a:r>
              <a:rPr lang="fr-FR" sz="2600" b="0" dirty="0">
                <a:effectLst/>
                <a:latin typeface="Abadi" panose="020B0604020104020204" pitchFamily="34" charset="0"/>
              </a:rPr>
              <a:t>Belgi</a:t>
            </a:r>
            <a:r>
              <a:rPr lang="fr-FR" sz="2600" dirty="0">
                <a:latin typeface="Abadi" panose="020B0604020104020204" pitchFamily="34" charset="0"/>
              </a:rPr>
              <a:t>q</a:t>
            </a:r>
            <a:r>
              <a:rPr lang="fr-FR" sz="2600" b="0" dirty="0">
                <a:effectLst/>
                <a:latin typeface="Abadi" panose="020B0604020104020204" pitchFamily="34" charset="0"/>
              </a:rPr>
              <a:t>ue </a:t>
            </a:r>
            <a:r>
              <a:rPr lang="sk-SK" sz="2600" b="0" i="1" dirty="0">
                <a:effectLst/>
                <a:latin typeface="Abadi" panose="020B0604020104020204" pitchFamily="34" charset="0"/>
              </a:rPr>
              <a:t>(f)</a:t>
            </a:r>
            <a:r>
              <a:rPr lang="sk-SK" sz="2600" b="0" dirty="0">
                <a:effectLst/>
                <a:latin typeface="Abadi" panose="020B0604020104020204" pitchFamily="34" charset="0"/>
              </a:rPr>
              <a:t> </a:t>
            </a:r>
            <a:r>
              <a:rPr lang="sk-SK" sz="2600" b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2600" dirty="0">
                <a:solidFill>
                  <a:srgbClr val="0000FF"/>
                </a:solidFill>
                <a:latin typeface="Abadi" panose="020B0604020104020204" pitchFamily="34" charset="0"/>
              </a:rPr>
              <a:t>b</a:t>
            </a:r>
            <a:r>
              <a:rPr lang="el-GR" sz="2600" dirty="0">
                <a:solidFill>
                  <a:srgbClr val="0000FF"/>
                </a:solidFill>
              </a:rPr>
              <a:t>ε</a:t>
            </a:r>
            <a:r>
              <a:rPr lang="fr-FR" sz="2600" dirty="0" err="1">
                <a:solidFill>
                  <a:srgbClr val="0000FF"/>
                </a:solidFill>
                <a:latin typeface="Abadi" panose="020B0604020104020204" pitchFamily="34" charset="0"/>
              </a:rPr>
              <a:t>lʒik</a:t>
            </a:r>
            <a:r>
              <a:rPr lang="sk-SK" sz="26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2600" dirty="0">
                <a:latin typeface="Abadi" panose="020B0604020104020204" pitchFamily="34" charset="0"/>
              </a:rPr>
              <a:t>, </a:t>
            </a:r>
            <a:r>
              <a:rPr lang="sk-SK" sz="2600" dirty="0" err="1">
                <a:latin typeface="Abadi" panose="020B0604020104020204" pitchFamily="34" charset="0"/>
              </a:rPr>
              <a:t>tchèque</a:t>
            </a:r>
            <a:r>
              <a:rPr lang="sk-SK" sz="2600" dirty="0">
                <a:latin typeface="Abadi" panose="020B0604020104020204" pitchFamily="34" charset="0"/>
              </a:rPr>
              <a:t> </a:t>
            </a:r>
            <a:r>
              <a:rPr lang="sk-SK" sz="26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sk-SK" sz="2600" dirty="0" err="1">
                <a:solidFill>
                  <a:srgbClr val="0000FF"/>
                </a:solidFill>
                <a:latin typeface="Abadi" panose="020B0604020104020204" pitchFamily="34" charset="0"/>
              </a:rPr>
              <a:t>tʃ</a:t>
            </a:r>
            <a:r>
              <a:rPr lang="el-GR" sz="2600" dirty="0">
                <a:solidFill>
                  <a:srgbClr val="0000FF"/>
                </a:solidFill>
              </a:rPr>
              <a:t>ε</a:t>
            </a:r>
            <a:r>
              <a:rPr lang="sk-SK" sz="2600" dirty="0">
                <a:solidFill>
                  <a:srgbClr val="0000FF"/>
                </a:solidFill>
                <a:latin typeface="Abadi" panose="020B0604020104020204" pitchFamily="34" charset="0"/>
              </a:rPr>
              <a:t>k]</a:t>
            </a:r>
          </a:p>
          <a:p>
            <a:endParaRPr lang="fr-FR" dirty="0"/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3238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520"/>
            <a:ext cx="10515600" cy="5699443"/>
          </a:xfrm>
        </p:spPr>
        <p:txBody>
          <a:bodyPr/>
          <a:lstStyle/>
          <a:p>
            <a:pPr marL="0" indent="0">
              <a:buNone/>
            </a:pPr>
            <a:r>
              <a:rPr lang="sk-SK" sz="3600" b="1" dirty="0">
                <a:solidFill>
                  <a:srgbClr val="0000FF"/>
                </a:solidFill>
                <a:latin typeface="Arial Black" panose="020B0A04020102020204" pitchFamily="34" charset="0"/>
              </a:rPr>
              <a:t>R</a:t>
            </a:r>
          </a:p>
          <a:p>
            <a:r>
              <a:rPr lang="fr-FR" sz="3200" b="0" dirty="0" err="1">
                <a:effectLst/>
                <a:latin typeface="Abadi" panose="020B0604020104020204" pitchFamily="34" charset="0"/>
              </a:rPr>
              <a:t>vyslovuje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 </a:t>
            </a:r>
            <a:r>
              <a:rPr lang="sk-SK" sz="3200" b="0" dirty="0">
                <a:effectLst/>
                <a:latin typeface="Abadi" panose="020B0604020104020204" pitchFamily="34" charset="0"/>
              </a:rPr>
              <a:t>sa 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ako </a:t>
            </a:r>
            <a:r>
              <a:rPr lang="sk-SK" sz="32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200" dirty="0">
                <a:solidFill>
                  <a:srgbClr val="0000FF"/>
                </a:solidFill>
                <a:latin typeface="Abadi" panose="020B0604020104020204" pitchFamily="34" charset="0"/>
              </a:rPr>
              <a:t>ʀ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3200" dirty="0">
                <a:latin typeface="Abadi" panose="020B0604020104020204" pitchFamily="34" charset="0"/>
              </a:rPr>
              <a:t>: </a:t>
            </a:r>
            <a:r>
              <a:rPr lang="fr-FR" sz="3200" dirty="0">
                <a:latin typeface="Abadi" panose="020B0604020104020204" pitchFamily="34" charset="0"/>
              </a:rPr>
              <a:t>R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icha</a:t>
            </a:r>
            <a:r>
              <a:rPr lang="fr-FR" sz="3200" dirty="0">
                <a:latin typeface="Abadi" panose="020B0604020104020204" pitchFamily="34" charset="0"/>
              </a:rPr>
              <a:t>r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d </a:t>
            </a:r>
            <a:r>
              <a:rPr lang="sk-SK" sz="3200" b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200" dirty="0" err="1">
                <a:solidFill>
                  <a:srgbClr val="0000FF"/>
                </a:solidFill>
                <a:latin typeface="Abadi" panose="020B0604020104020204" pitchFamily="34" charset="0"/>
              </a:rPr>
              <a:t>ʀiʃaʀ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3200" dirty="0">
                <a:latin typeface="Abadi" panose="020B0604020104020204" pitchFamily="34" charset="0"/>
              </a:rPr>
              <a:t>, </a:t>
            </a:r>
            <a:r>
              <a:rPr lang="sk-SK" sz="3200" dirty="0" err="1">
                <a:latin typeface="Abadi" panose="020B0604020104020204" pitchFamily="34" charset="0"/>
              </a:rPr>
              <a:t>France</a:t>
            </a:r>
            <a:r>
              <a:rPr lang="sk-SK" sz="3200" dirty="0">
                <a:latin typeface="Abadi" panose="020B0604020104020204" pitchFamily="34" charset="0"/>
              </a:rPr>
              <a:t> </a:t>
            </a:r>
            <a:r>
              <a:rPr lang="sk-SK" sz="3200" i="1" dirty="0">
                <a:latin typeface="Abadi" panose="020B0604020104020204" pitchFamily="34" charset="0"/>
              </a:rPr>
              <a:t>(f)</a:t>
            </a:r>
            <a:r>
              <a:rPr lang="sk-SK" sz="3200" dirty="0">
                <a:latin typeface="Abadi" panose="020B0604020104020204" pitchFamily="34" charset="0"/>
              </a:rPr>
              <a:t> 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sz="3200" b="0" dirty="0" err="1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fʀɑ̃s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3200" dirty="0">
                <a:latin typeface="Abadi" panose="020B0604020104020204" pitchFamily="34" charset="0"/>
              </a:rPr>
              <a:t>,</a:t>
            </a:r>
          </a:p>
          <a:p>
            <a:pPr marL="0" indent="0">
              <a:buNone/>
            </a:pPr>
            <a:r>
              <a:rPr lang="sk-SK" sz="3200" dirty="0">
                <a:latin typeface="Abadi" panose="020B0604020104020204" pitchFamily="34" charset="0"/>
              </a:rPr>
              <a:t>                               </a:t>
            </a:r>
            <a:r>
              <a:rPr lang="sk-SK" sz="3200" dirty="0" err="1">
                <a:latin typeface="Abadi" panose="020B0604020104020204" pitchFamily="34" charset="0"/>
              </a:rPr>
              <a:t>presque</a:t>
            </a:r>
            <a:r>
              <a:rPr lang="sk-SK" sz="3200" dirty="0">
                <a:latin typeface="Abadi" panose="020B0604020104020204" pitchFamily="34" charset="0"/>
              </a:rPr>
              <a:t> 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sk-SK" sz="3200" dirty="0" err="1">
                <a:solidFill>
                  <a:srgbClr val="0000FF"/>
                </a:solidFill>
                <a:latin typeface="Abadi" panose="020B0604020104020204" pitchFamily="34" charset="0"/>
              </a:rPr>
              <a:t>pʀ</a:t>
            </a:r>
            <a:r>
              <a:rPr lang="el-GR" sz="3200" dirty="0">
                <a:solidFill>
                  <a:srgbClr val="0000FF"/>
                </a:solidFill>
              </a:rPr>
              <a:t>ε</a:t>
            </a:r>
            <a:r>
              <a:rPr lang="sk-SK" sz="3200" dirty="0" err="1">
                <a:solidFill>
                  <a:srgbClr val="0000FF"/>
                </a:solidFill>
                <a:latin typeface="Abadi" panose="020B0604020104020204" pitchFamily="34" charset="0"/>
              </a:rPr>
              <a:t>sk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sz="32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600" b="1" dirty="0">
                <a:solidFill>
                  <a:srgbClr val="0000FF"/>
                </a:solidFill>
                <a:latin typeface="Arial Black" panose="020B0A04020102020204" pitchFamily="34" charset="0"/>
              </a:rPr>
              <a:t>S</a:t>
            </a:r>
          </a:p>
          <a:p>
            <a:r>
              <a:rPr lang="sk-SK" sz="3200" dirty="0">
                <a:latin typeface="Abadi" panose="020B0604020104020204" pitchFamily="34" charset="0"/>
              </a:rPr>
              <a:t>n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a </a:t>
            </a:r>
            <a:r>
              <a:rPr lang="fr-FR" sz="3200" b="0" dirty="0" err="1">
                <a:effectLst/>
                <a:latin typeface="Abadi" panose="020B0604020104020204" pitchFamily="34" charset="0"/>
              </a:rPr>
              <a:t>začiatku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 </a:t>
            </a:r>
            <a:r>
              <a:rPr lang="fr-FR" sz="3200" b="0" dirty="0" err="1">
                <a:effectLst/>
                <a:latin typeface="Abadi" panose="020B0604020104020204" pitchFamily="34" charset="0"/>
              </a:rPr>
              <a:t>slova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 a v </a:t>
            </a:r>
            <a:r>
              <a:rPr lang="fr-FR" sz="3200" b="0" dirty="0" err="1">
                <a:effectLst/>
                <a:latin typeface="Abadi" panose="020B0604020104020204" pitchFamily="34" charset="0"/>
              </a:rPr>
              <a:t>pozícii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 </a:t>
            </a:r>
            <a:r>
              <a:rPr lang="fr-FR" sz="3200" b="0" dirty="0" err="1">
                <a:effectLst/>
                <a:latin typeface="Abadi" panose="020B0604020104020204" pitchFamily="34" charset="0"/>
              </a:rPr>
              <a:t>pred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 </a:t>
            </a:r>
            <a:r>
              <a:rPr lang="fr-FR" sz="3200" b="0" dirty="0" err="1">
                <a:effectLst/>
                <a:latin typeface="Abadi" panose="020B0604020104020204" pitchFamily="34" charset="0"/>
              </a:rPr>
              <a:t>spoluhláskou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 </a:t>
            </a:r>
            <a:r>
              <a:rPr lang="fr-FR" sz="3200" b="0" dirty="0" err="1">
                <a:effectLst/>
                <a:latin typeface="Abadi" panose="020B0604020104020204" pitchFamily="34" charset="0"/>
              </a:rPr>
              <a:t>alebo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 po </a:t>
            </a:r>
            <a:r>
              <a:rPr lang="fr-FR" sz="3200" b="0" dirty="0" err="1">
                <a:effectLst/>
                <a:latin typeface="Abadi" panose="020B0604020104020204" pitchFamily="34" charset="0"/>
              </a:rPr>
              <a:t>nej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 sa </a:t>
            </a:r>
            <a:r>
              <a:rPr lang="fr-FR" sz="3200" b="0" dirty="0" err="1">
                <a:effectLst/>
                <a:latin typeface="Abadi" panose="020B0604020104020204" pitchFamily="34" charset="0"/>
              </a:rPr>
              <a:t>vyslovuje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 ako </a:t>
            </a:r>
            <a:r>
              <a:rPr lang="sk-SK" sz="3200" b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200" dirty="0">
                <a:solidFill>
                  <a:srgbClr val="0000FF"/>
                </a:solidFill>
                <a:latin typeface="Abadi" panose="020B0604020104020204" pitchFamily="34" charset="0"/>
              </a:rPr>
              <a:t>s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3200" dirty="0">
                <a:latin typeface="Abadi" panose="020B0604020104020204" pitchFamily="34" charset="0"/>
              </a:rPr>
              <a:t>: </a:t>
            </a:r>
            <a:r>
              <a:rPr lang="fr-FR" sz="3200" dirty="0">
                <a:latin typeface="Abadi" panose="020B0604020104020204" pitchFamily="34" charset="0"/>
              </a:rPr>
              <a:t>S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ophie </a:t>
            </a:r>
            <a:r>
              <a:rPr lang="sk-SK" sz="3200" b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200" dirty="0" err="1">
                <a:solidFill>
                  <a:srgbClr val="0000FF"/>
                </a:solidFill>
                <a:latin typeface="Abadi" panose="020B0604020104020204" pitchFamily="34" charset="0"/>
              </a:rPr>
              <a:t>sofi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3200" dirty="0">
                <a:latin typeface="Abadi" panose="020B0604020104020204" pitchFamily="34" charset="0"/>
              </a:rPr>
              <a:t>,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 Ga</a:t>
            </a:r>
            <a:r>
              <a:rPr lang="fr-FR" sz="3200" dirty="0">
                <a:latin typeface="Abadi" panose="020B0604020104020204" pitchFamily="34" charset="0"/>
              </a:rPr>
              <a:t>sp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ard </a:t>
            </a:r>
            <a:r>
              <a:rPr lang="sk-SK" sz="3200" b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200" dirty="0" err="1">
                <a:solidFill>
                  <a:srgbClr val="0000FF"/>
                </a:solidFill>
                <a:latin typeface="Abadi" panose="020B0604020104020204" pitchFamily="34" charset="0"/>
              </a:rPr>
              <a:t>gaspaʀ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r>
              <a:rPr lang="sk-SK" sz="3200" b="0" dirty="0">
                <a:effectLst/>
                <a:latin typeface="Abadi" panose="020B0604020104020204" pitchFamily="34" charset="0"/>
              </a:rPr>
              <a:t>n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a </a:t>
            </a:r>
            <a:r>
              <a:rPr lang="fr-FR" sz="3200" b="0" dirty="0" err="1">
                <a:effectLst/>
                <a:latin typeface="Abadi" panose="020B0604020104020204" pitchFamily="34" charset="0"/>
              </a:rPr>
              <a:t>konci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 </a:t>
            </a:r>
            <a:r>
              <a:rPr lang="fr-FR" sz="3200" b="0" dirty="0" err="1">
                <a:effectLst/>
                <a:latin typeface="Abadi" panose="020B0604020104020204" pitchFamily="34" charset="0"/>
              </a:rPr>
              <a:t>slova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 sa </a:t>
            </a:r>
            <a:r>
              <a:rPr lang="fr-FR" sz="3200" b="0" dirty="0" err="1">
                <a:effectLst/>
                <a:latin typeface="Abadi" panose="020B0604020104020204" pitchFamily="34" charset="0"/>
              </a:rPr>
              <a:t>väčšinou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 </a:t>
            </a:r>
            <a:r>
              <a:rPr lang="fr-FR" sz="3200" b="0" dirty="0" err="1">
                <a:effectLst/>
                <a:latin typeface="Abadi" panose="020B0604020104020204" pitchFamily="34" charset="0"/>
              </a:rPr>
              <a:t>nečíta</a:t>
            </a:r>
            <a:r>
              <a:rPr lang="sk-SK" sz="3200" b="0" dirty="0">
                <a:effectLst/>
                <a:latin typeface="Abadi" panose="020B0604020104020204" pitchFamily="34" charset="0"/>
              </a:rPr>
              <a:t>: </a:t>
            </a:r>
            <a:r>
              <a:rPr lang="sk-SK" sz="3200" b="0" dirty="0" err="1">
                <a:effectLst/>
                <a:latin typeface="Abadi" panose="020B0604020104020204" pitchFamily="34" charset="0"/>
              </a:rPr>
              <a:t>mais</a:t>
            </a:r>
            <a:r>
              <a:rPr lang="sk-SK" sz="3200" b="0" dirty="0">
                <a:effectLst/>
                <a:latin typeface="Abadi" panose="020B0604020104020204" pitchFamily="34" charset="0"/>
              </a:rPr>
              <a:t> </a:t>
            </a:r>
            <a:r>
              <a:rPr lang="sk-SK" sz="3200" b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[m</a:t>
            </a:r>
            <a:r>
              <a:rPr lang="el-GR" sz="3200" b="0" dirty="0">
                <a:solidFill>
                  <a:srgbClr val="0000FF"/>
                </a:solidFill>
                <a:effectLst/>
                <a:latin typeface="Montserrat" panose="00000500000000000000" pitchFamily="2" charset="-18"/>
              </a:rPr>
              <a:t>ε]</a:t>
            </a:r>
            <a:endParaRPr lang="sk-SK" sz="3200" dirty="0">
              <a:solidFill>
                <a:srgbClr val="0000FF"/>
              </a:solidFill>
              <a:latin typeface="Abadi" panose="020B0604020104020204" pitchFamily="34" charset="0"/>
            </a:endParaRPr>
          </a:p>
          <a:p>
            <a:r>
              <a:rPr lang="fr-FR" sz="3200" b="0" dirty="0" err="1">
                <a:effectLst/>
                <a:latin typeface="Abadi" panose="020B0604020104020204" pitchFamily="34" charset="0"/>
              </a:rPr>
              <a:t>medzi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 </a:t>
            </a:r>
            <a:r>
              <a:rPr lang="sk-SK" sz="3200" b="0" dirty="0">
                <a:effectLst/>
                <a:latin typeface="Abadi" panose="020B0604020104020204" pitchFamily="34" charset="0"/>
              </a:rPr>
              <a:t>2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 </a:t>
            </a:r>
            <a:r>
              <a:rPr lang="fr-FR" sz="3200" b="0" dirty="0" err="1">
                <a:effectLst/>
                <a:latin typeface="Abadi" panose="020B0604020104020204" pitchFamily="34" charset="0"/>
              </a:rPr>
              <a:t>samohláskami</a:t>
            </a:r>
            <a:r>
              <a:rPr lang="sk-SK" sz="3200" dirty="0">
                <a:latin typeface="Abadi" panose="020B0604020104020204" pitchFamily="34" charset="0"/>
              </a:rPr>
              <a:t> sa </a:t>
            </a:r>
            <a:r>
              <a:rPr lang="fr-FR" sz="3200" b="0" dirty="0" err="1">
                <a:effectLst/>
                <a:latin typeface="Abadi" panose="020B0604020104020204" pitchFamily="34" charset="0"/>
              </a:rPr>
              <a:t>vyslovuje</a:t>
            </a:r>
            <a:r>
              <a:rPr lang="fr-FR" sz="3200" b="0" dirty="0">
                <a:effectLst/>
                <a:latin typeface="Abadi" panose="020B0604020104020204" pitchFamily="34" charset="0"/>
              </a:rPr>
              <a:t> ako </a:t>
            </a:r>
            <a:r>
              <a:rPr lang="sk-SK" sz="3200" b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200" dirty="0">
                <a:solidFill>
                  <a:srgbClr val="0000FF"/>
                </a:solidFill>
                <a:latin typeface="Abadi" panose="020B0604020104020204" pitchFamily="34" charset="0"/>
              </a:rPr>
              <a:t>z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3200" dirty="0">
                <a:latin typeface="Abadi" panose="020B0604020104020204" pitchFamily="34" charset="0"/>
              </a:rPr>
              <a:t>: poser 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sk-SK" sz="3200" dirty="0" err="1">
                <a:solidFill>
                  <a:srgbClr val="0000FF"/>
                </a:solidFill>
                <a:latin typeface="Abadi" panose="020B0604020104020204" pitchFamily="34" charset="0"/>
              </a:rPr>
              <a:t>poze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endParaRPr lang="fr-FR" dirty="0"/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8217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0240"/>
            <a:ext cx="10515600" cy="55267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3900" b="1" dirty="0">
                <a:solidFill>
                  <a:srgbClr val="0000FF"/>
                </a:solidFill>
                <a:latin typeface="Arial Black" panose="020B0A04020102020204" pitchFamily="34" charset="0"/>
              </a:rPr>
              <a:t>W</a:t>
            </a:r>
          </a:p>
          <a:p>
            <a:r>
              <a:rPr lang="sk-SK" dirty="0">
                <a:latin typeface="Abadi" panose="020B0604020104020204" pitchFamily="34" charset="0"/>
              </a:rPr>
              <a:t>vyslovuje sa ako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[w]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fr-FR" dirty="0">
                <a:latin typeface="Abadi" panose="020B0604020104020204" pitchFamily="34" charset="0"/>
              </a:rPr>
              <a:t>w</a:t>
            </a:r>
            <a:r>
              <a:rPr lang="fr-FR" dirty="0">
                <a:effectLst/>
                <a:latin typeface="Abadi" panose="020B0604020104020204" pitchFamily="34" charset="0"/>
              </a:rPr>
              <a:t>eek-end </a:t>
            </a:r>
            <a:r>
              <a:rPr lang="sk-SK" i="1" dirty="0">
                <a:effectLst/>
                <a:latin typeface="Abadi" panose="020B0604020104020204" pitchFamily="34" charset="0"/>
              </a:rPr>
              <a:t>(m)</a:t>
            </a:r>
            <a:r>
              <a:rPr lang="sk-SK" dirty="0">
                <a:effectLst/>
                <a:latin typeface="Abadi" panose="020B0604020104020204" pitchFamily="34" charset="0"/>
              </a:rPr>
              <a:t> </a:t>
            </a:r>
            <a:r>
              <a:rPr lang="sk-SK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wik</a:t>
            </a:r>
            <a:r>
              <a:rPr lang="el-GR" dirty="0">
                <a:solidFill>
                  <a:srgbClr val="0000FF"/>
                </a:solidFill>
              </a:rPr>
              <a:t>ε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nd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,</a:t>
            </a:r>
            <a:r>
              <a:rPr lang="fr-FR" dirty="0">
                <a:effectLst/>
                <a:latin typeface="Abadi" panose="020B0604020104020204" pitchFamily="34" charset="0"/>
              </a:rPr>
              <a:t> sand</a:t>
            </a:r>
            <a:r>
              <a:rPr lang="fr-FR" dirty="0">
                <a:latin typeface="Abadi" panose="020B0604020104020204" pitchFamily="34" charset="0"/>
              </a:rPr>
              <a:t>w</a:t>
            </a:r>
            <a:r>
              <a:rPr lang="fr-FR" dirty="0">
                <a:effectLst/>
                <a:latin typeface="Abadi" panose="020B0604020104020204" pitchFamily="34" charset="0"/>
              </a:rPr>
              <a:t>ich </a:t>
            </a:r>
            <a:r>
              <a:rPr lang="sk-SK" i="1" dirty="0">
                <a:effectLst/>
                <a:latin typeface="Abadi" panose="020B0604020104020204" pitchFamily="34" charset="0"/>
              </a:rPr>
              <a:t>(m)</a:t>
            </a:r>
            <a:r>
              <a:rPr lang="sk-SK" dirty="0">
                <a:effectLst/>
                <a:latin typeface="Abadi" panose="020B0604020104020204" pitchFamily="34" charset="0"/>
              </a:rPr>
              <a:t> </a:t>
            </a:r>
            <a:r>
              <a:rPr lang="sk-SK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sɑ̃dwi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(t)ʃ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fr-FR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 </a:t>
            </a:r>
            <a:endParaRPr lang="sk-SK" dirty="0">
              <a:solidFill>
                <a:srgbClr val="0000FF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dirty="0">
                <a:latin typeface="Abadi" panose="020B0604020104020204" pitchFamily="34" charset="0"/>
              </a:rPr>
              <a:t>                  alebo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[v]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fr-FR" dirty="0">
                <a:latin typeface="Abadi" panose="020B0604020104020204" pitchFamily="34" charset="0"/>
              </a:rPr>
              <a:t>w</a:t>
            </a:r>
            <a:r>
              <a:rPr lang="fr-FR" dirty="0">
                <a:effectLst/>
                <a:latin typeface="Abadi" panose="020B0604020104020204" pitchFamily="34" charset="0"/>
              </a:rPr>
              <a:t>agon</a:t>
            </a:r>
            <a:r>
              <a:rPr lang="sk-SK" dirty="0">
                <a:effectLst/>
                <a:latin typeface="Abadi" panose="020B0604020104020204" pitchFamily="34" charset="0"/>
              </a:rPr>
              <a:t> </a:t>
            </a:r>
            <a:r>
              <a:rPr lang="sk-SK" i="1" dirty="0">
                <a:effectLst/>
                <a:latin typeface="Abadi" panose="020B0604020104020204" pitchFamily="34" charset="0"/>
              </a:rPr>
              <a:t>(m)</a:t>
            </a:r>
            <a:r>
              <a:rPr lang="fr-FR" dirty="0">
                <a:effectLst/>
                <a:latin typeface="Abadi" panose="020B0604020104020204" pitchFamily="34" charset="0"/>
              </a:rPr>
              <a:t> </a:t>
            </a:r>
            <a:r>
              <a:rPr lang="sk-SK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vagɔ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̃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900" b="1" dirty="0">
                <a:solidFill>
                  <a:srgbClr val="0000FF"/>
                </a:solidFill>
                <a:latin typeface="Arial Black" panose="020B0A04020102020204" pitchFamily="34" charset="0"/>
              </a:rPr>
              <a:t>X</a:t>
            </a:r>
          </a:p>
          <a:p>
            <a:r>
              <a:rPr lang="sk-SK" dirty="0">
                <a:latin typeface="Abadi" panose="020B0604020104020204" pitchFamily="34" charset="0"/>
              </a:rPr>
              <a:t>v</a:t>
            </a:r>
            <a:r>
              <a:rPr lang="sk-SK" dirty="0">
                <a:effectLst/>
                <a:latin typeface="Abadi" panose="020B0604020104020204" pitchFamily="34" charset="0"/>
              </a:rPr>
              <a:t>yslovuje sa v</a:t>
            </a:r>
            <a:r>
              <a:rPr lang="fr-FR" dirty="0" err="1">
                <a:effectLst/>
                <a:latin typeface="Abadi" panose="020B0604020104020204" pitchFamily="34" charset="0"/>
              </a:rPr>
              <a:t>äčšinou</a:t>
            </a:r>
            <a:r>
              <a:rPr lang="fr-FR" dirty="0">
                <a:effectLst/>
                <a:latin typeface="Abadi" panose="020B0604020104020204" pitchFamily="34" charset="0"/>
              </a:rPr>
              <a:t> </a:t>
            </a:r>
            <a:r>
              <a:rPr lang="sk-SK" dirty="0">
                <a:effectLst/>
                <a:latin typeface="Abadi" panose="020B0604020104020204" pitchFamily="34" charset="0"/>
              </a:rPr>
              <a:t>ako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ks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fr-FR" dirty="0">
                <a:effectLst/>
                <a:latin typeface="Abadi" panose="020B0604020104020204" pitchFamily="34" charset="0"/>
              </a:rPr>
              <a:t>ta</a:t>
            </a:r>
            <a:r>
              <a:rPr lang="fr-FR" dirty="0">
                <a:latin typeface="Abadi" panose="020B0604020104020204" pitchFamily="34" charset="0"/>
              </a:rPr>
              <a:t>x</a:t>
            </a:r>
            <a:r>
              <a:rPr lang="fr-FR" dirty="0">
                <a:effectLst/>
                <a:latin typeface="Abadi" panose="020B0604020104020204" pitchFamily="34" charset="0"/>
              </a:rPr>
              <a:t>i </a:t>
            </a:r>
            <a:r>
              <a:rPr lang="sk-SK" i="1" dirty="0">
                <a:effectLst/>
                <a:latin typeface="Abadi" panose="020B0604020104020204" pitchFamily="34" charset="0"/>
              </a:rPr>
              <a:t>(m)</a:t>
            </a:r>
            <a:r>
              <a:rPr lang="sk-SK" dirty="0">
                <a:effectLst/>
                <a:latin typeface="Abadi" panose="020B0604020104020204" pitchFamily="34" charset="0"/>
              </a:rPr>
              <a:t> </a:t>
            </a:r>
            <a:r>
              <a:rPr lang="sk-SK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taksi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r>
              <a:rPr lang="sk-SK" dirty="0">
                <a:latin typeface="Abadi" panose="020B0604020104020204" pitchFamily="34" charset="0"/>
              </a:rPr>
              <a:t>v</a:t>
            </a:r>
            <a:r>
              <a:rPr lang="fr-FR" dirty="0">
                <a:latin typeface="Abadi" panose="020B0604020104020204" pitchFamily="34" charset="0"/>
              </a:rPr>
              <a:t> </a:t>
            </a:r>
            <a:r>
              <a:rPr lang="fr-FR" dirty="0" err="1">
                <a:latin typeface="Abadi" panose="020B0604020104020204" pitchFamily="34" charset="0"/>
              </a:rPr>
              <a:t>predpone</a:t>
            </a:r>
            <a:r>
              <a:rPr lang="fr-FR" dirty="0">
                <a:latin typeface="Abadi" panose="020B0604020104020204" pitchFamily="34" charset="0"/>
              </a:rPr>
              <a:t> ex-, po </a:t>
            </a:r>
            <a:r>
              <a:rPr lang="fr-FR" dirty="0" err="1">
                <a:latin typeface="Abadi" panose="020B0604020104020204" pitchFamily="34" charset="0"/>
              </a:rPr>
              <a:t>ktorej</a:t>
            </a:r>
            <a:r>
              <a:rPr lang="fr-FR" dirty="0">
                <a:latin typeface="Abadi" panose="020B0604020104020204" pitchFamily="34" charset="0"/>
              </a:rPr>
              <a:t> </a:t>
            </a:r>
            <a:r>
              <a:rPr lang="fr-FR" dirty="0" err="1">
                <a:latin typeface="Abadi" panose="020B0604020104020204" pitchFamily="34" charset="0"/>
              </a:rPr>
              <a:t>nasleduje</a:t>
            </a:r>
            <a:r>
              <a:rPr lang="fr-FR" dirty="0">
                <a:latin typeface="Abadi" panose="020B0604020104020204" pitchFamily="34" charset="0"/>
              </a:rPr>
              <a:t> </a:t>
            </a:r>
            <a:r>
              <a:rPr lang="fr-FR" dirty="0" err="1">
                <a:latin typeface="Abadi" panose="020B0604020104020204" pitchFamily="34" charset="0"/>
              </a:rPr>
              <a:t>samohláska</a:t>
            </a:r>
            <a:r>
              <a:rPr lang="fr-FR" dirty="0">
                <a:latin typeface="Abadi" panose="020B0604020104020204" pitchFamily="34" charset="0"/>
              </a:rPr>
              <a:t>,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fr-FR" dirty="0">
                <a:latin typeface="Abadi" panose="020B0604020104020204" pitchFamily="34" charset="0"/>
              </a:rPr>
              <a:t>ako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gz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:</a:t>
            </a:r>
          </a:p>
          <a:p>
            <a:pPr marL="0" indent="0">
              <a:buNone/>
            </a:pPr>
            <a:r>
              <a:rPr lang="sk-SK" dirty="0">
                <a:latin typeface="Abadi" panose="020B0604020104020204" pitchFamily="34" charset="0"/>
              </a:rPr>
              <a:t>  </a:t>
            </a:r>
            <a:r>
              <a:rPr lang="fr-FR" dirty="0">
                <a:latin typeface="Abadi" panose="020B0604020104020204" pitchFamily="34" charset="0"/>
              </a:rPr>
              <a:t>exercice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i="1" dirty="0">
                <a:latin typeface="Abadi" panose="020B0604020104020204" pitchFamily="34" charset="0"/>
              </a:rPr>
              <a:t>(m)</a:t>
            </a:r>
            <a:r>
              <a:rPr lang="fr-FR" dirty="0">
                <a:latin typeface="Abadi" panose="020B0604020104020204" pitchFamily="34" charset="0"/>
              </a:rPr>
              <a:t>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el-GR" dirty="0">
                <a:solidFill>
                  <a:srgbClr val="0000FF"/>
                </a:solidFill>
              </a:rPr>
              <a:t>ε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gz</a:t>
            </a:r>
            <a:r>
              <a:rPr lang="el-GR" dirty="0">
                <a:solidFill>
                  <a:srgbClr val="0000FF"/>
                </a:solidFill>
              </a:rPr>
              <a:t>ε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ʀsis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,</a:t>
            </a:r>
            <a:r>
              <a:rPr lang="fr-FR" dirty="0">
                <a:latin typeface="Abadi" panose="020B0604020104020204" pitchFamily="34" charset="0"/>
              </a:rPr>
              <a:t> exemple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i="1" dirty="0">
                <a:latin typeface="Abadi" panose="020B0604020104020204" pitchFamily="34" charset="0"/>
              </a:rPr>
              <a:t>(m)</a:t>
            </a:r>
            <a:r>
              <a:rPr lang="fr-FR" dirty="0">
                <a:latin typeface="Abadi" panose="020B0604020104020204" pitchFamily="34" charset="0"/>
              </a:rPr>
              <a:t>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el-GR" dirty="0">
                <a:solidFill>
                  <a:srgbClr val="0000FF"/>
                </a:solidFill>
              </a:rPr>
              <a:t>ε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gzɑ̃pl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r>
              <a:rPr lang="sk-SK" dirty="0">
                <a:latin typeface="Abadi" panose="020B0604020104020204" pitchFamily="34" charset="0"/>
              </a:rPr>
              <a:t>v</a:t>
            </a:r>
            <a:r>
              <a:rPr lang="fr-FR" dirty="0">
                <a:latin typeface="Abadi" panose="020B0604020104020204" pitchFamily="34" charset="0"/>
              </a:rPr>
              <a:t> </a:t>
            </a:r>
            <a:r>
              <a:rPr lang="fr-FR" dirty="0" err="1">
                <a:latin typeface="Abadi" panose="020B0604020104020204" pitchFamily="34" charset="0"/>
              </a:rPr>
              <a:t>číslovkách</a:t>
            </a:r>
            <a:r>
              <a:rPr lang="fr-FR" dirty="0">
                <a:latin typeface="Abadi" panose="020B0604020104020204" pitchFamily="34" charset="0"/>
              </a:rPr>
              <a:t> </a:t>
            </a:r>
            <a:r>
              <a:rPr lang="fr-FR" dirty="0" err="1">
                <a:latin typeface="Abadi" panose="020B0604020104020204" pitchFamily="34" charset="0"/>
              </a:rPr>
              <a:t>šesť</a:t>
            </a:r>
            <a:r>
              <a:rPr lang="fr-FR" dirty="0">
                <a:latin typeface="Abadi" panose="020B0604020104020204" pitchFamily="34" charset="0"/>
              </a:rPr>
              <a:t> a </a:t>
            </a:r>
            <a:r>
              <a:rPr lang="fr-FR" dirty="0" err="1">
                <a:latin typeface="Abadi" panose="020B0604020104020204" pitchFamily="34" charset="0"/>
              </a:rPr>
              <a:t>desať</a:t>
            </a:r>
            <a:r>
              <a:rPr lang="fr-FR" dirty="0">
                <a:latin typeface="Abadi" panose="020B0604020104020204" pitchFamily="34" charset="0"/>
              </a:rPr>
              <a:t> a v </a:t>
            </a:r>
            <a:r>
              <a:rPr lang="fr-FR" dirty="0" err="1">
                <a:latin typeface="Abadi" panose="020B0604020104020204" pitchFamily="34" charset="0"/>
              </a:rPr>
              <a:t>ich</a:t>
            </a:r>
            <a:r>
              <a:rPr lang="fr-FR" dirty="0">
                <a:latin typeface="Abadi" panose="020B0604020104020204" pitchFamily="34" charset="0"/>
              </a:rPr>
              <a:t> </a:t>
            </a:r>
            <a:r>
              <a:rPr lang="fr-FR" dirty="0" err="1">
                <a:latin typeface="Abadi" panose="020B0604020104020204" pitchFamily="34" charset="0"/>
              </a:rPr>
              <a:t>zloženinách</a:t>
            </a:r>
            <a:r>
              <a:rPr lang="fr-FR" dirty="0">
                <a:latin typeface="Abadi" panose="020B0604020104020204" pitchFamily="34" charset="0"/>
              </a:rPr>
              <a:t> sa </a:t>
            </a:r>
            <a:r>
              <a:rPr lang="fr-FR" dirty="0" err="1">
                <a:latin typeface="Abadi" panose="020B0604020104020204" pitchFamily="34" charset="0"/>
              </a:rPr>
              <a:t>vyslovuje</a:t>
            </a:r>
            <a:r>
              <a:rPr lang="fr-FR" dirty="0">
                <a:latin typeface="Abadi" panose="020B0604020104020204" pitchFamily="34" charset="0"/>
              </a:rPr>
              <a:t> ako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s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:</a:t>
            </a:r>
          </a:p>
          <a:p>
            <a:pPr marL="0" indent="0">
              <a:buNone/>
            </a:pPr>
            <a:r>
              <a:rPr lang="sk-SK" dirty="0">
                <a:latin typeface="Abadi" panose="020B0604020104020204" pitchFamily="34" charset="0"/>
              </a:rPr>
              <a:t>   </a:t>
            </a:r>
            <a:r>
              <a:rPr lang="fr-FR" dirty="0">
                <a:latin typeface="Abadi" panose="020B0604020104020204" pitchFamily="34" charset="0"/>
              </a:rPr>
              <a:t>six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sis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,</a:t>
            </a:r>
            <a:r>
              <a:rPr lang="fr-FR" dirty="0">
                <a:latin typeface="Abadi" panose="020B0604020104020204" pitchFamily="34" charset="0"/>
              </a:rPr>
              <a:t> dix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dis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r>
              <a:rPr lang="sk-SK" dirty="0">
                <a:latin typeface="Abadi" panose="020B0604020104020204" pitchFamily="34" charset="0"/>
              </a:rPr>
              <a:t>   v</a:t>
            </a:r>
            <a:r>
              <a:rPr lang="fr-FR" dirty="0">
                <a:latin typeface="Abadi" panose="020B0604020104020204" pitchFamily="34" charset="0"/>
              </a:rPr>
              <a:t> </a:t>
            </a:r>
            <a:r>
              <a:rPr lang="fr-FR" dirty="0" err="1">
                <a:latin typeface="Abadi" panose="020B0604020104020204" pitchFamily="34" charset="0"/>
              </a:rPr>
              <a:t>číslovkách</a:t>
            </a:r>
            <a:r>
              <a:rPr lang="fr-FR" dirty="0">
                <a:latin typeface="Abadi" panose="020B0604020104020204" pitchFamily="34" charset="0"/>
              </a:rPr>
              <a:t> </a:t>
            </a:r>
            <a:r>
              <a:rPr lang="fr-FR" dirty="0" err="1">
                <a:latin typeface="Abadi" panose="020B0604020104020204" pitchFamily="34" charset="0"/>
              </a:rPr>
              <a:t>druhý</a:t>
            </a:r>
            <a:r>
              <a:rPr lang="fr-FR" dirty="0">
                <a:latin typeface="Abadi" panose="020B0604020104020204" pitchFamily="34" charset="0"/>
              </a:rPr>
              <a:t>, </a:t>
            </a:r>
            <a:r>
              <a:rPr lang="fr-FR" dirty="0" err="1">
                <a:latin typeface="Abadi" panose="020B0604020104020204" pitchFamily="34" charset="0"/>
              </a:rPr>
              <a:t>šiesty</a:t>
            </a:r>
            <a:r>
              <a:rPr lang="fr-FR" dirty="0">
                <a:latin typeface="Abadi" panose="020B0604020104020204" pitchFamily="34" charset="0"/>
              </a:rPr>
              <a:t> a </a:t>
            </a:r>
            <a:r>
              <a:rPr lang="fr-FR" dirty="0" err="1">
                <a:latin typeface="Abadi" panose="020B0604020104020204" pitchFamily="34" charset="0"/>
              </a:rPr>
              <a:t>desiaty</a:t>
            </a:r>
            <a:r>
              <a:rPr lang="fr-FR" dirty="0">
                <a:latin typeface="Abadi" panose="020B0604020104020204" pitchFamily="34" charset="0"/>
              </a:rPr>
              <a:t> a v </a:t>
            </a:r>
            <a:r>
              <a:rPr lang="fr-FR" dirty="0" err="1">
                <a:latin typeface="Abadi" panose="020B0604020104020204" pitchFamily="34" charset="0"/>
              </a:rPr>
              <a:t>ich</a:t>
            </a:r>
            <a:r>
              <a:rPr lang="fr-FR" dirty="0">
                <a:latin typeface="Abadi" panose="020B0604020104020204" pitchFamily="34" charset="0"/>
              </a:rPr>
              <a:t> </a:t>
            </a:r>
            <a:r>
              <a:rPr lang="fr-FR" dirty="0" err="1">
                <a:latin typeface="Abadi" panose="020B0604020104020204" pitchFamily="34" charset="0"/>
              </a:rPr>
              <a:t>zloženinách</a:t>
            </a:r>
            <a:r>
              <a:rPr lang="fr-FR" dirty="0">
                <a:latin typeface="Abadi" panose="020B0604020104020204" pitchFamily="34" charset="0"/>
              </a:rPr>
              <a:t> ako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z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: </a:t>
            </a:r>
          </a:p>
          <a:p>
            <a:pPr marL="0" indent="0">
              <a:buNone/>
            </a:pPr>
            <a:r>
              <a:rPr lang="sk-SK" dirty="0">
                <a:latin typeface="Abadi" panose="020B0604020104020204" pitchFamily="34" charset="0"/>
              </a:rPr>
              <a:t>   </a:t>
            </a:r>
            <a:r>
              <a:rPr lang="fr-FR" dirty="0">
                <a:latin typeface="Abadi" panose="020B0604020104020204" pitchFamily="34" charset="0"/>
              </a:rPr>
              <a:t>deuxième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døzj</a:t>
            </a:r>
            <a:r>
              <a:rPr lang="el-GR" dirty="0">
                <a:solidFill>
                  <a:srgbClr val="0000FF"/>
                </a:solidFill>
              </a:rPr>
              <a:t>ε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m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, </a:t>
            </a:r>
            <a:r>
              <a:rPr lang="fr-FR" dirty="0">
                <a:latin typeface="Abadi" panose="020B0604020104020204" pitchFamily="34" charset="0"/>
              </a:rPr>
              <a:t>sixième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sizj</a:t>
            </a:r>
            <a:r>
              <a:rPr lang="el-GR" dirty="0">
                <a:solidFill>
                  <a:srgbClr val="0000FF"/>
                </a:solidFill>
              </a:rPr>
              <a:t>ε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m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, </a:t>
            </a:r>
            <a:r>
              <a:rPr lang="fr-FR" dirty="0">
                <a:latin typeface="Abadi" panose="020B0604020104020204" pitchFamily="34" charset="0"/>
              </a:rPr>
              <a:t>dixième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dizj</a:t>
            </a:r>
            <a:r>
              <a:rPr lang="el-GR" dirty="0">
                <a:solidFill>
                  <a:srgbClr val="0000FF"/>
                </a:solidFill>
              </a:rPr>
              <a:t>ε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m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endParaRPr lang="fr-FR" dirty="0">
              <a:solidFill>
                <a:srgbClr val="0000FF"/>
              </a:solidFill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5020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PRONONCIATION DES VOYELLES</a:t>
            </a:r>
            <a:endParaRPr lang="fr-FR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88040" cy="4351338"/>
          </a:xfrm>
        </p:spPr>
        <p:txBody>
          <a:bodyPr>
            <a:normAutofit/>
          </a:bodyPr>
          <a:lstStyle/>
          <a:p>
            <a:r>
              <a:rPr lang="fr-FR" sz="3000" dirty="0">
                <a:effectLst/>
                <a:latin typeface="Abadi" panose="020B0604020104020204" pitchFamily="34" charset="0"/>
              </a:rPr>
              <a:t>N</a:t>
            </a:r>
            <a:r>
              <a:rPr lang="fr-FR" sz="3000" dirty="0">
                <a:latin typeface="Abadi" panose="020B0604020104020204" pitchFamily="34" charset="0"/>
              </a:rPr>
              <a:t>a</a:t>
            </a:r>
            <a:r>
              <a:rPr lang="fr-FR" sz="3000" dirty="0">
                <a:effectLst/>
                <a:latin typeface="Abadi" panose="020B0604020104020204" pitchFamily="34" charset="0"/>
              </a:rPr>
              <a:t>mur </a:t>
            </a:r>
            <a:r>
              <a:rPr lang="sk-SK" sz="30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000" dirty="0" err="1">
                <a:solidFill>
                  <a:srgbClr val="0000FF"/>
                </a:solidFill>
                <a:latin typeface="Abadi" panose="020B0604020104020204" pitchFamily="34" charset="0"/>
              </a:rPr>
              <a:t>namyʀ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3000" dirty="0">
                <a:latin typeface="Abadi" panose="020B0604020104020204" pitchFamily="34" charset="0"/>
              </a:rPr>
              <a:t>,</a:t>
            </a:r>
            <a:r>
              <a:rPr lang="fr-FR" sz="3000" dirty="0">
                <a:effectLst/>
                <a:latin typeface="Abadi" panose="020B0604020104020204" pitchFamily="34" charset="0"/>
              </a:rPr>
              <a:t> Ch</a:t>
            </a:r>
            <a:r>
              <a:rPr lang="fr-FR" sz="3000" dirty="0">
                <a:latin typeface="Abadi" panose="020B0604020104020204" pitchFamily="34" charset="0"/>
              </a:rPr>
              <a:t>â</a:t>
            </a:r>
            <a:r>
              <a:rPr lang="fr-FR" sz="3000" dirty="0">
                <a:effectLst/>
                <a:latin typeface="Abadi" panose="020B0604020104020204" pitchFamily="34" charset="0"/>
              </a:rPr>
              <a:t>telet </a:t>
            </a:r>
            <a:r>
              <a:rPr lang="sk-SK" sz="30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000" dirty="0" err="1">
                <a:solidFill>
                  <a:srgbClr val="0000FF"/>
                </a:solidFill>
                <a:latin typeface="Abadi" panose="020B0604020104020204" pitchFamily="34" charset="0"/>
              </a:rPr>
              <a:t>ʃatl</a:t>
            </a:r>
            <a:r>
              <a:rPr lang="el-GR" sz="3000" dirty="0">
                <a:solidFill>
                  <a:srgbClr val="0000FF"/>
                </a:solidFill>
              </a:rPr>
              <a:t>ε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3000" dirty="0">
                <a:latin typeface="Abadi" panose="020B0604020104020204" pitchFamily="34" charset="0"/>
              </a:rPr>
              <a:t>,</a:t>
            </a:r>
            <a:r>
              <a:rPr lang="el-GR" sz="3000" dirty="0">
                <a:effectLst/>
                <a:latin typeface="Montserrat" panose="00000500000000000000" pitchFamily="2" charset="-18"/>
              </a:rPr>
              <a:t> </a:t>
            </a:r>
            <a:r>
              <a:rPr lang="fr-FR" sz="3000" dirty="0">
                <a:effectLst/>
                <a:latin typeface="Abadi" panose="020B0604020104020204" pitchFamily="34" charset="0"/>
              </a:rPr>
              <a:t>l</a:t>
            </a:r>
            <a:r>
              <a:rPr lang="fr-FR" sz="3000" dirty="0">
                <a:latin typeface="Abadi" panose="020B0604020104020204" pitchFamily="34" charset="0"/>
              </a:rPr>
              <a:t>à</a:t>
            </a:r>
            <a:r>
              <a:rPr lang="fr-FR" sz="3000" dirty="0">
                <a:effectLst/>
                <a:latin typeface="Abadi" panose="020B0604020104020204" pitchFamily="34" charset="0"/>
              </a:rPr>
              <a:t> </a:t>
            </a:r>
            <a:r>
              <a:rPr lang="sk-SK" sz="30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000" dirty="0">
                <a:solidFill>
                  <a:srgbClr val="0000FF"/>
                </a:solidFill>
                <a:latin typeface="Abadi" panose="020B0604020104020204" pitchFamily="34" charset="0"/>
              </a:rPr>
              <a:t>la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] </a:t>
            </a:r>
            <a:r>
              <a:rPr lang="sk-SK" sz="3000" dirty="0">
                <a:latin typeface="Abadi" panose="020B0604020104020204" pitchFamily="34" charset="0"/>
              </a:rPr>
              <a:t>: 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[a]</a:t>
            </a:r>
          </a:p>
          <a:p>
            <a:pPr marL="0" indent="0">
              <a:buNone/>
            </a:pPr>
            <a:endParaRPr lang="sk-SK" sz="3000" dirty="0">
              <a:latin typeface="Abadi" panose="020B0604020104020204" pitchFamily="34" charset="0"/>
            </a:endParaRPr>
          </a:p>
          <a:p>
            <a:r>
              <a:rPr lang="fr-FR" sz="3000" dirty="0">
                <a:effectLst/>
                <a:latin typeface="Abadi" panose="020B0604020104020204" pitchFamily="34" charset="0"/>
              </a:rPr>
              <a:t>Gen</a:t>
            </a:r>
            <a:r>
              <a:rPr lang="fr-FR" sz="3000" dirty="0">
                <a:latin typeface="Abadi" panose="020B0604020104020204" pitchFamily="34" charset="0"/>
              </a:rPr>
              <a:t>è</a:t>
            </a:r>
            <a:r>
              <a:rPr lang="fr-FR" sz="3000" dirty="0">
                <a:effectLst/>
                <a:latin typeface="Abadi" panose="020B0604020104020204" pitchFamily="34" charset="0"/>
              </a:rPr>
              <a:t>ve </a:t>
            </a:r>
            <a:r>
              <a:rPr lang="sk-SK" sz="30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000" dirty="0" err="1">
                <a:solidFill>
                  <a:srgbClr val="0000FF"/>
                </a:solidFill>
                <a:latin typeface="Abadi" panose="020B0604020104020204" pitchFamily="34" charset="0"/>
              </a:rPr>
              <a:t>ʒən</a:t>
            </a:r>
            <a:r>
              <a:rPr lang="el-GR" sz="3000" dirty="0">
                <a:solidFill>
                  <a:srgbClr val="0000FF"/>
                </a:solidFill>
              </a:rPr>
              <a:t>ε</a:t>
            </a:r>
            <a:r>
              <a:rPr lang="fr-FR" sz="3000" dirty="0">
                <a:solidFill>
                  <a:srgbClr val="0000FF"/>
                </a:solidFill>
                <a:latin typeface="Abadi" panose="020B0604020104020204" pitchFamily="34" charset="0"/>
              </a:rPr>
              <a:t>v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3000" dirty="0">
                <a:latin typeface="Abadi" panose="020B0604020104020204" pitchFamily="34" charset="0"/>
              </a:rPr>
              <a:t>, </a:t>
            </a:r>
            <a:r>
              <a:rPr lang="fr-FR" sz="3000" dirty="0">
                <a:effectLst/>
                <a:latin typeface="Abadi" panose="020B0604020104020204" pitchFamily="34" charset="0"/>
              </a:rPr>
              <a:t>Ga</a:t>
            </a:r>
            <a:r>
              <a:rPr lang="fr-FR" sz="3000" dirty="0">
                <a:latin typeface="Abadi" panose="020B0604020104020204" pitchFamily="34" charset="0"/>
              </a:rPr>
              <a:t>ë</a:t>
            </a:r>
            <a:r>
              <a:rPr lang="fr-FR" sz="3000" dirty="0">
                <a:effectLst/>
                <a:latin typeface="Abadi" panose="020B0604020104020204" pitchFamily="34" charset="0"/>
              </a:rPr>
              <a:t>l </a:t>
            </a:r>
            <a:r>
              <a:rPr lang="sk-SK" sz="30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000" dirty="0" err="1">
                <a:solidFill>
                  <a:srgbClr val="0000FF"/>
                </a:solidFill>
                <a:latin typeface="Abadi" panose="020B0604020104020204" pitchFamily="34" charset="0"/>
              </a:rPr>
              <a:t>ga</a:t>
            </a:r>
            <a:r>
              <a:rPr lang="el-GR" sz="3000" dirty="0">
                <a:solidFill>
                  <a:srgbClr val="0000FF"/>
                </a:solidFill>
              </a:rPr>
              <a:t>ε</a:t>
            </a:r>
            <a:r>
              <a:rPr lang="fr-FR" sz="3000" dirty="0">
                <a:solidFill>
                  <a:srgbClr val="0000FF"/>
                </a:solidFill>
                <a:latin typeface="Abadi" panose="020B0604020104020204" pitchFamily="34" charset="0"/>
              </a:rPr>
              <a:t>l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3000" dirty="0">
                <a:latin typeface="Abadi" panose="020B0604020104020204" pitchFamily="34" charset="0"/>
              </a:rPr>
              <a:t>, </a:t>
            </a:r>
            <a:r>
              <a:rPr lang="fr-FR" sz="3000" dirty="0">
                <a:effectLst/>
                <a:latin typeface="Abadi" panose="020B0604020104020204" pitchFamily="34" charset="0"/>
              </a:rPr>
              <a:t>f</a:t>
            </a:r>
            <a:r>
              <a:rPr lang="fr-FR" sz="3000" dirty="0">
                <a:latin typeface="Abadi" panose="020B0604020104020204" pitchFamily="34" charset="0"/>
              </a:rPr>
              <a:t>ê</a:t>
            </a:r>
            <a:r>
              <a:rPr lang="fr-FR" sz="3000" dirty="0">
                <a:effectLst/>
                <a:latin typeface="Abadi" panose="020B0604020104020204" pitchFamily="34" charset="0"/>
              </a:rPr>
              <a:t>te </a:t>
            </a:r>
            <a:r>
              <a:rPr lang="sk-SK" sz="30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000" dirty="0">
                <a:solidFill>
                  <a:srgbClr val="0000FF"/>
                </a:solidFill>
                <a:latin typeface="Abadi" panose="020B0604020104020204" pitchFamily="34" charset="0"/>
              </a:rPr>
              <a:t>f</a:t>
            </a:r>
            <a:r>
              <a:rPr lang="el-GR" sz="3000" dirty="0">
                <a:solidFill>
                  <a:srgbClr val="0000FF"/>
                </a:solidFill>
              </a:rPr>
              <a:t>ε</a:t>
            </a:r>
            <a:r>
              <a:rPr lang="fr-FR" sz="3000" dirty="0">
                <a:solidFill>
                  <a:srgbClr val="0000FF"/>
                </a:solidFill>
                <a:latin typeface="Abadi" panose="020B0604020104020204" pitchFamily="34" charset="0"/>
              </a:rPr>
              <a:t>t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3000" dirty="0">
                <a:latin typeface="Abadi" panose="020B0604020104020204" pitchFamily="34" charset="0"/>
              </a:rPr>
              <a:t>, </a:t>
            </a:r>
            <a:r>
              <a:rPr lang="fr-FR" sz="3000" dirty="0">
                <a:effectLst/>
                <a:latin typeface="Abadi" panose="020B0604020104020204" pitchFamily="34" charset="0"/>
              </a:rPr>
              <a:t>S</a:t>
            </a:r>
            <a:r>
              <a:rPr lang="fr-FR" sz="3000" dirty="0">
                <a:latin typeface="Abadi" panose="020B0604020104020204" pitchFamily="34" charset="0"/>
              </a:rPr>
              <a:t>ei</a:t>
            </a:r>
            <a:r>
              <a:rPr lang="fr-FR" sz="3000" dirty="0">
                <a:effectLst/>
                <a:latin typeface="Abadi" panose="020B0604020104020204" pitchFamily="34" charset="0"/>
              </a:rPr>
              <a:t>ne 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sz="3000" dirty="0">
                <a:solidFill>
                  <a:srgbClr val="0000FF"/>
                </a:solidFill>
                <a:latin typeface="Abadi" panose="020B0604020104020204" pitchFamily="34" charset="0"/>
              </a:rPr>
              <a:t>s</a:t>
            </a:r>
            <a:r>
              <a:rPr lang="el-GR" sz="3000" dirty="0">
                <a:solidFill>
                  <a:srgbClr val="0000FF"/>
                </a:solidFill>
              </a:rPr>
              <a:t>ε</a:t>
            </a:r>
            <a:r>
              <a:rPr lang="fr-FR" sz="3000" dirty="0">
                <a:solidFill>
                  <a:srgbClr val="0000FF"/>
                </a:solidFill>
                <a:latin typeface="Abadi" panose="020B0604020104020204" pitchFamily="34" charset="0"/>
              </a:rPr>
              <a:t>n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3000" dirty="0">
                <a:latin typeface="Abadi" panose="020B0604020104020204" pitchFamily="34" charset="0"/>
              </a:rPr>
              <a:t> : otvorené e 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el-GR" sz="3000" dirty="0">
                <a:solidFill>
                  <a:srgbClr val="0000FF"/>
                </a:solidFill>
              </a:rPr>
              <a:t>ε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sz="3000" dirty="0">
              <a:latin typeface="Abadi" panose="020B0604020104020204" pitchFamily="34" charset="0"/>
            </a:endParaRPr>
          </a:p>
          <a:p>
            <a:r>
              <a:rPr lang="fr-FR" sz="3000" dirty="0">
                <a:effectLst/>
                <a:latin typeface="Abadi" panose="020B0604020104020204" pitchFamily="34" charset="0"/>
              </a:rPr>
              <a:t>J</a:t>
            </a:r>
            <a:r>
              <a:rPr lang="fr-FR" sz="3000" dirty="0">
                <a:latin typeface="Abadi" panose="020B0604020104020204" pitchFamily="34" charset="0"/>
              </a:rPr>
              <a:t>é</a:t>
            </a:r>
            <a:r>
              <a:rPr lang="fr-FR" sz="3000" dirty="0">
                <a:effectLst/>
                <a:latin typeface="Abadi" panose="020B0604020104020204" pitchFamily="34" charset="0"/>
              </a:rPr>
              <a:t>r</a:t>
            </a:r>
            <a:r>
              <a:rPr lang="fr-FR" sz="3000" dirty="0">
                <a:latin typeface="Abadi" panose="020B0604020104020204" pitchFamily="34" charset="0"/>
              </a:rPr>
              <a:t>é</a:t>
            </a:r>
            <a:r>
              <a:rPr lang="fr-FR" sz="3000" dirty="0">
                <a:effectLst/>
                <a:latin typeface="Abadi" panose="020B0604020104020204" pitchFamily="34" charset="0"/>
              </a:rPr>
              <a:t>my </a:t>
            </a:r>
            <a:r>
              <a:rPr lang="sk-SK" sz="30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000" dirty="0" err="1">
                <a:solidFill>
                  <a:srgbClr val="0000FF"/>
                </a:solidFill>
                <a:latin typeface="Abadi" panose="020B0604020104020204" pitchFamily="34" charset="0"/>
              </a:rPr>
              <a:t>ʒeʀemi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3000" dirty="0">
                <a:latin typeface="Abadi" panose="020B0604020104020204" pitchFamily="34" charset="0"/>
              </a:rPr>
              <a:t>,</a:t>
            </a:r>
            <a:r>
              <a:rPr lang="fr-FR" sz="3000" dirty="0">
                <a:effectLst/>
                <a:latin typeface="Abadi" panose="020B0604020104020204" pitchFamily="34" charset="0"/>
              </a:rPr>
              <a:t> S</a:t>
            </a:r>
            <a:r>
              <a:rPr lang="fr-FR" sz="3000" dirty="0">
                <a:latin typeface="Abadi" panose="020B0604020104020204" pitchFamily="34" charset="0"/>
              </a:rPr>
              <a:t>é</a:t>
            </a:r>
            <a:r>
              <a:rPr lang="fr-FR" sz="3000" dirty="0">
                <a:effectLst/>
                <a:latin typeface="Abadi" panose="020B0604020104020204" pitchFamily="34" charset="0"/>
              </a:rPr>
              <a:t>n</a:t>
            </a:r>
            <a:r>
              <a:rPr lang="fr-FR" sz="3000" dirty="0">
                <a:latin typeface="Abadi" panose="020B0604020104020204" pitchFamily="34" charset="0"/>
              </a:rPr>
              <a:t>é</a:t>
            </a:r>
            <a:r>
              <a:rPr lang="fr-FR" sz="3000" dirty="0">
                <a:effectLst/>
                <a:latin typeface="Abadi" panose="020B0604020104020204" pitchFamily="34" charset="0"/>
              </a:rPr>
              <a:t>gal </a:t>
            </a:r>
            <a:r>
              <a:rPr lang="sk-SK" sz="30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000" dirty="0" err="1">
                <a:solidFill>
                  <a:srgbClr val="0000FF"/>
                </a:solidFill>
                <a:latin typeface="Abadi" panose="020B0604020104020204" pitchFamily="34" charset="0"/>
              </a:rPr>
              <a:t>senegal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] </a:t>
            </a:r>
            <a:r>
              <a:rPr lang="sk-SK" sz="3000" dirty="0">
                <a:latin typeface="Abadi" panose="020B0604020104020204" pitchFamily="34" charset="0"/>
              </a:rPr>
              <a:t>: zatvorené e 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[e]</a:t>
            </a:r>
          </a:p>
          <a:p>
            <a:pPr marL="0" indent="0">
              <a:buNone/>
            </a:pPr>
            <a:endParaRPr lang="sk-SK" sz="3000" dirty="0">
              <a:latin typeface="Abadi" panose="020B0604020104020204" pitchFamily="34" charset="0"/>
            </a:endParaRPr>
          </a:p>
          <a:p>
            <a:r>
              <a:rPr lang="sk-SK" sz="3000" dirty="0" err="1">
                <a:effectLst/>
                <a:latin typeface="Abadi" panose="020B0604020104020204" pitchFamily="34" charset="0"/>
              </a:rPr>
              <a:t>lever</a:t>
            </a:r>
            <a:r>
              <a:rPr lang="fr-FR" sz="3000" dirty="0">
                <a:effectLst/>
                <a:latin typeface="Abadi" panose="020B0604020104020204" pitchFamily="34" charset="0"/>
              </a:rPr>
              <a:t> </a:t>
            </a:r>
            <a:r>
              <a:rPr lang="sk-SK" sz="30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sk-SK" sz="3000" b="0" i="0" dirty="0" err="1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ləve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3000" dirty="0">
                <a:latin typeface="Abadi" panose="020B0604020104020204" pitchFamily="34" charset="0"/>
              </a:rPr>
              <a:t>, </a:t>
            </a:r>
            <a:r>
              <a:rPr lang="fr-FR" sz="3000" dirty="0">
                <a:effectLst/>
                <a:latin typeface="Abadi" panose="020B0604020104020204" pitchFamily="34" charset="0"/>
              </a:rPr>
              <a:t>Gr</a:t>
            </a:r>
            <a:r>
              <a:rPr lang="fr-FR" sz="3000" dirty="0">
                <a:latin typeface="Abadi" panose="020B0604020104020204" pitchFamily="34" charset="0"/>
              </a:rPr>
              <a:t>e</a:t>
            </a:r>
            <a:r>
              <a:rPr lang="fr-FR" sz="3000" dirty="0">
                <a:effectLst/>
                <a:latin typeface="Abadi" panose="020B0604020104020204" pitchFamily="34" charset="0"/>
              </a:rPr>
              <a:t>noble </a:t>
            </a:r>
            <a:r>
              <a:rPr lang="sk-SK" sz="30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000" dirty="0" err="1">
                <a:solidFill>
                  <a:srgbClr val="0000FF"/>
                </a:solidFill>
                <a:latin typeface="Abadi" panose="020B0604020104020204" pitchFamily="34" charset="0"/>
              </a:rPr>
              <a:t>gʀənɔbl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] </a:t>
            </a:r>
            <a:r>
              <a:rPr lang="sk-SK" sz="3000" dirty="0">
                <a:latin typeface="Abadi" panose="020B0604020104020204" pitchFamily="34" charset="0"/>
              </a:rPr>
              <a:t>: 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sz="3000" dirty="0">
                <a:solidFill>
                  <a:srgbClr val="0000FF"/>
                </a:solidFill>
                <a:latin typeface="Abadi" panose="020B0604020104020204" pitchFamily="34" charset="0"/>
              </a:rPr>
              <a:t>ə</a:t>
            </a:r>
            <a:r>
              <a:rPr lang="sk-SK" sz="30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9765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280"/>
            <a:ext cx="10515600" cy="5587683"/>
          </a:xfrm>
        </p:spPr>
        <p:txBody>
          <a:bodyPr/>
          <a:lstStyle/>
          <a:p>
            <a:r>
              <a:rPr lang="fr-FR" dirty="0">
                <a:effectLst/>
                <a:latin typeface="Abadi" panose="020B0604020104020204" pitchFamily="34" charset="0"/>
              </a:rPr>
              <a:t>Par</a:t>
            </a:r>
            <a:r>
              <a:rPr lang="fr-FR" dirty="0">
                <a:latin typeface="Abadi" panose="020B0604020104020204" pitchFamily="34" charset="0"/>
              </a:rPr>
              <a:t>i</a:t>
            </a:r>
            <a:r>
              <a:rPr lang="fr-FR" dirty="0">
                <a:effectLst/>
                <a:latin typeface="Abadi" panose="020B0604020104020204" pitchFamily="34" charset="0"/>
              </a:rPr>
              <a:t>s </a:t>
            </a:r>
            <a:r>
              <a:rPr lang="sk-SK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paʀi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, </a:t>
            </a:r>
            <a:r>
              <a:rPr lang="fr-FR" dirty="0">
                <a:effectLst/>
                <a:latin typeface="Abadi" panose="020B0604020104020204" pitchFamily="34" charset="0"/>
              </a:rPr>
              <a:t>Clich</a:t>
            </a:r>
            <a:r>
              <a:rPr lang="fr-FR" dirty="0">
                <a:latin typeface="Abadi" panose="020B0604020104020204" pitchFamily="34" charset="0"/>
              </a:rPr>
              <a:t>y</a:t>
            </a:r>
            <a:r>
              <a:rPr lang="fr-FR" dirty="0">
                <a:effectLst/>
                <a:latin typeface="Abadi" panose="020B0604020104020204" pitchFamily="34" charset="0"/>
              </a:rPr>
              <a:t> </a:t>
            </a:r>
            <a:r>
              <a:rPr lang="sk-SK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kliʃi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 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[i]</a:t>
            </a:r>
          </a:p>
          <a:p>
            <a:pPr marL="0" indent="0">
              <a:buNone/>
            </a:pPr>
            <a:endParaRPr lang="sk-SK" dirty="0">
              <a:latin typeface="Abadi" panose="020B0604020104020204" pitchFamily="34" charset="0"/>
            </a:endParaRPr>
          </a:p>
          <a:p>
            <a:r>
              <a:rPr lang="fr-FR" dirty="0">
                <a:effectLst/>
                <a:latin typeface="Abadi" panose="020B0604020104020204" pitchFamily="34" charset="0"/>
              </a:rPr>
              <a:t>Boul</a:t>
            </a:r>
            <a:r>
              <a:rPr lang="fr-FR" dirty="0">
                <a:latin typeface="Abadi" panose="020B0604020104020204" pitchFamily="34" charset="0"/>
              </a:rPr>
              <a:t>o</a:t>
            </a:r>
            <a:r>
              <a:rPr lang="fr-FR" dirty="0">
                <a:effectLst/>
                <a:latin typeface="Abadi" panose="020B0604020104020204" pitchFamily="34" charset="0"/>
              </a:rPr>
              <a:t>gne </a:t>
            </a:r>
            <a:r>
              <a:rPr lang="sk-SK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bulɔɲ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, </a:t>
            </a:r>
            <a:r>
              <a:rPr lang="fr-FR" dirty="0">
                <a:effectLst/>
                <a:latin typeface="Abadi" panose="020B0604020104020204" pitchFamily="34" charset="0"/>
              </a:rPr>
              <a:t>Lim</a:t>
            </a:r>
            <a:r>
              <a:rPr lang="fr-FR" dirty="0">
                <a:latin typeface="Abadi" panose="020B0604020104020204" pitchFamily="34" charset="0"/>
              </a:rPr>
              <a:t>o</a:t>
            </a:r>
            <a:r>
              <a:rPr lang="fr-FR" dirty="0">
                <a:effectLst/>
                <a:latin typeface="Abadi" panose="020B0604020104020204" pitchFamily="34" charset="0"/>
              </a:rPr>
              <a:t>ges </a:t>
            </a:r>
            <a:r>
              <a:rPr lang="sk-SK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limɔʒ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 </a:t>
            </a:r>
            <a:r>
              <a:rPr lang="sk-SK" dirty="0">
                <a:latin typeface="Abadi" panose="020B0604020104020204" pitchFamily="34" charset="0"/>
              </a:rPr>
              <a:t>: otvorené o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ɔ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dirty="0">
              <a:latin typeface="Abadi" panose="020B0604020104020204" pitchFamily="34" charset="0"/>
            </a:endParaRPr>
          </a:p>
          <a:p>
            <a:r>
              <a:rPr lang="fr-FR" dirty="0">
                <a:effectLst/>
                <a:latin typeface="Abadi" panose="020B0604020104020204" pitchFamily="34" charset="0"/>
              </a:rPr>
              <a:t>Rh</a:t>
            </a:r>
            <a:r>
              <a:rPr lang="fr-FR" dirty="0">
                <a:latin typeface="Abadi" panose="020B0604020104020204" pitchFamily="34" charset="0"/>
              </a:rPr>
              <a:t>ô</a:t>
            </a:r>
            <a:r>
              <a:rPr lang="fr-FR" dirty="0">
                <a:effectLst/>
                <a:latin typeface="Abadi" panose="020B0604020104020204" pitchFamily="34" charset="0"/>
              </a:rPr>
              <a:t>ne </a:t>
            </a:r>
            <a:r>
              <a:rPr lang="sk-SK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ʀon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, </a:t>
            </a:r>
            <a:r>
              <a:rPr lang="fr-FR" dirty="0">
                <a:effectLst/>
                <a:latin typeface="Abadi" panose="020B0604020104020204" pitchFamily="34" charset="0"/>
              </a:rPr>
              <a:t>B</a:t>
            </a:r>
            <a:r>
              <a:rPr lang="fr-FR" dirty="0">
                <a:latin typeface="Abadi" panose="020B0604020104020204" pitchFamily="34" charset="0"/>
              </a:rPr>
              <a:t>eau</a:t>
            </a:r>
            <a:r>
              <a:rPr lang="fr-FR" dirty="0">
                <a:effectLst/>
                <a:latin typeface="Abadi" panose="020B0604020104020204" pitchFamily="34" charset="0"/>
              </a:rPr>
              <a:t>marchais </a:t>
            </a:r>
            <a:r>
              <a:rPr lang="sk-SK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bomarʀʃ</a:t>
            </a:r>
            <a:r>
              <a:rPr lang="el-GR" dirty="0">
                <a:solidFill>
                  <a:srgbClr val="0000FF"/>
                </a:solidFill>
              </a:rPr>
              <a:t>ε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 : zatvorené o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[o]</a:t>
            </a:r>
          </a:p>
          <a:p>
            <a:pPr marL="0" indent="0">
              <a:buNone/>
            </a:pPr>
            <a:endParaRPr lang="sk-SK" dirty="0">
              <a:latin typeface="Abadi" panose="020B0604020104020204" pitchFamily="34" charset="0"/>
            </a:endParaRPr>
          </a:p>
          <a:p>
            <a:r>
              <a:rPr lang="fr-FR" dirty="0">
                <a:effectLst/>
                <a:latin typeface="Abadi" panose="020B0604020104020204" pitchFamily="34" charset="0"/>
              </a:rPr>
              <a:t>n</a:t>
            </a:r>
            <a:r>
              <a:rPr lang="fr-FR" dirty="0">
                <a:latin typeface="Abadi" panose="020B0604020104020204" pitchFamily="34" charset="0"/>
              </a:rPr>
              <a:t>euf</a:t>
            </a:r>
            <a:r>
              <a:rPr lang="fr-FR" dirty="0">
                <a:effectLst/>
                <a:latin typeface="Abadi" panose="020B0604020104020204" pitchFamily="34" charset="0"/>
              </a:rPr>
              <a:t> </a:t>
            </a:r>
            <a:r>
              <a:rPr lang="sk-SK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nœf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,</a:t>
            </a:r>
            <a:r>
              <a:rPr lang="fr-FR" dirty="0">
                <a:effectLst/>
                <a:latin typeface="Abadi" panose="020B0604020104020204" pitchFamily="34" charset="0"/>
              </a:rPr>
              <a:t> c</a:t>
            </a:r>
            <a:r>
              <a:rPr lang="fr-FR" dirty="0">
                <a:latin typeface="Abadi" panose="020B0604020104020204" pitchFamily="34" charset="0"/>
              </a:rPr>
              <a:t>œur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i="1" dirty="0">
                <a:latin typeface="Abadi" panose="020B0604020104020204" pitchFamily="34" charset="0"/>
              </a:rPr>
              <a:t>(m)</a:t>
            </a:r>
            <a:r>
              <a:rPr lang="fr-FR" dirty="0">
                <a:effectLst/>
                <a:latin typeface="Abadi" panose="020B0604020104020204" pitchFamily="34" charset="0"/>
              </a:rPr>
              <a:t> </a:t>
            </a:r>
            <a:r>
              <a:rPr lang="sk-SK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kœʀ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 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œ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endParaRPr lang="sk-SK" dirty="0">
              <a:latin typeface="Abadi" panose="020B0604020104020204" pitchFamily="34" charset="0"/>
            </a:endParaRPr>
          </a:p>
          <a:p>
            <a:r>
              <a:rPr lang="fr-FR" dirty="0">
                <a:effectLst/>
                <a:latin typeface="Abadi" panose="020B0604020104020204" pitchFamily="34" charset="0"/>
              </a:rPr>
              <a:t>L</a:t>
            </a:r>
            <a:r>
              <a:rPr lang="fr-FR" dirty="0">
                <a:latin typeface="Abadi" panose="020B0604020104020204" pitchFamily="34" charset="0"/>
              </a:rPr>
              <a:t>ou</a:t>
            </a:r>
            <a:r>
              <a:rPr lang="fr-FR" dirty="0">
                <a:effectLst/>
                <a:latin typeface="Abadi" panose="020B0604020104020204" pitchFamily="34" charset="0"/>
              </a:rPr>
              <a:t>vre </a:t>
            </a:r>
            <a:r>
              <a:rPr lang="sk-SK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luvʀ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,</a:t>
            </a:r>
            <a:r>
              <a:rPr lang="fr-FR" dirty="0">
                <a:effectLst/>
                <a:latin typeface="Abadi" panose="020B0604020104020204" pitchFamily="34" charset="0"/>
              </a:rPr>
              <a:t> g</a:t>
            </a:r>
            <a:r>
              <a:rPr lang="fr-FR" dirty="0">
                <a:latin typeface="Abadi" panose="020B0604020104020204" pitchFamily="34" charset="0"/>
              </a:rPr>
              <a:t>oû</a:t>
            </a:r>
            <a:r>
              <a:rPr lang="fr-FR" dirty="0">
                <a:effectLst/>
                <a:latin typeface="Abadi" panose="020B0604020104020204" pitchFamily="34" charset="0"/>
              </a:rPr>
              <a:t>t</a:t>
            </a:r>
            <a:r>
              <a:rPr lang="sk-SK" dirty="0">
                <a:effectLst/>
                <a:latin typeface="Abadi" panose="020B0604020104020204" pitchFamily="34" charset="0"/>
              </a:rPr>
              <a:t> </a:t>
            </a:r>
            <a:r>
              <a:rPr lang="sk-SK" i="1" dirty="0">
                <a:effectLst/>
                <a:latin typeface="Abadi" panose="020B0604020104020204" pitchFamily="34" charset="0"/>
              </a:rPr>
              <a:t>(m)</a:t>
            </a:r>
            <a:r>
              <a:rPr lang="fr-FR" dirty="0">
                <a:effectLst/>
                <a:latin typeface="Abadi" panose="020B0604020104020204" pitchFamily="34" charset="0"/>
              </a:rPr>
              <a:t> </a:t>
            </a:r>
            <a:r>
              <a:rPr lang="sk-SK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gu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 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[u]</a:t>
            </a:r>
          </a:p>
          <a:p>
            <a:endParaRPr lang="sk-SK" dirty="0">
              <a:latin typeface="Abadi" panose="020B0604020104020204" pitchFamily="34" charset="0"/>
            </a:endParaRPr>
          </a:p>
          <a:p>
            <a:r>
              <a:rPr lang="fr-FR" dirty="0">
                <a:effectLst/>
                <a:latin typeface="Abadi" panose="020B0604020104020204" pitchFamily="34" charset="0"/>
              </a:rPr>
              <a:t>L</a:t>
            </a:r>
            <a:r>
              <a:rPr lang="fr-FR" dirty="0">
                <a:latin typeface="Abadi" panose="020B0604020104020204" pitchFamily="34" charset="0"/>
              </a:rPr>
              <a:t>u</a:t>
            </a:r>
            <a:r>
              <a:rPr lang="fr-FR" dirty="0">
                <a:effectLst/>
                <a:latin typeface="Abadi" panose="020B0604020104020204" pitchFamily="34" charset="0"/>
              </a:rPr>
              <a:t>c </a:t>
            </a:r>
            <a:r>
              <a:rPr lang="sk-SK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lyk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 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[y]</a:t>
            </a:r>
            <a:endParaRPr lang="fr-FR" dirty="0">
              <a:solidFill>
                <a:srgbClr val="0000FF"/>
              </a:solidFill>
              <a:latin typeface="Abadi" panose="020B0604020104020204" pitchFamily="34" charset="0"/>
            </a:endParaRPr>
          </a:p>
          <a:p>
            <a:endParaRPr lang="fr-FR" dirty="0"/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1236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VOYELLES NASALES</a:t>
            </a:r>
            <a:endParaRPr lang="fr-FR" sz="4800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i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600" i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ɑ̃</a:t>
            </a:r>
            <a:r>
              <a:rPr lang="sk-SK" sz="3600" i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]</a:t>
            </a:r>
            <a:r>
              <a:rPr lang="sk-SK" sz="3600" i="0" dirty="0">
                <a:effectLst/>
                <a:latin typeface="Abadi" panose="020B0604020104020204" pitchFamily="34" charset="0"/>
              </a:rPr>
              <a:t> : </a:t>
            </a:r>
            <a:r>
              <a:rPr lang="fr-FR" sz="3600" i="0" dirty="0">
                <a:effectLst/>
                <a:latin typeface="Abadi" panose="020B0604020104020204" pitchFamily="34" charset="0"/>
              </a:rPr>
              <a:t>an, </a:t>
            </a:r>
            <a:r>
              <a:rPr lang="fr-FR" sz="3600" i="0" dirty="0" err="1">
                <a:effectLst/>
                <a:latin typeface="Abadi" panose="020B0604020104020204" pitchFamily="34" charset="0"/>
              </a:rPr>
              <a:t>am</a:t>
            </a:r>
            <a:r>
              <a:rPr lang="fr-FR" sz="3600" i="0" dirty="0">
                <a:effectLst/>
                <a:latin typeface="Abadi" panose="020B0604020104020204" pitchFamily="34" charset="0"/>
              </a:rPr>
              <a:t>, en, </a:t>
            </a:r>
            <a:r>
              <a:rPr lang="fr-FR" sz="3600" i="0" dirty="0" err="1">
                <a:effectLst/>
                <a:latin typeface="Abadi" panose="020B0604020104020204" pitchFamily="34" charset="0"/>
              </a:rPr>
              <a:t>em</a:t>
            </a:r>
            <a:r>
              <a:rPr lang="sk-SK" sz="3600" dirty="0">
                <a:latin typeface="Abadi" panose="020B0604020104020204" pitchFamily="34" charset="0"/>
              </a:rPr>
              <a:t>				         </a:t>
            </a:r>
            <a:r>
              <a:rPr lang="fr-FR" sz="3600" dirty="0">
                <a:effectLst/>
                <a:latin typeface="Abadi" panose="020B0604020104020204" pitchFamily="34" charset="0"/>
              </a:rPr>
              <a:t>Je</a:t>
            </a:r>
            <a:r>
              <a:rPr lang="fr-FR" sz="3600" dirty="0">
                <a:latin typeface="Abadi" panose="020B0604020104020204" pitchFamily="34" charset="0"/>
              </a:rPr>
              <a:t>an</a:t>
            </a:r>
            <a:r>
              <a:rPr lang="fr-FR" sz="3600" dirty="0">
                <a:effectLst/>
                <a:latin typeface="Abadi" panose="020B0604020104020204" pitchFamily="34" charset="0"/>
              </a:rPr>
              <a:t> </a:t>
            </a:r>
            <a:r>
              <a:rPr lang="sk-SK" sz="36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600" dirty="0" err="1">
                <a:solidFill>
                  <a:srgbClr val="0000FF"/>
                </a:solidFill>
                <a:latin typeface="Abadi" panose="020B0604020104020204" pitchFamily="34" charset="0"/>
              </a:rPr>
              <a:t>ʒɑ</a:t>
            </a:r>
            <a:r>
              <a:rPr lang="fr-FR" sz="3600" dirty="0">
                <a:solidFill>
                  <a:srgbClr val="0000FF"/>
                </a:solidFill>
                <a:latin typeface="Abadi" panose="020B0604020104020204" pitchFamily="34" charset="0"/>
              </a:rPr>
              <a:t>̃</a:t>
            </a:r>
            <a:r>
              <a:rPr lang="sk-SK" sz="36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endParaRPr lang="sk-SK" sz="3600" dirty="0">
              <a:solidFill>
                <a:srgbClr val="0000FF"/>
              </a:solidFill>
              <a:effectLst/>
              <a:latin typeface="Abadi" panose="020B0604020104020204" pitchFamily="34" charset="0"/>
            </a:endParaRPr>
          </a:p>
          <a:p>
            <a:r>
              <a:rPr lang="sk-SK" sz="36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el-GR" sz="3600" i="0" dirty="0">
                <a:solidFill>
                  <a:srgbClr val="0000FF"/>
                </a:solidFill>
                <a:effectLst/>
                <a:latin typeface="Montserrat" panose="00000500000000000000" pitchFamily="2" charset="-18"/>
              </a:rPr>
              <a:t>ε̃</a:t>
            </a:r>
            <a:r>
              <a:rPr lang="sk-SK" sz="36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3600" dirty="0">
                <a:latin typeface="Abadi" panose="020B0604020104020204" pitchFamily="34" charset="0"/>
              </a:rPr>
              <a:t> : </a:t>
            </a:r>
            <a:r>
              <a:rPr lang="de-DE" sz="3000" i="0" dirty="0">
                <a:effectLst/>
                <a:latin typeface="Abadi" panose="020B0604020104020204" pitchFamily="34" charset="0"/>
              </a:rPr>
              <a:t>in, im, </a:t>
            </a:r>
            <a:r>
              <a:rPr lang="de-DE" sz="3000" i="0" dirty="0" err="1">
                <a:effectLst/>
                <a:latin typeface="Abadi" panose="020B0604020104020204" pitchFamily="34" charset="0"/>
              </a:rPr>
              <a:t>ain</a:t>
            </a:r>
            <a:r>
              <a:rPr lang="de-DE" sz="3000" i="0" dirty="0">
                <a:effectLst/>
                <a:latin typeface="Abadi" panose="020B0604020104020204" pitchFamily="34" charset="0"/>
              </a:rPr>
              <a:t>, </a:t>
            </a:r>
            <a:r>
              <a:rPr lang="de-DE" sz="3000" i="0" dirty="0" err="1">
                <a:effectLst/>
                <a:latin typeface="Abadi" panose="020B0604020104020204" pitchFamily="34" charset="0"/>
              </a:rPr>
              <a:t>aim</a:t>
            </a:r>
            <a:r>
              <a:rPr lang="de-DE" sz="3000" i="0" dirty="0">
                <a:effectLst/>
                <a:latin typeface="Abadi" panose="020B0604020104020204" pitchFamily="34" charset="0"/>
              </a:rPr>
              <a:t>, ein, </a:t>
            </a:r>
            <a:r>
              <a:rPr lang="de-DE" sz="3000" i="0" dirty="0" err="1">
                <a:effectLst/>
                <a:latin typeface="Abadi" panose="020B0604020104020204" pitchFamily="34" charset="0"/>
              </a:rPr>
              <a:t>ien</a:t>
            </a:r>
            <a:r>
              <a:rPr lang="de-DE" sz="3000" i="0" dirty="0">
                <a:effectLst/>
                <a:latin typeface="Abadi" panose="020B0604020104020204" pitchFamily="34" charset="0"/>
              </a:rPr>
              <a:t>, </a:t>
            </a:r>
            <a:r>
              <a:rPr lang="de-DE" sz="3000" i="0" dirty="0" err="1">
                <a:effectLst/>
                <a:latin typeface="Abadi" panose="020B0604020104020204" pitchFamily="34" charset="0"/>
              </a:rPr>
              <a:t>oin</a:t>
            </a:r>
            <a:r>
              <a:rPr lang="de-DE" sz="3000" i="0" dirty="0">
                <a:effectLst/>
                <a:latin typeface="Abadi" panose="020B0604020104020204" pitchFamily="34" charset="0"/>
              </a:rPr>
              <a:t>, </a:t>
            </a:r>
            <a:r>
              <a:rPr lang="de-DE" sz="3000" i="0" dirty="0" err="1">
                <a:effectLst/>
                <a:latin typeface="Abadi" panose="020B0604020104020204" pitchFamily="34" charset="0"/>
              </a:rPr>
              <a:t>yn</a:t>
            </a:r>
            <a:r>
              <a:rPr lang="de-DE" sz="3000" i="0" dirty="0">
                <a:effectLst/>
                <a:latin typeface="Abadi" panose="020B0604020104020204" pitchFamily="34" charset="0"/>
              </a:rPr>
              <a:t>, </a:t>
            </a:r>
            <a:r>
              <a:rPr lang="de-DE" sz="3000" i="0" dirty="0" err="1">
                <a:effectLst/>
                <a:latin typeface="Abadi" panose="020B0604020104020204" pitchFamily="34" charset="0"/>
              </a:rPr>
              <a:t>ym</a:t>
            </a:r>
            <a:r>
              <a:rPr lang="sk-SK" sz="3000" i="0" dirty="0">
                <a:effectLst/>
                <a:latin typeface="Abadi" panose="020B0604020104020204" pitchFamily="34" charset="0"/>
              </a:rPr>
              <a:t>, </a:t>
            </a:r>
            <a:r>
              <a:rPr lang="sk-SK" sz="3000" i="0" dirty="0" err="1">
                <a:effectLst/>
                <a:latin typeface="Abadi" panose="020B0604020104020204" pitchFamily="34" charset="0"/>
              </a:rPr>
              <a:t>un</a:t>
            </a:r>
            <a:r>
              <a:rPr lang="sk-SK" sz="3000" i="0" dirty="0">
                <a:effectLst/>
                <a:latin typeface="Abadi" panose="020B0604020104020204" pitchFamily="34" charset="0"/>
              </a:rPr>
              <a:t>, um	   </a:t>
            </a:r>
            <a:r>
              <a:rPr lang="fr-FR" sz="3600" dirty="0">
                <a:effectLst/>
                <a:latin typeface="Abadi" panose="020B0604020104020204" pitchFamily="34" charset="0"/>
              </a:rPr>
              <a:t>vin</a:t>
            </a:r>
            <a:r>
              <a:rPr lang="fr-FR" sz="3000" dirty="0">
                <a:effectLst/>
                <a:latin typeface="Abadi" panose="020B0604020104020204" pitchFamily="34" charset="0"/>
              </a:rPr>
              <a:t> </a:t>
            </a:r>
            <a:r>
              <a:rPr lang="sk-SK" sz="36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600" dirty="0">
                <a:solidFill>
                  <a:srgbClr val="0000FF"/>
                </a:solidFill>
                <a:latin typeface="Abadi" panose="020B0604020104020204" pitchFamily="34" charset="0"/>
              </a:rPr>
              <a:t>v</a:t>
            </a:r>
            <a:r>
              <a:rPr lang="el-GR" sz="3600" dirty="0">
                <a:solidFill>
                  <a:srgbClr val="0000FF"/>
                </a:solidFill>
              </a:rPr>
              <a:t>ε̃</a:t>
            </a:r>
            <a:r>
              <a:rPr lang="sk-SK" sz="36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el-GR" sz="3600" dirty="0">
                <a:solidFill>
                  <a:srgbClr val="0000FF"/>
                </a:solidFill>
              </a:rPr>
              <a:t> </a:t>
            </a:r>
            <a:endParaRPr lang="sk-SK" sz="3600" dirty="0">
              <a:solidFill>
                <a:srgbClr val="0000FF"/>
              </a:solidFill>
              <a:latin typeface="Abadi" panose="020B0604020104020204" pitchFamily="34" charset="0"/>
            </a:endParaRPr>
          </a:p>
          <a:p>
            <a:r>
              <a:rPr lang="sk-SK" sz="3600" i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600" i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ɔ̃</a:t>
            </a:r>
            <a:r>
              <a:rPr lang="sk-SK" sz="3600" i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] </a:t>
            </a:r>
            <a:r>
              <a:rPr lang="sk-SK" sz="3600" i="0" dirty="0">
                <a:effectLst/>
                <a:latin typeface="Abadi" panose="020B0604020104020204" pitchFamily="34" charset="0"/>
              </a:rPr>
              <a:t>: on, </a:t>
            </a:r>
            <a:r>
              <a:rPr lang="sk-SK" sz="3600" i="0" dirty="0" err="1">
                <a:effectLst/>
                <a:latin typeface="Abadi" panose="020B0604020104020204" pitchFamily="34" charset="0"/>
              </a:rPr>
              <a:t>om</a:t>
            </a:r>
            <a:r>
              <a:rPr lang="sk-SK" sz="3600" i="0" dirty="0">
                <a:effectLst/>
                <a:latin typeface="Abadi" panose="020B0604020104020204" pitchFamily="34" charset="0"/>
              </a:rPr>
              <a:t>                                       </a:t>
            </a:r>
            <a:r>
              <a:rPr lang="fr-FR" sz="3600" dirty="0">
                <a:effectLst/>
                <a:latin typeface="Abadi" panose="020B0604020104020204" pitchFamily="34" charset="0"/>
              </a:rPr>
              <a:t>Sim</a:t>
            </a:r>
            <a:r>
              <a:rPr lang="fr-FR" sz="3600" dirty="0">
                <a:latin typeface="Abadi" panose="020B0604020104020204" pitchFamily="34" charset="0"/>
              </a:rPr>
              <a:t>on</a:t>
            </a:r>
            <a:r>
              <a:rPr lang="fr-FR" sz="3600" dirty="0">
                <a:effectLst/>
                <a:latin typeface="Abadi" panose="020B0604020104020204" pitchFamily="34" charset="0"/>
              </a:rPr>
              <a:t> </a:t>
            </a:r>
            <a:r>
              <a:rPr lang="sk-SK" sz="36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600" dirty="0" err="1">
                <a:solidFill>
                  <a:srgbClr val="0000FF"/>
                </a:solidFill>
                <a:latin typeface="Abadi" panose="020B0604020104020204" pitchFamily="34" charset="0"/>
              </a:rPr>
              <a:t>simɔ</a:t>
            </a:r>
            <a:r>
              <a:rPr lang="fr-FR" sz="3600" dirty="0">
                <a:solidFill>
                  <a:srgbClr val="0000FF"/>
                </a:solidFill>
                <a:latin typeface="Abadi" panose="020B0604020104020204" pitchFamily="34" charset="0"/>
              </a:rPr>
              <a:t>̃</a:t>
            </a:r>
            <a:r>
              <a:rPr lang="sk-SK" sz="36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endParaRPr lang="sk-SK" sz="3600" i="0" dirty="0">
              <a:effectLst/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4440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SEMI-CONSONNES</a:t>
            </a:r>
            <a:endParaRPr lang="fr-FR" sz="4800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8695"/>
          </a:xfrm>
        </p:spPr>
        <p:txBody>
          <a:bodyPr>
            <a:normAutofit/>
          </a:bodyPr>
          <a:lstStyle/>
          <a:p>
            <a:r>
              <a:rPr lang="sk-SK" sz="32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200" dirty="0" err="1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wa</a:t>
            </a:r>
            <a:r>
              <a:rPr lang="sk-SK" sz="32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] </a:t>
            </a:r>
            <a:r>
              <a:rPr lang="sk-SK" sz="3200" dirty="0">
                <a:effectLst/>
                <a:latin typeface="Abadi" panose="020B0604020104020204" pitchFamily="34" charset="0"/>
              </a:rPr>
              <a:t>: </a:t>
            </a:r>
            <a:r>
              <a:rPr lang="fr-FR" sz="3200" dirty="0" err="1">
                <a:effectLst/>
                <a:latin typeface="Abadi" panose="020B0604020104020204" pitchFamily="34" charset="0"/>
              </a:rPr>
              <a:t>oi</a:t>
            </a:r>
            <a:r>
              <a:rPr lang="fr-FR" sz="3200" dirty="0">
                <a:effectLst/>
                <a:latin typeface="Abadi" panose="020B0604020104020204" pitchFamily="34" charset="0"/>
              </a:rPr>
              <a:t>, </a:t>
            </a:r>
            <a:r>
              <a:rPr lang="fr-FR" sz="3200" dirty="0" err="1">
                <a:effectLst/>
                <a:latin typeface="Abadi" panose="020B0604020104020204" pitchFamily="34" charset="0"/>
              </a:rPr>
              <a:t>oy</a:t>
            </a:r>
            <a:r>
              <a:rPr lang="sk-SK" sz="3200" dirty="0">
                <a:latin typeface="Abadi" panose="020B0604020104020204" pitchFamily="34" charset="0"/>
              </a:rPr>
              <a:t>			</a:t>
            </a:r>
            <a:r>
              <a:rPr lang="sk-SK" sz="3200" dirty="0" err="1">
                <a:latin typeface="Abadi" panose="020B0604020104020204" pitchFamily="34" charset="0"/>
              </a:rPr>
              <a:t>moi</a:t>
            </a:r>
            <a:r>
              <a:rPr lang="sk-SK" sz="3200" dirty="0">
                <a:latin typeface="Abadi" panose="020B0604020104020204" pitchFamily="34" charset="0"/>
              </a:rPr>
              <a:t> 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sz="3200" dirty="0" err="1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mwa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3200" dirty="0">
                <a:latin typeface="Abadi" panose="020B0604020104020204" pitchFamily="34" charset="0"/>
              </a:rPr>
              <a:t>, </a:t>
            </a:r>
            <a:r>
              <a:rPr lang="sk-SK" sz="3200" dirty="0" err="1">
                <a:latin typeface="Abadi" panose="020B0604020104020204" pitchFamily="34" charset="0"/>
              </a:rPr>
              <a:t>loi</a:t>
            </a:r>
            <a:r>
              <a:rPr lang="sk-SK" sz="3200" dirty="0">
                <a:latin typeface="Abadi" panose="020B0604020104020204" pitchFamily="34" charset="0"/>
              </a:rPr>
              <a:t> </a:t>
            </a:r>
            <a:r>
              <a:rPr lang="sk-SK" sz="3200" i="1" dirty="0">
                <a:latin typeface="Abadi" panose="020B0604020104020204" pitchFamily="34" charset="0"/>
              </a:rPr>
              <a:t>(f)</a:t>
            </a:r>
            <a:r>
              <a:rPr lang="sk-SK" sz="3200" dirty="0">
                <a:latin typeface="Abadi" panose="020B0604020104020204" pitchFamily="34" charset="0"/>
              </a:rPr>
              <a:t> 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sz="3200" dirty="0" err="1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lwa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sz="3200" dirty="0">
              <a:effectLst/>
              <a:latin typeface="Abadi" panose="020B0604020104020204" pitchFamily="34" charset="0"/>
            </a:endParaRPr>
          </a:p>
          <a:p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sz="32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w</a:t>
            </a:r>
            <a:r>
              <a:rPr lang="el-GR" sz="3200" dirty="0">
                <a:solidFill>
                  <a:srgbClr val="0000FF"/>
                </a:solidFill>
                <a:effectLst/>
                <a:latin typeface="Montserrat" panose="00000500000000000000" pitchFamily="2" charset="-18"/>
              </a:rPr>
              <a:t>ε̃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] </a:t>
            </a:r>
            <a:r>
              <a:rPr lang="sk-SK" sz="3200" dirty="0">
                <a:latin typeface="Abadi" panose="020B0604020104020204" pitchFamily="34" charset="0"/>
              </a:rPr>
              <a:t>: </a:t>
            </a:r>
            <a:r>
              <a:rPr lang="fr-FR" sz="3200" dirty="0" err="1">
                <a:effectLst/>
                <a:latin typeface="Abadi" panose="020B0604020104020204" pitchFamily="34" charset="0"/>
              </a:rPr>
              <a:t>oin</a:t>
            </a:r>
            <a:r>
              <a:rPr lang="sk-SK" sz="3200" dirty="0">
                <a:effectLst/>
                <a:latin typeface="Abadi" panose="020B0604020104020204" pitchFamily="34" charset="0"/>
              </a:rPr>
              <a:t>                     	</a:t>
            </a:r>
            <a:r>
              <a:rPr lang="fr-FR" sz="3200" dirty="0">
                <a:effectLst/>
                <a:latin typeface="Abadi" panose="020B0604020104020204" pitchFamily="34" charset="0"/>
              </a:rPr>
              <a:t>l</a:t>
            </a:r>
            <a:r>
              <a:rPr lang="fr-FR" sz="3200" dirty="0">
                <a:latin typeface="Abadi" panose="020B0604020104020204" pitchFamily="34" charset="0"/>
              </a:rPr>
              <a:t>oin</a:t>
            </a:r>
            <a:r>
              <a:rPr lang="fr-FR" sz="3200" dirty="0">
                <a:effectLst/>
                <a:latin typeface="Abadi" panose="020B0604020104020204" pitchFamily="34" charset="0"/>
              </a:rPr>
              <a:t> </a:t>
            </a:r>
            <a:r>
              <a:rPr lang="sk-SK" sz="32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200" dirty="0" err="1">
                <a:solidFill>
                  <a:srgbClr val="0000FF"/>
                </a:solidFill>
                <a:latin typeface="Abadi" panose="020B0604020104020204" pitchFamily="34" charset="0"/>
              </a:rPr>
              <a:t>lw</a:t>
            </a:r>
            <a:r>
              <a:rPr lang="el-GR" sz="3200" dirty="0">
                <a:solidFill>
                  <a:srgbClr val="0000FF"/>
                </a:solidFill>
              </a:rPr>
              <a:t>ε̃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sz="3200" dirty="0">
              <a:latin typeface="Abadi" panose="020B0604020104020204" pitchFamily="34" charset="0"/>
            </a:endParaRPr>
          </a:p>
          <a:p>
            <a:r>
              <a:rPr lang="sk-SK" sz="32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200" dirty="0" err="1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ɥi</a:t>
            </a:r>
            <a:r>
              <a:rPr lang="sk-SK" sz="32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] </a:t>
            </a:r>
            <a:r>
              <a:rPr lang="sk-SK" sz="3200" dirty="0">
                <a:effectLst/>
                <a:latin typeface="Abadi" panose="020B0604020104020204" pitchFamily="34" charset="0"/>
              </a:rPr>
              <a:t>: </a:t>
            </a:r>
            <a:r>
              <a:rPr lang="fr-FR" sz="3200" dirty="0" err="1">
                <a:effectLst/>
                <a:latin typeface="Abadi" panose="020B0604020104020204" pitchFamily="34" charset="0"/>
              </a:rPr>
              <a:t>ui</a:t>
            </a:r>
            <a:r>
              <a:rPr lang="fr-FR" sz="3200" dirty="0">
                <a:effectLst/>
                <a:latin typeface="Abadi" panose="020B0604020104020204" pitchFamily="34" charset="0"/>
              </a:rPr>
              <a:t>, </a:t>
            </a:r>
            <a:r>
              <a:rPr lang="fr-FR" sz="3200" dirty="0" err="1">
                <a:effectLst/>
                <a:latin typeface="Abadi" panose="020B0604020104020204" pitchFamily="34" charset="0"/>
              </a:rPr>
              <a:t>uy</a:t>
            </a:r>
            <a:r>
              <a:rPr lang="sk-SK" sz="3200" dirty="0">
                <a:effectLst/>
                <a:latin typeface="Abadi" panose="020B0604020104020204" pitchFamily="34" charset="0"/>
              </a:rPr>
              <a:t>			</a:t>
            </a:r>
            <a:r>
              <a:rPr lang="fr-FR" sz="3200" dirty="0">
                <a:effectLst/>
                <a:latin typeface="Abadi" panose="020B0604020104020204" pitchFamily="34" charset="0"/>
              </a:rPr>
              <a:t>Villej</a:t>
            </a:r>
            <a:r>
              <a:rPr lang="fr-FR" sz="3200" dirty="0">
                <a:latin typeface="Abadi" panose="020B0604020104020204" pitchFamily="34" charset="0"/>
              </a:rPr>
              <a:t>ui</a:t>
            </a:r>
            <a:r>
              <a:rPr lang="fr-FR" sz="3200" dirty="0">
                <a:effectLst/>
                <a:latin typeface="Abadi" panose="020B0604020104020204" pitchFamily="34" charset="0"/>
              </a:rPr>
              <a:t>f </a:t>
            </a:r>
            <a:r>
              <a:rPr lang="sk-SK" sz="32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200" dirty="0" err="1">
                <a:solidFill>
                  <a:srgbClr val="0000FF"/>
                </a:solidFill>
                <a:latin typeface="Abadi" panose="020B0604020104020204" pitchFamily="34" charset="0"/>
              </a:rPr>
              <a:t>vilʒɥif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sz="3200" dirty="0">
              <a:effectLst/>
              <a:latin typeface="Abadi" panose="020B0604020104020204" pitchFamily="34" charset="0"/>
            </a:endParaRPr>
          </a:p>
          <a:p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sz="32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j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sz="3200" dirty="0">
                <a:latin typeface="Abadi" panose="020B0604020104020204" pitchFamily="34" charset="0"/>
              </a:rPr>
              <a:t> : </a:t>
            </a:r>
            <a:r>
              <a:rPr lang="pl-PL" sz="3200" dirty="0">
                <a:effectLst/>
                <a:latin typeface="Abadi" panose="020B0604020104020204" pitchFamily="34" charset="0"/>
              </a:rPr>
              <a:t>i + </a:t>
            </a:r>
            <a:r>
              <a:rPr lang="pl-PL" sz="3200" dirty="0">
                <a:latin typeface="Abadi" panose="020B0604020104020204" pitchFamily="34" charset="0"/>
              </a:rPr>
              <a:t>samohláska</a:t>
            </a:r>
            <a:r>
              <a:rPr lang="pl-PL" sz="3200" dirty="0">
                <a:effectLst/>
                <a:latin typeface="Abadi" panose="020B0604020104020204" pitchFamily="34" charset="0"/>
              </a:rPr>
              <a:t>, il </a:t>
            </a:r>
            <a:r>
              <a:rPr lang="pl-PL" sz="3200" dirty="0">
                <a:latin typeface="Abadi" panose="020B0604020104020204" pitchFamily="34" charset="0"/>
              </a:rPr>
              <a:t>(na konci)</a:t>
            </a:r>
            <a:r>
              <a:rPr lang="pl-PL" sz="3200" dirty="0">
                <a:effectLst/>
                <a:latin typeface="Abadi" panose="020B0604020104020204" pitchFamily="34" charset="0"/>
              </a:rPr>
              <a:t>,       </a:t>
            </a:r>
            <a:r>
              <a:rPr lang="fr-FR" sz="3200" b="0" dirty="0">
                <a:solidFill>
                  <a:srgbClr val="212529"/>
                </a:solidFill>
                <a:effectLst/>
                <a:latin typeface="Abadi" panose="020B0604020104020204" pitchFamily="34" charset="0"/>
              </a:rPr>
              <a:t>Dan</a:t>
            </a:r>
            <a:r>
              <a:rPr lang="fr-FR" sz="3200" dirty="0">
                <a:latin typeface="Abadi" panose="020B0604020104020204" pitchFamily="34" charset="0"/>
              </a:rPr>
              <a:t>ie</a:t>
            </a:r>
            <a:r>
              <a:rPr lang="fr-FR" sz="3200" b="0" dirty="0">
                <a:solidFill>
                  <a:srgbClr val="212529"/>
                </a:solidFill>
                <a:effectLst/>
                <a:latin typeface="Abadi" panose="020B0604020104020204" pitchFamily="34" charset="0"/>
              </a:rPr>
              <a:t>l </a:t>
            </a:r>
            <a:r>
              <a:rPr lang="sk-SK" sz="3200" b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3200" dirty="0" err="1">
                <a:solidFill>
                  <a:srgbClr val="0000FF"/>
                </a:solidFill>
                <a:latin typeface="Abadi" panose="020B0604020104020204" pitchFamily="34" charset="0"/>
              </a:rPr>
              <a:t>danj</a:t>
            </a:r>
            <a:r>
              <a:rPr lang="el-GR" sz="3200" dirty="0">
                <a:solidFill>
                  <a:srgbClr val="0000FF"/>
                </a:solidFill>
              </a:rPr>
              <a:t>ε</a:t>
            </a:r>
            <a:r>
              <a:rPr lang="fr-FR" sz="3200" dirty="0">
                <a:solidFill>
                  <a:srgbClr val="0000FF"/>
                </a:solidFill>
                <a:latin typeface="Abadi" panose="020B0604020104020204" pitchFamily="34" charset="0"/>
              </a:rPr>
              <a:t>l</a:t>
            </a:r>
            <a:r>
              <a:rPr lang="sk-SK" sz="32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endParaRPr lang="pl-PL" sz="3200" dirty="0">
              <a:effectLst/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pl-PL" sz="3200" dirty="0">
                <a:latin typeface="Abadi" panose="020B0604020104020204" pitchFamily="34" charset="0"/>
              </a:rPr>
              <a:t>       </a:t>
            </a:r>
            <a:r>
              <a:rPr lang="pl-PL" sz="3200" dirty="0">
                <a:effectLst/>
                <a:latin typeface="Abadi" panose="020B0604020104020204" pitchFamily="34" charset="0"/>
              </a:rPr>
              <a:t>ill, y + </a:t>
            </a:r>
            <a:r>
              <a:rPr lang="pl-PL" sz="3200" dirty="0">
                <a:latin typeface="Abadi" panose="020B0604020104020204" pitchFamily="34" charset="0"/>
              </a:rPr>
              <a:t>samohláska</a:t>
            </a:r>
            <a:endParaRPr lang="fr-FR" sz="3200" dirty="0">
              <a:solidFill>
                <a:srgbClr val="0000FF"/>
              </a:solidFill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0562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CHANSON SUR L‘ALPHABET</a:t>
            </a:r>
            <a:endParaRPr lang="fr-FR" sz="4800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dirty="0">
                <a:latin typeface="Abadi" panose="020B0604020104020204" pitchFamily="34" charset="0"/>
              </a:rPr>
              <a:t>A B C D E </a:t>
            </a:r>
            <a:r>
              <a:rPr lang="sk-SK" sz="4400" dirty="0">
                <a:latin typeface="Abadi" panose="020B0604020104020204" pitchFamily="34" charset="0"/>
              </a:rPr>
              <a:t>		</a:t>
            </a:r>
            <a:r>
              <a:rPr lang="fr-FR" sz="4400" dirty="0">
                <a:latin typeface="Abadi" panose="020B0604020104020204" pitchFamily="34" charset="0"/>
              </a:rPr>
              <a:t>Écoute bien ce jeu !</a:t>
            </a:r>
          </a:p>
          <a:p>
            <a:pPr marL="0" indent="0">
              <a:buNone/>
            </a:pPr>
            <a:r>
              <a:rPr lang="fr-FR" sz="4400" dirty="0">
                <a:latin typeface="Abadi" panose="020B0604020104020204" pitchFamily="34" charset="0"/>
              </a:rPr>
              <a:t>F G H I J </a:t>
            </a:r>
            <a:r>
              <a:rPr lang="sk-SK" sz="4400" dirty="0">
                <a:latin typeface="Abadi" panose="020B0604020104020204" pitchFamily="34" charset="0"/>
              </a:rPr>
              <a:t>		</a:t>
            </a:r>
            <a:r>
              <a:rPr lang="fr-FR" sz="4400" dirty="0">
                <a:latin typeface="Abadi" panose="020B0604020104020204" pitchFamily="34" charset="0"/>
              </a:rPr>
              <a:t>Et joue,</a:t>
            </a:r>
            <a:r>
              <a:rPr lang="sk-SK" sz="4400" dirty="0">
                <a:latin typeface="Abadi" panose="020B0604020104020204" pitchFamily="34" charset="0"/>
              </a:rPr>
              <a:t> </a:t>
            </a:r>
            <a:r>
              <a:rPr lang="fr-FR" sz="4400" dirty="0">
                <a:latin typeface="Abadi" panose="020B0604020104020204" pitchFamily="34" charset="0"/>
              </a:rPr>
              <a:t>toi aussi.</a:t>
            </a:r>
          </a:p>
          <a:p>
            <a:pPr marL="0" indent="0">
              <a:buNone/>
            </a:pPr>
            <a:r>
              <a:rPr lang="fr-FR" sz="4400" dirty="0">
                <a:latin typeface="Abadi" panose="020B0604020104020204" pitchFamily="34" charset="0"/>
              </a:rPr>
              <a:t>K L M N O </a:t>
            </a:r>
            <a:r>
              <a:rPr lang="sk-SK" sz="4400" dirty="0">
                <a:latin typeface="Abadi" panose="020B0604020104020204" pitchFamily="34" charset="0"/>
              </a:rPr>
              <a:t>		</a:t>
            </a:r>
            <a:r>
              <a:rPr lang="fr-FR" sz="4400" dirty="0" err="1">
                <a:latin typeface="Abadi" panose="020B0604020104020204" pitchFamily="34" charset="0"/>
              </a:rPr>
              <a:t>Obse</a:t>
            </a:r>
            <a:r>
              <a:rPr lang="sk-SK" sz="4400" dirty="0">
                <a:latin typeface="Abadi" panose="020B0604020104020204" pitchFamily="34" charset="0"/>
              </a:rPr>
              <a:t>r</a:t>
            </a:r>
            <a:r>
              <a:rPr lang="fr-FR" sz="4400" dirty="0" err="1">
                <a:latin typeface="Abadi" panose="020B0604020104020204" pitchFamily="34" charset="0"/>
              </a:rPr>
              <a:t>ve</a:t>
            </a:r>
            <a:r>
              <a:rPr lang="sk-SK" sz="4400" dirty="0">
                <a:latin typeface="Abadi" panose="020B0604020104020204" pitchFamily="34" charset="0"/>
              </a:rPr>
              <a:t> </a:t>
            </a:r>
            <a:r>
              <a:rPr lang="fr-FR" sz="4400" dirty="0">
                <a:latin typeface="Abadi" panose="020B0604020104020204" pitchFamily="34" charset="0"/>
              </a:rPr>
              <a:t>! Oui, bravo</a:t>
            </a:r>
            <a:r>
              <a:rPr lang="sk-SK" sz="4400" dirty="0">
                <a:latin typeface="Abadi" panose="020B0604020104020204" pitchFamily="34" charset="0"/>
              </a:rPr>
              <a:t> </a:t>
            </a:r>
            <a:r>
              <a:rPr lang="fr-FR" sz="4400" dirty="0">
                <a:latin typeface="Abadi" panose="020B0604020104020204" pitchFamily="34" charset="0"/>
              </a:rPr>
              <a:t>!</a:t>
            </a:r>
          </a:p>
          <a:p>
            <a:pPr marL="0" indent="0">
              <a:buNone/>
            </a:pPr>
            <a:r>
              <a:rPr lang="fr-FR" sz="4400" dirty="0">
                <a:latin typeface="Abadi" panose="020B0604020104020204" pitchFamily="34" charset="0"/>
              </a:rPr>
              <a:t>P Q R S T </a:t>
            </a:r>
            <a:r>
              <a:rPr lang="sk-SK" sz="4400" dirty="0">
                <a:latin typeface="Abadi" panose="020B0604020104020204" pitchFamily="34" charset="0"/>
              </a:rPr>
              <a:t>		</a:t>
            </a:r>
            <a:r>
              <a:rPr lang="fr-FR" sz="4400" dirty="0">
                <a:latin typeface="Abadi" panose="020B0604020104020204" pitchFamily="34" charset="0"/>
              </a:rPr>
              <a:t>Tu comprends, ok</a:t>
            </a:r>
            <a:r>
              <a:rPr lang="sk-SK" sz="4400" dirty="0">
                <a:latin typeface="Abadi" panose="020B0604020104020204" pitchFamily="34" charset="0"/>
              </a:rPr>
              <a:t> </a:t>
            </a:r>
            <a:r>
              <a:rPr lang="fr-FR" sz="4400" dirty="0">
                <a:latin typeface="Abadi" panose="020B0604020104020204" pitchFamily="34" charset="0"/>
              </a:rPr>
              <a:t>?</a:t>
            </a:r>
          </a:p>
          <a:p>
            <a:pPr marL="0" indent="0">
              <a:buNone/>
            </a:pPr>
            <a:r>
              <a:rPr lang="fr-FR" sz="4400" dirty="0">
                <a:latin typeface="Abadi" panose="020B0604020104020204" pitchFamily="34" charset="0"/>
              </a:rPr>
              <a:t>U V W </a:t>
            </a:r>
            <a:r>
              <a:rPr lang="sk-SK" sz="4400" dirty="0">
                <a:latin typeface="Abadi" panose="020B0604020104020204" pitchFamily="34" charset="0"/>
              </a:rPr>
              <a:t>			</a:t>
            </a:r>
            <a:r>
              <a:rPr lang="fr-FR" sz="4400" dirty="0">
                <a:latin typeface="Abadi" panose="020B0604020104020204" pitchFamily="34" charset="0"/>
              </a:rPr>
              <a:t>Oui c'est l‘a</a:t>
            </a:r>
            <a:r>
              <a:rPr lang="sk-SK" sz="4400" dirty="0">
                <a:latin typeface="Abadi" panose="020B0604020104020204" pitchFamily="34" charset="0"/>
              </a:rPr>
              <a:t>l</a:t>
            </a:r>
            <a:r>
              <a:rPr lang="fr-FR" sz="4400" dirty="0" err="1">
                <a:latin typeface="Abadi" panose="020B0604020104020204" pitchFamily="34" charset="0"/>
              </a:rPr>
              <a:t>phabet</a:t>
            </a:r>
            <a:r>
              <a:rPr lang="fr-FR" sz="4400" dirty="0">
                <a:latin typeface="Abadi" panose="020B0604020104020204" pitchFamily="34" charset="0"/>
              </a:rPr>
              <a:t>.</a:t>
            </a:r>
          </a:p>
          <a:p>
            <a:pPr marL="0" indent="0">
              <a:buNone/>
            </a:pPr>
            <a:r>
              <a:rPr lang="fr-FR" sz="4400" dirty="0">
                <a:latin typeface="Abadi" panose="020B0604020104020204" pitchFamily="34" charset="0"/>
              </a:rPr>
              <a:t>X Y et Z </a:t>
            </a:r>
            <a:r>
              <a:rPr lang="sk-SK" sz="4400" dirty="0">
                <a:latin typeface="Abadi" panose="020B0604020104020204" pitchFamily="34" charset="0"/>
              </a:rPr>
              <a:t>		</a:t>
            </a:r>
            <a:r>
              <a:rPr lang="fr-FR" sz="4400" dirty="0">
                <a:latin typeface="Abadi" panose="020B0604020104020204" pitchFamily="34" charset="0"/>
              </a:rPr>
              <a:t>À toi, s'il te plaît !</a:t>
            </a: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pic>
        <p:nvPicPr>
          <p:cNvPr id="2" name="alphabet">
            <a:hlinkClick r:id="" action="ppaction://media"/>
            <a:extLst>
              <a:ext uri="{FF2B5EF4-FFF2-40B4-BE49-F238E27FC236}">
                <a16:creationId xmlns:a16="http://schemas.microsoft.com/office/drawing/2014/main" id="{F722C186-8511-8FC8-1EB6-06C2280F58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2497" y="57705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5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3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r>
              <a:rPr lang="sk-SK" sz="3200" dirty="0">
                <a:latin typeface="Abadi" panose="020B0604020104020204" pitchFamily="34" charset="0"/>
              </a:rPr>
              <a:t>10/10/2024       		PWP</a:t>
            </a:r>
          </a:p>
          <a:p>
            <a:r>
              <a:rPr lang="sk-SK" sz="3200" dirty="0">
                <a:latin typeface="Abadi" panose="020B0604020104020204" pitchFamily="34" charset="0"/>
              </a:rPr>
              <a:t>17/10/2024			</a:t>
            </a:r>
            <a:r>
              <a:rPr lang="sk-SK" sz="3200" dirty="0" err="1">
                <a:latin typeface="Abadi" panose="020B0604020104020204" pitchFamily="34" charset="0"/>
              </a:rPr>
              <a:t>autre</a:t>
            </a:r>
            <a:r>
              <a:rPr lang="sk-SK" sz="3200" dirty="0">
                <a:latin typeface="Abadi" panose="020B0604020104020204" pitchFamily="34" charset="0"/>
              </a:rPr>
              <a:t> </a:t>
            </a:r>
            <a:r>
              <a:rPr lang="sk-SK" sz="3200" dirty="0" err="1">
                <a:latin typeface="Abadi" panose="020B0604020104020204" pitchFamily="34" charset="0"/>
              </a:rPr>
              <a:t>jour</a:t>
            </a:r>
            <a:r>
              <a:rPr lang="sk-SK" sz="3200" dirty="0">
                <a:latin typeface="Abadi" panose="020B0604020104020204" pitchFamily="34" charset="0"/>
              </a:rPr>
              <a:t> </a:t>
            </a:r>
          </a:p>
          <a:p>
            <a:r>
              <a:rPr lang="sk-SK" sz="3200" dirty="0">
                <a:latin typeface="Abadi" panose="020B0604020104020204" pitchFamily="34" charset="0"/>
              </a:rPr>
              <a:t>21/11/2024</a:t>
            </a:r>
          </a:p>
          <a:p>
            <a:pPr marL="0" indent="0">
              <a:buNone/>
            </a:pPr>
            <a:endParaRPr lang="sk-SK" sz="3200" dirty="0">
              <a:latin typeface="Abadi" panose="020B0604020104020204" pitchFamily="34" charset="0"/>
            </a:endParaRPr>
          </a:p>
          <a:p>
            <a:r>
              <a:rPr lang="sk-SK" sz="3200" dirty="0">
                <a:latin typeface="Abadi" panose="020B0604020104020204" pitchFamily="34" charset="0"/>
              </a:rPr>
              <a:t>hodnotenie: </a:t>
            </a:r>
            <a:r>
              <a:rPr lang="sk-SK" sz="3200" dirty="0" err="1">
                <a:latin typeface="Abadi" panose="020B0604020104020204" pitchFamily="34" charset="0"/>
              </a:rPr>
              <a:t>devoir</a:t>
            </a:r>
            <a:r>
              <a:rPr lang="sk-SK" sz="3200" dirty="0">
                <a:latin typeface="Abadi" panose="020B0604020104020204" pitchFamily="34" charset="0"/>
              </a:rPr>
              <a:t> + </a:t>
            </a:r>
            <a:r>
              <a:rPr lang="sk-SK" sz="3200" dirty="0" err="1">
                <a:latin typeface="Abadi" panose="020B0604020104020204" pitchFamily="34" charset="0"/>
              </a:rPr>
              <a:t>contrôle</a:t>
            </a:r>
            <a:r>
              <a:rPr lang="sk-SK" sz="3200" dirty="0">
                <a:latin typeface="Abadi" panose="020B0604020104020204" pitchFamily="34" charset="0"/>
              </a:rPr>
              <a:t> (</a:t>
            </a:r>
            <a:r>
              <a:rPr lang="sk-SK" sz="3200" dirty="0">
                <a:solidFill>
                  <a:srgbClr val="00B050"/>
                </a:solidFill>
                <a:latin typeface="Abadi" panose="020B0604020104020204" pitchFamily="34" charset="0"/>
              </a:rPr>
              <a:t>10%</a:t>
            </a:r>
            <a:r>
              <a:rPr lang="sk-SK" sz="3200" dirty="0">
                <a:latin typeface="Abadi" panose="020B0604020104020204" pitchFamily="34" charset="0"/>
              </a:rPr>
              <a:t>), ústna časť (</a:t>
            </a:r>
            <a:r>
              <a:rPr lang="sk-SK" sz="3200" dirty="0">
                <a:solidFill>
                  <a:srgbClr val="00B050"/>
                </a:solidFill>
                <a:latin typeface="Abadi" panose="020B0604020104020204" pitchFamily="34" charset="0"/>
              </a:rPr>
              <a:t>10%</a:t>
            </a:r>
            <a:r>
              <a:rPr lang="sk-SK" sz="3200" dirty="0">
                <a:latin typeface="Abadi" panose="020B0604020104020204" pitchFamily="34" charset="0"/>
              </a:rPr>
              <a:t>), </a:t>
            </a:r>
          </a:p>
          <a:p>
            <a:pPr marL="0" indent="0">
              <a:buNone/>
            </a:pPr>
            <a:r>
              <a:rPr lang="sk-SK" sz="3200" dirty="0">
                <a:latin typeface="Abadi" panose="020B0604020104020204" pitchFamily="34" charset="0"/>
              </a:rPr>
              <a:t>                   písomná časť (</a:t>
            </a:r>
            <a:r>
              <a:rPr lang="sk-SK" sz="3200" dirty="0">
                <a:solidFill>
                  <a:srgbClr val="00B050"/>
                </a:solidFill>
                <a:latin typeface="Abadi" panose="020B0604020104020204" pitchFamily="34" charset="0"/>
              </a:rPr>
              <a:t>80%</a:t>
            </a:r>
            <a:r>
              <a:rPr lang="sk-SK" sz="3200" dirty="0">
                <a:latin typeface="Abadi" panose="020B0604020104020204" pitchFamily="34" charset="0"/>
              </a:rPr>
              <a:t>)</a:t>
            </a:r>
          </a:p>
          <a:p>
            <a:r>
              <a:rPr lang="sk-SK" sz="3200" dirty="0">
                <a:latin typeface="Abadi" panose="020B0604020104020204" pitchFamily="34" charset="0"/>
              </a:rPr>
              <a:t>úspešné ukončenie: min. </a:t>
            </a:r>
            <a:r>
              <a:rPr lang="sk-SK" sz="3200" dirty="0">
                <a:solidFill>
                  <a:srgbClr val="FF0000"/>
                </a:solidFill>
                <a:latin typeface="Abadi" panose="020B0604020104020204" pitchFamily="34" charset="0"/>
              </a:rPr>
              <a:t>66%</a:t>
            </a:r>
          </a:p>
          <a:p>
            <a:pPr marL="0" indent="0">
              <a:buNone/>
            </a:pPr>
            <a:endParaRPr lang="sk-SK" sz="3200" dirty="0">
              <a:latin typeface="Abadi" panose="020B0604020104020204" pitchFamily="34" charset="0"/>
            </a:endParaRPr>
          </a:p>
          <a:p>
            <a:r>
              <a:rPr lang="fr-FR" sz="3200" b="1" dirty="0">
                <a:latin typeface="Abadi" panose="020B0604020104020204" pitchFamily="34" charset="0"/>
              </a:rPr>
              <a:t>FJ1028 </a:t>
            </a:r>
            <a:r>
              <a:rPr lang="fr-FR" sz="3200" dirty="0">
                <a:latin typeface="Abadi" panose="020B0604020104020204" pitchFamily="34" charset="0"/>
              </a:rPr>
              <a:t>Kurz </a:t>
            </a:r>
            <a:r>
              <a:rPr lang="fr-FR" sz="3200" dirty="0" err="1">
                <a:latin typeface="Abadi" panose="020B0604020104020204" pitchFamily="34" charset="0"/>
              </a:rPr>
              <a:t>francouzského</a:t>
            </a:r>
            <a:r>
              <a:rPr lang="fr-FR" sz="3200" dirty="0">
                <a:latin typeface="Abadi" panose="020B0604020104020204" pitchFamily="34" charset="0"/>
              </a:rPr>
              <a:t> </a:t>
            </a:r>
            <a:r>
              <a:rPr lang="fr-FR" sz="3200" dirty="0" err="1">
                <a:latin typeface="Abadi" panose="020B0604020104020204" pitchFamily="34" charset="0"/>
              </a:rPr>
              <a:t>jazyka</a:t>
            </a:r>
            <a:r>
              <a:rPr lang="fr-FR" sz="3200" dirty="0">
                <a:latin typeface="Abadi" panose="020B0604020104020204" pitchFamily="34" charset="0"/>
              </a:rPr>
              <a:t> online</a:t>
            </a:r>
            <a:endParaRPr lang="sk-SK" sz="3200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6" name="Znak násobenia 5">
            <a:extLst>
              <a:ext uri="{FF2B5EF4-FFF2-40B4-BE49-F238E27FC236}">
                <a16:creationId xmlns:a16="http://schemas.microsoft.com/office/drawing/2014/main" id="{5653CDD8-DB6D-06F6-76C5-5D0A0821291A}"/>
              </a:ext>
            </a:extLst>
          </p:cNvPr>
          <p:cNvSpPr/>
          <p:nvPr/>
        </p:nvSpPr>
        <p:spPr>
          <a:xfrm>
            <a:off x="3585882" y="914400"/>
            <a:ext cx="584901" cy="463143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nak násobenia 6">
            <a:extLst>
              <a:ext uri="{FF2B5EF4-FFF2-40B4-BE49-F238E27FC236}">
                <a16:creationId xmlns:a16="http://schemas.microsoft.com/office/drawing/2014/main" id="{797EB01F-27B0-665B-0A1B-1DB7ED562C44}"/>
              </a:ext>
            </a:extLst>
          </p:cNvPr>
          <p:cNvSpPr/>
          <p:nvPr/>
        </p:nvSpPr>
        <p:spPr>
          <a:xfrm>
            <a:off x="3585882" y="1475465"/>
            <a:ext cx="584901" cy="463143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nak násobenia 7">
            <a:extLst>
              <a:ext uri="{FF2B5EF4-FFF2-40B4-BE49-F238E27FC236}">
                <a16:creationId xmlns:a16="http://schemas.microsoft.com/office/drawing/2014/main" id="{ACF09386-D513-B4D1-E276-BF993C2E075B}"/>
              </a:ext>
            </a:extLst>
          </p:cNvPr>
          <p:cNvSpPr/>
          <p:nvPr/>
        </p:nvSpPr>
        <p:spPr>
          <a:xfrm>
            <a:off x="3585882" y="2036530"/>
            <a:ext cx="584901" cy="463143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Šípka: doprava 8">
            <a:extLst>
              <a:ext uri="{FF2B5EF4-FFF2-40B4-BE49-F238E27FC236}">
                <a16:creationId xmlns:a16="http://schemas.microsoft.com/office/drawing/2014/main" id="{4DDCA729-81FF-703F-B031-53DF8E646CCD}"/>
              </a:ext>
            </a:extLst>
          </p:cNvPr>
          <p:cNvSpPr/>
          <p:nvPr/>
        </p:nvSpPr>
        <p:spPr>
          <a:xfrm>
            <a:off x="4490952" y="1023800"/>
            <a:ext cx="709126" cy="17984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: doprava 9">
            <a:extLst>
              <a:ext uri="{FF2B5EF4-FFF2-40B4-BE49-F238E27FC236}">
                <a16:creationId xmlns:a16="http://schemas.microsoft.com/office/drawing/2014/main" id="{6417760B-D327-5E96-B362-044B57642E89}"/>
              </a:ext>
            </a:extLst>
          </p:cNvPr>
          <p:cNvSpPr/>
          <p:nvPr/>
        </p:nvSpPr>
        <p:spPr>
          <a:xfrm>
            <a:off x="4490952" y="1617111"/>
            <a:ext cx="709126" cy="17984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0450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PRÍZVUK. INTONÁCIA</a:t>
            </a:r>
            <a:endParaRPr lang="fr-FR" sz="4800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i="0" dirty="0" err="1">
                <a:effectLst/>
                <a:latin typeface="Abadi" panose="020B0604020104020204" pitchFamily="34" charset="0"/>
              </a:rPr>
              <a:t>slovný</a:t>
            </a:r>
            <a:r>
              <a:rPr lang="fr-FR" i="0" dirty="0">
                <a:effectLst/>
                <a:latin typeface="Abadi" panose="020B0604020104020204" pitchFamily="34" charset="0"/>
              </a:rPr>
              <a:t> </a:t>
            </a:r>
            <a:r>
              <a:rPr lang="fr-FR" i="0" dirty="0" err="1">
                <a:effectLst/>
                <a:latin typeface="Abadi" panose="020B0604020104020204" pitchFamily="34" charset="0"/>
              </a:rPr>
              <a:t>prízvuk</a:t>
            </a:r>
            <a:r>
              <a:rPr lang="fr-FR" i="0" dirty="0">
                <a:effectLst/>
                <a:latin typeface="Abadi" panose="020B0604020104020204" pitchFamily="34" charset="0"/>
              </a:rPr>
              <a:t> je na </a:t>
            </a:r>
            <a:r>
              <a:rPr lang="fr-FR" b="1" i="0" u="sng" dirty="0" err="1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poslednej</a:t>
            </a:r>
            <a:r>
              <a:rPr lang="fr-FR" b="1" i="0" u="sng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fr-FR" b="1" i="0" u="sng" dirty="0" err="1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vyslovenej</a:t>
            </a:r>
            <a:r>
              <a:rPr lang="fr-FR" b="1" i="0" u="sng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fr-FR" b="1" i="0" u="sng" dirty="0" err="1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slabike</a:t>
            </a:r>
            <a:r>
              <a:rPr lang="sk-SK" i="0" dirty="0">
                <a:effectLst/>
                <a:latin typeface="Abadi" panose="020B0604020104020204" pitchFamily="34" charset="0"/>
              </a:rPr>
              <a:t>:</a:t>
            </a:r>
          </a:p>
          <a:p>
            <a:pPr marL="0" indent="0">
              <a:buNone/>
            </a:pPr>
            <a:r>
              <a:rPr lang="sk-SK" dirty="0">
                <a:latin typeface="Abadi" panose="020B0604020104020204" pitchFamily="34" charset="0"/>
              </a:rPr>
              <a:t>  </a:t>
            </a:r>
            <a:r>
              <a:rPr lang="fr-FR" dirty="0">
                <a:effectLst/>
                <a:latin typeface="Abadi" panose="020B0604020104020204" pitchFamily="34" charset="0"/>
              </a:rPr>
              <a:t>Pas</a:t>
            </a:r>
            <a:r>
              <a:rPr lang="fr-FR" u="sng" dirty="0">
                <a:latin typeface="Abadi" panose="020B0604020104020204" pitchFamily="34" charset="0"/>
              </a:rPr>
              <a:t>cal</a:t>
            </a:r>
            <a:r>
              <a:rPr lang="fr-FR" dirty="0">
                <a:effectLst/>
                <a:latin typeface="Abadi" panose="020B0604020104020204" pitchFamily="34" charset="0"/>
              </a:rPr>
              <a:t> </a:t>
            </a:r>
            <a:r>
              <a:rPr lang="sk-SK" dirty="0"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latin typeface="Abadi" panose="020B0604020104020204" pitchFamily="34" charset="0"/>
              </a:rPr>
              <a:t>paskal</a:t>
            </a:r>
            <a:r>
              <a:rPr lang="sk-SK" dirty="0">
                <a:latin typeface="Abadi" panose="020B0604020104020204" pitchFamily="34" charset="0"/>
              </a:rPr>
              <a:t>], </a:t>
            </a:r>
            <a:r>
              <a:rPr lang="fr-FR" i="0" dirty="0">
                <a:effectLst/>
                <a:latin typeface="Abadi" panose="020B0604020104020204" pitchFamily="34" charset="0"/>
              </a:rPr>
              <a:t>chose</a:t>
            </a:r>
            <a:r>
              <a:rPr lang="sk-SK" i="0" dirty="0">
                <a:effectLst/>
                <a:latin typeface="Abadi" panose="020B0604020104020204" pitchFamily="34" charset="0"/>
              </a:rPr>
              <a:t> </a:t>
            </a:r>
            <a:r>
              <a:rPr lang="sk-SK" i="1" dirty="0">
                <a:effectLst/>
                <a:latin typeface="Abadi" panose="020B0604020104020204" pitchFamily="34" charset="0"/>
              </a:rPr>
              <a:t>(f)</a:t>
            </a:r>
            <a:r>
              <a:rPr lang="fr-FR" i="0" dirty="0">
                <a:effectLst/>
                <a:latin typeface="Abadi" panose="020B0604020104020204" pitchFamily="34" charset="0"/>
              </a:rPr>
              <a:t> [</a:t>
            </a:r>
            <a:r>
              <a:rPr lang="fr-FR" b="0" i="0" dirty="0" err="1">
                <a:effectLst/>
                <a:latin typeface="Abadi" panose="020B0604020104020204" pitchFamily="34" charset="0"/>
              </a:rPr>
              <a:t>ʃoz</a:t>
            </a:r>
            <a:r>
              <a:rPr lang="fr-FR" i="0" dirty="0">
                <a:effectLst/>
                <a:latin typeface="Abadi" panose="020B0604020104020204" pitchFamily="34" charset="0"/>
              </a:rPr>
              <a:t>], robe</a:t>
            </a:r>
            <a:r>
              <a:rPr lang="sk-SK" i="0" dirty="0">
                <a:effectLst/>
                <a:latin typeface="Abadi" panose="020B0604020104020204" pitchFamily="34" charset="0"/>
              </a:rPr>
              <a:t> </a:t>
            </a:r>
            <a:r>
              <a:rPr lang="sk-SK" i="1" dirty="0">
                <a:effectLst/>
                <a:latin typeface="Abadi" panose="020B0604020104020204" pitchFamily="34" charset="0"/>
              </a:rPr>
              <a:t>(f)</a:t>
            </a:r>
            <a:r>
              <a:rPr lang="fr-FR" i="0" dirty="0">
                <a:effectLst/>
                <a:latin typeface="Abadi" panose="020B0604020104020204" pitchFamily="34" charset="0"/>
              </a:rPr>
              <a:t> [</a:t>
            </a:r>
            <a:r>
              <a:rPr lang="fr-FR" b="0" i="0" dirty="0" err="1">
                <a:effectLst/>
                <a:latin typeface="Abadi" panose="020B0604020104020204" pitchFamily="34" charset="0"/>
              </a:rPr>
              <a:t>ʁɔb</a:t>
            </a:r>
            <a:r>
              <a:rPr lang="fr-FR" i="0" dirty="0">
                <a:effectLst/>
                <a:latin typeface="Abadi" panose="020B0604020104020204" pitchFamily="34" charset="0"/>
              </a:rPr>
              <a:t>]</a:t>
            </a:r>
            <a:endParaRPr lang="sk-SK" dirty="0">
              <a:latin typeface="Abadi" panose="020B0604020104020204" pitchFamily="34" charset="0"/>
            </a:endParaRPr>
          </a:p>
          <a:p>
            <a:r>
              <a:rPr lang="pl-PL" i="0" dirty="0">
                <a:effectLst/>
                <a:latin typeface="Abadi" panose="020B0604020104020204" pitchFamily="34" charset="0"/>
              </a:rPr>
              <a:t>v slovných spojeniach sa posúva na </a:t>
            </a:r>
            <a:r>
              <a:rPr lang="pl-PL" b="1" i="0" u="sng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koniec spojenia </a:t>
            </a:r>
          </a:p>
          <a:p>
            <a:pPr marL="0" indent="0">
              <a:buNone/>
            </a:pPr>
            <a:r>
              <a:rPr lang="pl-PL" dirty="0">
                <a:latin typeface="Abadi" panose="020B0604020104020204" pitchFamily="34" charset="0"/>
              </a:rPr>
              <a:t>  </a:t>
            </a:r>
            <a:r>
              <a:rPr lang="pl-PL" i="1" dirty="0">
                <a:effectLst/>
                <a:latin typeface="Abadi" panose="020B0604020104020204" pitchFamily="34" charset="0"/>
              </a:rPr>
              <a:t>Je </a:t>
            </a:r>
            <a:r>
              <a:rPr lang="pl-PL" i="1" u="sng" dirty="0">
                <a:effectLst/>
                <a:latin typeface="Abadi" panose="020B0604020104020204" pitchFamily="34" charset="0"/>
              </a:rPr>
              <a:t>sais</a:t>
            </a:r>
            <a:r>
              <a:rPr lang="pl-PL" i="1" dirty="0">
                <a:effectLst/>
                <a:latin typeface="Abadi" panose="020B0604020104020204" pitchFamily="34" charset="0"/>
              </a:rPr>
              <a:t>. Je ne sais</a:t>
            </a:r>
            <a:r>
              <a:rPr lang="pl-PL" i="1" u="sng" dirty="0">
                <a:effectLst/>
                <a:latin typeface="Abadi" panose="020B0604020104020204" pitchFamily="34" charset="0"/>
              </a:rPr>
              <a:t> pas,</a:t>
            </a:r>
            <a:r>
              <a:rPr lang="pl-PL" i="1" dirty="0">
                <a:effectLst/>
                <a:latin typeface="Abadi" panose="020B0604020104020204" pitchFamily="34" charset="0"/>
              </a:rPr>
              <a:t> </a:t>
            </a:r>
            <a:r>
              <a:rPr lang="fr-FR" i="1" dirty="0">
                <a:effectLst/>
                <a:latin typeface="Abadi" panose="020B0604020104020204" pitchFamily="34" charset="0"/>
              </a:rPr>
              <a:t>mon a</a:t>
            </a:r>
            <a:r>
              <a:rPr lang="fr-FR" i="1" dirty="0">
                <a:latin typeface="Abadi" panose="020B0604020104020204" pitchFamily="34" charset="0"/>
              </a:rPr>
              <a:t>mour</a:t>
            </a:r>
            <a:r>
              <a:rPr lang="fr-FR" i="1" dirty="0">
                <a:effectLst/>
                <a:latin typeface="Abadi" panose="020B0604020104020204" pitchFamily="34" charset="0"/>
              </a:rPr>
              <a:t> </a:t>
            </a:r>
            <a:r>
              <a:rPr lang="sk-SK" i="1" dirty="0">
                <a:effectLst/>
                <a:latin typeface="Abadi" panose="020B0604020104020204" pitchFamily="34" charset="0"/>
              </a:rPr>
              <a:t>[</a:t>
            </a:r>
            <a:r>
              <a:rPr lang="fr-FR" i="1" dirty="0" err="1">
                <a:latin typeface="Abadi" panose="020B0604020104020204" pitchFamily="34" charset="0"/>
              </a:rPr>
              <a:t>monamuʀ</a:t>
            </a:r>
            <a:r>
              <a:rPr lang="sk-SK" i="1" dirty="0"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dirty="0">
              <a:latin typeface="Abadi" panose="020B0604020104020204" pitchFamily="34" charset="0"/>
            </a:endParaRPr>
          </a:p>
          <a:p>
            <a:r>
              <a:rPr lang="sk-SK" b="1" u="sng" dirty="0">
                <a:solidFill>
                  <a:srgbClr val="0000FF"/>
                </a:solidFill>
                <a:latin typeface="Abadi" panose="020B0604020104020204" pitchFamily="34" charset="0"/>
              </a:rPr>
              <a:t>klesavá intonácia</a:t>
            </a:r>
            <a:r>
              <a:rPr lang="sk-SK" dirty="0">
                <a:latin typeface="Abadi" panose="020B0604020104020204" pitchFamily="34" charset="0"/>
              </a:rPr>
              <a:t>: Je </a:t>
            </a:r>
            <a:r>
              <a:rPr lang="sk-SK" dirty="0" err="1">
                <a:latin typeface="Abadi" panose="020B0604020104020204" pitchFamily="34" charset="0"/>
              </a:rPr>
              <a:t>m‘appelle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fr-FR" i="0" dirty="0">
                <a:effectLst/>
                <a:latin typeface="Abadi" panose="020B0604020104020204" pitchFamily="34" charset="0"/>
              </a:rPr>
              <a:t>François</a:t>
            </a:r>
            <a:r>
              <a:rPr lang="sk-SK" i="0" dirty="0">
                <a:effectLst/>
                <a:latin typeface="Abadi" panose="020B0604020104020204" pitchFamily="34" charset="0"/>
              </a:rPr>
              <a:t>.</a:t>
            </a:r>
          </a:p>
          <a:p>
            <a:pPr marL="0" indent="0">
              <a:buNone/>
            </a:pPr>
            <a:r>
              <a:rPr lang="sk-SK" dirty="0">
                <a:latin typeface="Abadi" panose="020B0604020104020204" pitchFamily="34" charset="0"/>
              </a:rPr>
              <a:t>		          </a:t>
            </a:r>
            <a:r>
              <a:rPr lang="sk-SK" dirty="0" err="1">
                <a:latin typeface="Abadi" panose="020B0604020104020204" pitchFamily="34" charset="0"/>
              </a:rPr>
              <a:t>Elle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dirty="0" err="1">
                <a:latin typeface="Abadi" panose="020B0604020104020204" pitchFamily="34" charset="0"/>
              </a:rPr>
              <a:t>est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dirty="0" err="1">
                <a:latin typeface="Abadi" panose="020B0604020104020204" pitchFamily="34" charset="0"/>
              </a:rPr>
              <a:t>américaine</a:t>
            </a:r>
            <a:r>
              <a:rPr lang="sk-SK" dirty="0">
                <a:latin typeface="Abadi" panose="020B0604020104020204" pitchFamily="34" charset="0"/>
              </a:rPr>
              <a:t>.</a:t>
            </a:r>
          </a:p>
          <a:p>
            <a:pPr marL="0" indent="0">
              <a:buNone/>
            </a:pPr>
            <a:endParaRPr lang="sk-SK" dirty="0">
              <a:latin typeface="Abadi" panose="020B0604020104020204" pitchFamily="34" charset="0"/>
            </a:endParaRPr>
          </a:p>
          <a:p>
            <a:pPr algn="l"/>
            <a:r>
              <a:rPr lang="sk-SK" b="1" u="sng" dirty="0">
                <a:solidFill>
                  <a:srgbClr val="0000FF"/>
                </a:solidFill>
                <a:latin typeface="Abadi" panose="020B0604020104020204" pitchFamily="34" charset="0"/>
              </a:rPr>
              <a:t>stúpavá intonácia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sk-SK" dirty="0" err="1">
                <a:latin typeface="Abadi" panose="020B0604020104020204" pitchFamily="34" charset="0"/>
              </a:rPr>
              <a:t>Ça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dirty="0" err="1">
                <a:latin typeface="Abadi" panose="020B0604020104020204" pitchFamily="34" charset="0"/>
              </a:rPr>
              <a:t>va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dirty="0" err="1">
                <a:latin typeface="Abadi" panose="020B0604020104020204" pitchFamily="34" charset="0"/>
              </a:rPr>
              <a:t>bien</a:t>
            </a:r>
            <a:r>
              <a:rPr lang="fr-FR" i="0" dirty="0">
                <a:effectLst/>
                <a:latin typeface="Abadi" panose="020B0604020104020204" pitchFamily="34" charset="0"/>
              </a:rPr>
              <a:t>? ↑</a:t>
            </a:r>
          </a:p>
          <a:p>
            <a:pPr marL="0" indent="0" algn="l">
              <a:buNone/>
            </a:pPr>
            <a:r>
              <a:rPr lang="sk-SK" dirty="0">
                <a:latin typeface="Abadi" panose="020B0604020104020204" pitchFamily="34" charset="0"/>
              </a:rPr>
              <a:t>                            </a:t>
            </a:r>
            <a:r>
              <a:rPr lang="sk-SK" dirty="0" err="1">
                <a:latin typeface="Abadi" panose="020B0604020104020204" pitchFamily="34" charset="0"/>
              </a:rPr>
              <a:t>Il</a:t>
            </a:r>
            <a:r>
              <a:rPr lang="fr-FR" i="0" dirty="0">
                <a:effectLst/>
                <a:latin typeface="Abadi" panose="020B0604020104020204" pitchFamily="34" charset="0"/>
              </a:rPr>
              <a:t> est professeur? ↑</a:t>
            </a:r>
          </a:p>
          <a:p>
            <a:endParaRPr lang="fr-FR" dirty="0"/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cxnSp>
        <p:nvCxnSpPr>
          <p:cNvPr id="5" name="Rovná spojovacia šípka 4">
            <a:extLst>
              <a:ext uri="{FF2B5EF4-FFF2-40B4-BE49-F238E27FC236}">
                <a16:creationId xmlns:a16="http://schemas.microsoft.com/office/drawing/2014/main" id="{E0B0B3E3-F46E-B6DA-2E96-2A0ECF4462D5}"/>
              </a:ext>
            </a:extLst>
          </p:cNvPr>
          <p:cNvCxnSpPr/>
          <p:nvPr/>
        </p:nvCxnSpPr>
        <p:spPr>
          <a:xfrm>
            <a:off x="6847840" y="3840480"/>
            <a:ext cx="0" cy="355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id="{2A4194D8-9517-FCE7-5F75-E3B3BB431DFC}"/>
              </a:ext>
            </a:extLst>
          </p:cNvPr>
          <p:cNvCxnSpPr/>
          <p:nvPr/>
        </p:nvCxnSpPr>
        <p:spPr>
          <a:xfrm>
            <a:off x="6614160" y="4196080"/>
            <a:ext cx="0" cy="355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639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FRANCÚZSKE POZDRAVY</a:t>
            </a:r>
            <a:endParaRPr lang="fr-FR" sz="4800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b="1" dirty="0" err="1"/>
              <a:t>Bonjour</a:t>
            </a:r>
            <a:r>
              <a:rPr lang="sk-SK" b="1" dirty="0"/>
              <a:t>.</a:t>
            </a:r>
            <a:r>
              <a:rPr lang="sk-SK" dirty="0"/>
              <a:t>				Dobrý deň. Dobré ráno.</a:t>
            </a:r>
          </a:p>
          <a:p>
            <a:pPr marL="0" indent="0">
              <a:buNone/>
            </a:pPr>
            <a:r>
              <a:rPr lang="sk-SK" b="1" dirty="0" err="1"/>
              <a:t>Bonsoir</a:t>
            </a:r>
            <a:r>
              <a:rPr lang="sk-SK" b="1" dirty="0"/>
              <a:t>.</a:t>
            </a:r>
            <a:r>
              <a:rPr lang="sk-SK" dirty="0"/>
              <a:t>				Dobrý večer.</a:t>
            </a:r>
          </a:p>
          <a:p>
            <a:pPr marL="0" indent="0">
              <a:buNone/>
            </a:pPr>
            <a:r>
              <a:rPr lang="sk-SK" b="1" dirty="0" err="1"/>
              <a:t>Salut</a:t>
            </a:r>
            <a:r>
              <a:rPr lang="sk-SK" b="1" dirty="0"/>
              <a:t> !</a:t>
            </a:r>
            <a:r>
              <a:rPr lang="sk-SK" dirty="0"/>
              <a:t>				Ahoj!</a:t>
            </a:r>
          </a:p>
          <a:p>
            <a:pPr marL="0" indent="0">
              <a:buNone/>
            </a:pPr>
            <a:r>
              <a:rPr lang="sk-SK" b="1" dirty="0" err="1"/>
              <a:t>Coucou</a:t>
            </a:r>
            <a:r>
              <a:rPr lang="sk-SK" b="1" dirty="0"/>
              <a:t> !</a:t>
            </a:r>
          </a:p>
          <a:p>
            <a:pPr marL="0" indent="0">
              <a:buNone/>
            </a:pPr>
            <a:r>
              <a:rPr lang="sk-SK" b="1" dirty="0"/>
              <a:t>Bonne </a:t>
            </a:r>
            <a:r>
              <a:rPr lang="sk-SK" b="1" dirty="0" err="1"/>
              <a:t>nuit</a:t>
            </a:r>
            <a:r>
              <a:rPr lang="sk-SK" b="1" dirty="0"/>
              <a:t>.	</a:t>
            </a:r>
            <a:r>
              <a:rPr lang="sk-SK" dirty="0"/>
              <a:t>			Dobrú noc.</a:t>
            </a:r>
          </a:p>
          <a:p>
            <a:pPr marL="0" indent="0">
              <a:buNone/>
            </a:pPr>
            <a:r>
              <a:rPr lang="sk-SK" b="1" dirty="0"/>
              <a:t>Au </a:t>
            </a:r>
            <a:r>
              <a:rPr lang="sk-SK" b="1" dirty="0" err="1"/>
              <a:t>revoir</a:t>
            </a:r>
            <a:r>
              <a:rPr lang="sk-SK" b="1" dirty="0"/>
              <a:t>.</a:t>
            </a:r>
            <a:r>
              <a:rPr lang="sk-SK" dirty="0"/>
              <a:t>				Dovidenia.</a:t>
            </a:r>
          </a:p>
          <a:p>
            <a:pPr marL="0" indent="0">
              <a:buNone/>
            </a:pPr>
            <a:r>
              <a:rPr lang="sk-SK" b="1" dirty="0"/>
              <a:t>À </a:t>
            </a:r>
            <a:r>
              <a:rPr lang="sk-SK" b="1" dirty="0" err="1"/>
              <a:t>demain</a:t>
            </a:r>
            <a:r>
              <a:rPr lang="sk-SK" b="1" dirty="0"/>
              <a:t>.</a:t>
            </a:r>
            <a:r>
              <a:rPr lang="sk-SK" dirty="0"/>
              <a:t>				Vidíme sa zajtra.</a:t>
            </a:r>
          </a:p>
          <a:p>
            <a:pPr marL="0" indent="0">
              <a:buNone/>
            </a:pPr>
            <a:r>
              <a:rPr lang="sk-SK" b="1" dirty="0"/>
              <a:t>À </a:t>
            </a:r>
            <a:r>
              <a:rPr lang="sk-SK" b="1" dirty="0" err="1"/>
              <a:t>bientôt</a:t>
            </a:r>
            <a:r>
              <a:rPr lang="sk-SK" b="1" dirty="0"/>
              <a:t>.</a:t>
            </a:r>
            <a:r>
              <a:rPr lang="sk-SK" dirty="0"/>
              <a:t>				Do skorého videnia.</a:t>
            </a:r>
          </a:p>
          <a:p>
            <a:pPr marL="0" indent="0">
              <a:buNone/>
            </a:pPr>
            <a:r>
              <a:rPr lang="sk-SK" b="1" dirty="0"/>
              <a:t>À </a:t>
            </a:r>
            <a:r>
              <a:rPr lang="sk-SK" b="1" dirty="0" err="1"/>
              <a:t>toute</a:t>
            </a:r>
            <a:r>
              <a:rPr lang="sk-SK" b="1" dirty="0"/>
              <a:t> à </a:t>
            </a:r>
            <a:r>
              <a:rPr lang="sk-SK" b="1" dirty="0" err="1"/>
              <a:t>l'heure</a:t>
            </a:r>
            <a:r>
              <a:rPr lang="sk-SK" b="1" dirty="0"/>
              <a:t>.</a:t>
            </a:r>
            <a:r>
              <a:rPr lang="sk-SK" dirty="0"/>
              <a:t>			Vidíme sa čoskoro. / Maj sa.</a:t>
            </a:r>
          </a:p>
          <a:p>
            <a:pPr marL="0" indent="0">
              <a:buNone/>
            </a:pPr>
            <a:r>
              <a:rPr lang="sk-SK" b="1" dirty="0"/>
              <a:t>Adieu.</a:t>
            </a:r>
            <a:r>
              <a:rPr lang="sk-SK" dirty="0"/>
              <a:t>				Zbohom.</a:t>
            </a: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6593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8960"/>
            <a:ext cx="10515600" cy="5608003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Comment ça va ?</a:t>
            </a:r>
            <a:r>
              <a:rPr lang="sk-SK" b="1" dirty="0"/>
              <a:t> / </a:t>
            </a:r>
            <a:r>
              <a:rPr lang="sk-SK" b="1" dirty="0" err="1"/>
              <a:t>Ça</a:t>
            </a:r>
            <a:r>
              <a:rPr lang="sk-SK" b="1" dirty="0"/>
              <a:t> </a:t>
            </a:r>
            <a:r>
              <a:rPr lang="sk-SK" b="1" dirty="0" err="1"/>
              <a:t>va</a:t>
            </a:r>
            <a:r>
              <a:rPr lang="sk-SK" b="1" dirty="0"/>
              <a:t> ?</a:t>
            </a:r>
            <a:r>
              <a:rPr lang="sk-SK" dirty="0"/>
              <a:t>		Ako sa máš?</a:t>
            </a:r>
          </a:p>
          <a:p>
            <a:pPr marL="0" indent="0">
              <a:buNone/>
            </a:pPr>
            <a:r>
              <a:rPr lang="fr-FR" b="1" dirty="0"/>
              <a:t>Comment allez-vous ?</a:t>
            </a:r>
            <a:r>
              <a:rPr lang="sk-SK" dirty="0"/>
              <a:t>			Ako sa máte?</a:t>
            </a:r>
          </a:p>
          <a:p>
            <a:pPr marL="0" indent="0">
              <a:buNone/>
            </a:pPr>
            <a:r>
              <a:rPr lang="sk-SK" b="1" dirty="0" err="1"/>
              <a:t>Ça</a:t>
            </a:r>
            <a:r>
              <a:rPr lang="sk-SK" b="1" dirty="0"/>
              <a:t> </a:t>
            </a:r>
            <a:r>
              <a:rPr lang="sk-SK" b="1" dirty="0" err="1"/>
              <a:t>va</a:t>
            </a:r>
            <a:r>
              <a:rPr lang="sk-SK" b="1" dirty="0"/>
              <a:t>.	</a:t>
            </a:r>
            <a:r>
              <a:rPr lang="sk-SK" dirty="0"/>
              <a:t>					Dá sa. / Ide to.</a:t>
            </a:r>
          </a:p>
          <a:p>
            <a:pPr marL="0" indent="0">
              <a:buNone/>
            </a:pPr>
            <a:r>
              <a:rPr lang="sk-SK" b="1" dirty="0" err="1"/>
              <a:t>Ça</a:t>
            </a:r>
            <a:r>
              <a:rPr lang="sk-SK" b="1" dirty="0"/>
              <a:t> </a:t>
            </a:r>
            <a:r>
              <a:rPr lang="sk-SK" b="1" dirty="0" err="1"/>
              <a:t>va</a:t>
            </a:r>
            <a:r>
              <a:rPr lang="sk-SK" b="1" dirty="0"/>
              <a:t> </a:t>
            </a:r>
            <a:r>
              <a:rPr lang="sk-SK" b="1" dirty="0" err="1"/>
              <a:t>bien</a:t>
            </a:r>
            <a:r>
              <a:rPr lang="sk-SK" b="1" dirty="0"/>
              <a:t> (et </a:t>
            </a:r>
            <a:r>
              <a:rPr lang="sk-SK" b="1" dirty="0" err="1"/>
              <a:t>toi</a:t>
            </a:r>
            <a:r>
              <a:rPr lang="sk-SK" b="1" dirty="0"/>
              <a:t>/et </a:t>
            </a:r>
            <a:r>
              <a:rPr lang="sk-SK" b="1" dirty="0" err="1"/>
              <a:t>vous</a:t>
            </a:r>
            <a:r>
              <a:rPr lang="sk-SK" b="1" dirty="0"/>
              <a:t>?)</a:t>
            </a:r>
            <a:r>
              <a:rPr lang="sk-SK" dirty="0"/>
              <a:t>		Mám sa dobre. (a ty/vy?)</a:t>
            </a:r>
          </a:p>
          <a:p>
            <a:pPr marL="0" indent="0">
              <a:buNone/>
            </a:pPr>
            <a:r>
              <a:rPr lang="sk-SK" b="1" dirty="0" err="1"/>
              <a:t>Ça</a:t>
            </a:r>
            <a:r>
              <a:rPr lang="sk-SK" b="1" dirty="0"/>
              <a:t> </a:t>
            </a:r>
            <a:r>
              <a:rPr lang="sk-SK" b="1" dirty="0" err="1"/>
              <a:t>va</a:t>
            </a:r>
            <a:r>
              <a:rPr lang="sk-SK" b="1" dirty="0"/>
              <a:t> </a:t>
            </a:r>
            <a:r>
              <a:rPr lang="sk-SK" b="1" dirty="0" err="1"/>
              <a:t>très</a:t>
            </a:r>
            <a:r>
              <a:rPr lang="sk-SK" b="1" dirty="0"/>
              <a:t> </a:t>
            </a:r>
            <a:r>
              <a:rPr lang="sk-SK" b="1" dirty="0" err="1"/>
              <a:t>bien</a:t>
            </a:r>
            <a:r>
              <a:rPr lang="sk-SK" b="1" dirty="0"/>
              <a:t> !</a:t>
            </a:r>
            <a:r>
              <a:rPr lang="sk-SK" dirty="0"/>
              <a:t>				Mám sa veľmi dobre!</a:t>
            </a:r>
          </a:p>
          <a:p>
            <a:pPr marL="0" indent="0">
              <a:buNone/>
            </a:pPr>
            <a:r>
              <a:rPr lang="sk-SK" b="1" dirty="0"/>
              <a:t>Pas mal.</a:t>
            </a:r>
            <a:r>
              <a:rPr lang="sk-SK" dirty="0"/>
              <a:t>					Nie zle.</a:t>
            </a:r>
          </a:p>
          <a:p>
            <a:pPr marL="0" indent="0">
              <a:buNone/>
            </a:pPr>
            <a:r>
              <a:rPr lang="sk-SK" b="1" dirty="0" err="1"/>
              <a:t>Ça</a:t>
            </a:r>
            <a:r>
              <a:rPr lang="sk-SK" b="1" dirty="0"/>
              <a:t> </a:t>
            </a:r>
            <a:r>
              <a:rPr lang="sk-SK" b="1" dirty="0" err="1"/>
              <a:t>va</a:t>
            </a:r>
            <a:r>
              <a:rPr lang="sk-SK" b="1" dirty="0"/>
              <a:t> mal.</a:t>
            </a:r>
            <a:r>
              <a:rPr lang="sk-SK" dirty="0"/>
              <a:t>					Mám sa zle.</a:t>
            </a:r>
          </a:p>
          <a:p>
            <a:pPr marL="0" indent="0">
              <a:buNone/>
            </a:pPr>
            <a:r>
              <a:rPr lang="fr-FR" b="1" dirty="0"/>
              <a:t>Comme ci, comme ça</a:t>
            </a:r>
            <a:r>
              <a:rPr lang="sk-SK" b="1" dirty="0"/>
              <a:t>.</a:t>
            </a:r>
            <a:r>
              <a:rPr lang="sk-SK" dirty="0"/>
              <a:t>			Aj tak, aj tak.</a:t>
            </a:r>
          </a:p>
          <a:p>
            <a:pPr marL="0" indent="0">
              <a:buNone/>
            </a:pPr>
            <a:r>
              <a:rPr lang="sk-SK" b="1" dirty="0" err="1"/>
              <a:t>Merci</a:t>
            </a:r>
            <a:r>
              <a:rPr lang="sk-SK" b="1" dirty="0"/>
              <a:t>.</a:t>
            </a:r>
            <a:r>
              <a:rPr lang="sk-SK" dirty="0"/>
              <a:t>					Ďakujem.</a:t>
            </a:r>
          </a:p>
          <a:p>
            <a:pPr marL="0" indent="0">
              <a:buNone/>
            </a:pPr>
            <a:r>
              <a:rPr lang="sk-SK" b="1" dirty="0" err="1"/>
              <a:t>Excusez-moi</a:t>
            </a:r>
            <a:r>
              <a:rPr lang="sk-SK" b="1" dirty="0"/>
              <a:t>...</a:t>
            </a:r>
            <a:r>
              <a:rPr lang="sk-SK" dirty="0"/>
              <a:t>				Ospravedlňte ma. Prepáčte.</a:t>
            </a:r>
            <a:endParaRPr lang="fr-FR" dirty="0"/>
          </a:p>
          <a:p>
            <a:pPr marL="0" indent="0">
              <a:buNone/>
            </a:pPr>
            <a:r>
              <a:rPr lang="sk-SK" b="1" dirty="0" err="1"/>
              <a:t>Enchanté</a:t>
            </a:r>
            <a:r>
              <a:rPr lang="sk-SK" b="1" dirty="0"/>
              <a:t> (e)                                          	</a:t>
            </a:r>
            <a:r>
              <a:rPr lang="sk-SK" dirty="0"/>
              <a:t>Teší ma</a:t>
            </a:r>
            <a:endParaRPr lang="fr-FR" b="1" dirty="0"/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5803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u="sng" dirty="0">
                <a:solidFill>
                  <a:srgbClr val="0000FF"/>
                </a:solidFill>
                <a:latin typeface="Arial Black" panose="020B0A04020102020204" pitchFamily="34" charset="0"/>
              </a:rPr>
              <a:t>PRÉSENTATIONS</a:t>
            </a:r>
            <a:endParaRPr lang="fr-FR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b="1" u="sng" dirty="0" err="1">
                <a:latin typeface="Abadi" panose="020B0604020104020204" pitchFamily="34" charset="0"/>
              </a:rPr>
              <a:t>pour</a:t>
            </a:r>
            <a:r>
              <a:rPr lang="sk-SK" sz="3200" b="1" u="sng" dirty="0">
                <a:latin typeface="Abadi" panose="020B0604020104020204" pitchFamily="34" charset="0"/>
              </a:rPr>
              <a:t> </a:t>
            </a:r>
            <a:r>
              <a:rPr lang="sk-SK" sz="3200" b="1" u="sng" dirty="0" err="1">
                <a:latin typeface="Abadi" panose="020B0604020104020204" pitchFamily="34" charset="0"/>
              </a:rPr>
              <a:t>se</a:t>
            </a:r>
            <a:r>
              <a:rPr lang="sk-SK" sz="3200" b="1" u="sng" dirty="0">
                <a:latin typeface="Abadi" panose="020B0604020104020204" pitchFamily="34" charset="0"/>
              </a:rPr>
              <a:t> </a:t>
            </a:r>
            <a:r>
              <a:rPr lang="sk-SK" sz="3200" b="1" u="sng" dirty="0" err="1">
                <a:latin typeface="Abadi" panose="020B0604020104020204" pitchFamily="34" charset="0"/>
              </a:rPr>
              <a:t>présenter</a:t>
            </a:r>
            <a:r>
              <a:rPr lang="sk-SK" sz="3200" b="1" u="sng" dirty="0">
                <a:latin typeface="Abadi" panose="020B0604020104020204" pitchFamily="34" charset="0"/>
              </a:rPr>
              <a:t> </a:t>
            </a:r>
            <a:r>
              <a:rPr lang="sk-SK" sz="3200" dirty="0">
                <a:latin typeface="Abadi" panose="020B0604020104020204" pitchFamily="34" charset="0"/>
              </a:rPr>
              <a:t>:</a:t>
            </a:r>
          </a:p>
          <a:p>
            <a:pPr marL="0" indent="0">
              <a:buNone/>
            </a:pPr>
            <a:r>
              <a:rPr lang="sk-SK" sz="3200" dirty="0">
                <a:latin typeface="Abadi" panose="020B0604020104020204" pitchFamily="34" charset="0"/>
              </a:rPr>
              <a:t>   Je </a:t>
            </a:r>
            <a:r>
              <a:rPr lang="sk-SK" sz="3200" dirty="0" err="1">
                <a:latin typeface="Abadi" panose="020B0604020104020204" pitchFamily="34" charset="0"/>
              </a:rPr>
              <a:t>m‘appelle</a:t>
            </a:r>
            <a:r>
              <a:rPr lang="sk-SK" sz="3200" dirty="0">
                <a:latin typeface="Abadi" panose="020B0604020104020204" pitchFamily="34" charset="0"/>
              </a:rPr>
              <a:t> / Je </a:t>
            </a:r>
            <a:r>
              <a:rPr lang="sk-SK" sz="3200" dirty="0" err="1">
                <a:latin typeface="Abadi" panose="020B0604020104020204" pitchFamily="34" charset="0"/>
              </a:rPr>
              <a:t>suis</a:t>
            </a:r>
            <a:r>
              <a:rPr lang="sk-SK" sz="3200" dirty="0">
                <a:latin typeface="Abadi" panose="020B0604020104020204" pitchFamily="34" charset="0"/>
              </a:rPr>
              <a:t> / </a:t>
            </a:r>
            <a:r>
              <a:rPr lang="sk-SK" sz="3200" dirty="0" err="1">
                <a:latin typeface="Abadi" panose="020B0604020104020204" pitchFamily="34" charset="0"/>
              </a:rPr>
              <a:t>Moi</a:t>
            </a:r>
            <a:r>
              <a:rPr lang="sk-SK" sz="3200" dirty="0">
                <a:latin typeface="Abadi" panose="020B0604020104020204" pitchFamily="34" charset="0"/>
              </a:rPr>
              <a:t>, </a:t>
            </a:r>
            <a:r>
              <a:rPr lang="sk-SK" sz="3200" dirty="0" err="1">
                <a:latin typeface="Abadi" panose="020B0604020104020204" pitchFamily="34" charset="0"/>
              </a:rPr>
              <a:t>c‘est</a:t>
            </a:r>
            <a:r>
              <a:rPr lang="sk-SK" sz="3200" dirty="0">
                <a:latin typeface="Abadi" panose="020B0604020104020204" pitchFamily="34" charset="0"/>
              </a:rPr>
              <a:t> + </a:t>
            </a:r>
            <a:r>
              <a:rPr lang="sk-SK" sz="3200" dirty="0" err="1">
                <a:latin typeface="Abadi" panose="020B0604020104020204" pitchFamily="34" charset="0"/>
              </a:rPr>
              <a:t>prénom</a:t>
            </a:r>
            <a:r>
              <a:rPr lang="sk-SK" sz="3200" dirty="0">
                <a:latin typeface="Abadi" panose="020B0604020104020204" pitchFamily="34" charset="0"/>
              </a:rPr>
              <a:t>	</a:t>
            </a:r>
          </a:p>
          <a:p>
            <a:pPr marL="0" indent="0">
              <a:buNone/>
            </a:pPr>
            <a:r>
              <a:rPr lang="sk-SK" sz="3200" dirty="0">
                <a:latin typeface="Abadi" panose="020B0604020104020204" pitchFamily="34" charset="0"/>
              </a:rPr>
              <a:t>   </a:t>
            </a:r>
            <a:r>
              <a:rPr lang="sk-SK" sz="3200" i="1" dirty="0">
                <a:solidFill>
                  <a:srgbClr val="0000FF"/>
                </a:solidFill>
                <a:latin typeface="Abadi" panose="020B0604020104020204" pitchFamily="34" charset="0"/>
              </a:rPr>
              <a:t>Je </a:t>
            </a:r>
            <a:r>
              <a:rPr lang="sk-SK" sz="3200" i="1" dirty="0" err="1">
                <a:solidFill>
                  <a:srgbClr val="0000FF"/>
                </a:solidFill>
                <a:latin typeface="Abadi" panose="020B0604020104020204" pitchFamily="34" charset="0"/>
              </a:rPr>
              <a:t>m‘appelle</a:t>
            </a:r>
            <a:r>
              <a:rPr lang="sk-SK" sz="3200" i="1" dirty="0">
                <a:solidFill>
                  <a:srgbClr val="0000FF"/>
                </a:solidFill>
                <a:latin typeface="Abadi" panose="020B0604020104020204" pitchFamily="34" charset="0"/>
              </a:rPr>
              <a:t> Paul.</a:t>
            </a:r>
          </a:p>
          <a:p>
            <a:pPr marL="0" indent="0">
              <a:buNone/>
            </a:pPr>
            <a:r>
              <a:rPr lang="sk-SK" sz="3200" dirty="0">
                <a:latin typeface="Abadi" panose="020B0604020104020204" pitchFamily="34" charset="0"/>
              </a:rPr>
              <a:t>   Je </a:t>
            </a:r>
            <a:r>
              <a:rPr lang="sk-SK" sz="3200" dirty="0" err="1">
                <a:latin typeface="Abadi" panose="020B0604020104020204" pitchFamily="34" charset="0"/>
              </a:rPr>
              <a:t>m‘appelle</a:t>
            </a:r>
            <a:r>
              <a:rPr lang="sk-SK" sz="3200" dirty="0">
                <a:latin typeface="Abadi" panose="020B0604020104020204" pitchFamily="34" charset="0"/>
              </a:rPr>
              <a:t> / Je </a:t>
            </a:r>
            <a:r>
              <a:rPr lang="sk-SK" sz="3200" dirty="0" err="1">
                <a:latin typeface="Abadi" panose="020B0604020104020204" pitchFamily="34" charset="0"/>
              </a:rPr>
              <a:t>suis</a:t>
            </a:r>
            <a:r>
              <a:rPr lang="sk-SK" sz="3200" dirty="0">
                <a:latin typeface="Abadi" panose="020B0604020104020204" pitchFamily="34" charset="0"/>
              </a:rPr>
              <a:t> + </a:t>
            </a:r>
            <a:r>
              <a:rPr lang="sk-SK" sz="3200" dirty="0" err="1">
                <a:latin typeface="Abadi" panose="020B0604020104020204" pitchFamily="34" charset="0"/>
              </a:rPr>
              <a:t>prénom</a:t>
            </a:r>
            <a:r>
              <a:rPr lang="sk-SK" sz="3200" dirty="0">
                <a:latin typeface="Abadi" panose="020B0604020104020204" pitchFamily="34" charset="0"/>
              </a:rPr>
              <a:t> + </a:t>
            </a:r>
            <a:r>
              <a:rPr lang="sk-SK" sz="3200" dirty="0" err="1">
                <a:latin typeface="Abadi" panose="020B0604020104020204" pitchFamily="34" charset="0"/>
              </a:rPr>
              <a:t>nom</a:t>
            </a:r>
            <a:r>
              <a:rPr lang="sk-SK" sz="3200" dirty="0">
                <a:latin typeface="Abadi" panose="020B0604020104020204" pitchFamily="34" charset="0"/>
              </a:rPr>
              <a:t> de </a:t>
            </a:r>
            <a:r>
              <a:rPr lang="sk-SK" sz="3200" dirty="0" err="1">
                <a:latin typeface="Abadi" panose="020B0604020104020204" pitchFamily="34" charset="0"/>
              </a:rPr>
              <a:t>famille</a:t>
            </a:r>
            <a:endParaRPr lang="sk-SK" sz="32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200" dirty="0">
                <a:latin typeface="Abadi" panose="020B0604020104020204" pitchFamily="34" charset="0"/>
              </a:rPr>
              <a:t>   </a:t>
            </a:r>
            <a:r>
              <a:rPr lang="sk-SK" sz="3200" i="1" dirty="0">
                <a:solidFill>
                  <a:srgbClr val="0000FF"/>
                </a:solidFill>
                <a:latin typeface="Abadi" panose="020B0604020104020204" pitchFamily="34" charset="0"/>
              </a:rPr>
              <a:t>Je </a:t>
            </a:r>
            <a:r>
              <a:rPr lang="sk-SK" sz="3200" i="1" dirty="0" err="1">
                <a:solidFill>
                  <a:srgbClr val="0000FF"/>
                </a:solidFill>
                <a:latin typeface="Abadi" panose="020B0604020104020204" pitchFamily="34" charset="0"/>
              </a:rPr>
              <a:t>m‘appelle</a:t>
            </a:r>
            <a:r>
              <a:rPr lang="sk-SK" sz="3200" i="1" dirty="0">
                <a:solidFill>
                  <a:srgbClr val="0000FF"/>
                </a:solidFill>
                <a:latin typeface="Abadi" panose="020B0604020104020204" pitchFamily="34" charset="0"/>
              </a:rPr>
              <a:t> Paul </a:t>
            </a:r>
            <a:r>
              <a:rPr lang="sk-SK" sz="3200" i="1" dirty="0" err="1">
                <a:solidFill>
                  <a:srgbClr val="0000FF"/>
                </a:solidFill>
                <a:latin typeface="Abadi" panose="020B0604020104020204" pitchFamily="34" charset="0"/>
              </a:rPr>
              <a:t>Dubois</a:t>
            </a:r>
            <a:r>
              <a:rPr lang="sk-SK" sz="3200" i="1" dirty="0">
                <a:solidFill>
                  <a:srgbClr val="0000FF"/>
                </a:solidFill>
                <a:latin typeface="Abadi" panose="020B0604020104020204" pitchFamily="34" charset="0"/>
              </a:rPr>
              <a:t>.</a:t>
            </a:r>
          </a:p>
          <a:p>
            <a:pPr marL="0" indent="0">
              <a:buNone/>
            </a:pPr>
            <a:r>
              <a:rPr lang="sk-SK" sz="3200" dirty="0">
                <a:latin typeface="Abadi" panose="020B0604020104020204" pitchFamily="34" charset="0"/>
              </a:rPr>
              <a:t>   Je </a:t>
            </a:r>
            <a:r>
              <a:rPr lang="sk-SK" sz="3200" dirty="0" err="1">
                <a:latin typeface="Abadi" panose="020B0604020104020204" pitchFamily="34" charset="0"/>
              </a:rPr>
              <a:t>suis</a:t>
            </a:r>
            <a:r>
              <a:rPr lang="sk-SK" sz="3200" dirty="0">
                <a:latin typeface="Abadi" panose="020B0604020104020204" pitchFamily="34" charset="0"/>
              </a:rPr>
              <a:t> Madame/</a:t>
            </a:r>
            <a:r>
              <a:rPr lang="sk-SK" sz="3200" dirty="0" err="1">
                <a:latin typeface="Abadi" panose="020B0604020104020204" pitchFamily="34" charset="0"/>
              </a:rPr>
              <a:t>Monsieur</a:t>
            </a:r>
            <a:r>
              <a:rPr lang="sk-SK" sz="3200" dirty="0">
                <a:latin typeface="Abadi" panose="020B0604020104020204" pitchFamily="34" charset="0"/>
              </a:rPr>
              <a:t> + </a:t>
            </a:r>
            <a:r>
              <a:rPr lang="sk-SK" sz="3200" dirty="0" err="1">
                <a:latin typeface="Abadi" panose="020B0604020104020204" pitchFamily="34" charset="0"/>
              </a:rPr>
              <a:t>nom</a:t>
            </a:r>
            <a:r>
              <a:rPr lang="sk-SK" sz="3200" dirty="0">
                <a:latin typeface="Abadi" panose="020B0604020104020204" pitchFamily="34" charset="0"/>
              </a:rPr>
              <a:t> de </a:t>
            </a:r>
            <a:r>
              <a:rPr lang="sk-SK" sz="3200" dirty="0" err="1">
                <a:latin typeface="Abadi" panose="020B0604020104020204" pitchFamily="34" charset="0"/>
              </a:rPr>
              <a:t>famille</a:t>
            </a:r>
            <a:r>
              <a:rPr lang="sk-SK" sz="3200" dirty="0">
                <a:latin typeface="Abadi" panose="020B0604020104020204" pitchFamily="34" charset="0"/>
              </a:rPr>
              <a:t> </a:t>
            </a:r>
          </a:p>
          <a:p>
            <a:pPr marL="0" indent="0">
              <a:buNone/>
            </a:pPr>
            <a:r>
              <a:rPr lang="sk-SK" sz="3200" dirty="0">
                <a:latin typeface="Abadi" panose="020B0604020104020204" pitchFamily="34" charset="0"/>
              </a:rPr>
              <a:t>   </a:t>
            </a:r>
            <a:r>
              <a:rPr lang="sk-SK" sz="3200" i="1" dirty="0">
                <a:solidFill>
                  <a:srgbClr val="0000FF"/>
                </a:solidFill>
                <a:latin typeface="Abadi" panose="020B0604020104020204" pitchFamily="34" charset="0"/>
              </a:rPr>
              <a:t>Je </a:t>
            </a:r>
            <a:r>
              <a:rPr lang="sk-SK" sz="3200" i="1" dirty="0" err="1">
                <a:solidFill>
                  <a:srgbClr val="0000FF"/>
                </a:solidFill>
                <a:latin typeface="Abadi" panose="020B0604020104020204" pitchFamily="34" charset="0"/>
              </a:rPr>
              <a:t>suis</a:t>
            </a:r>
            <a:r>
              <a:rPr lang="sk-SK" sz="3200" i="1" dirty="0">
                <a:solidFill>
                  <a:srgbClr val="0000FF"/>
                </a:solidFill>
                <a:latin typeface="Abadi" panose="020B0604020104020204" pitchFamily="34" charset="0"/>
              </a:rPr>
              <a:t> </a:t>
            </a:r>
            <a:r>
              <a:rPr lang="sk-SK" sz="3200" i="1" dirty="0" err="1">
                <a:solidFill>
                  <a:srgbClr val="0000FF"/>
                </a:solidFill>
                <a:latin typeface="Abadi" panose="020B0604020104020204" pitchFamily="34" charset="0"/>
              </a:rPr>
              <a:t>Monsieur</a:t>
            </a:r>
            <a:r>
              <a:rPr lang="sk-SK" sz="3200" i="1" dirty="0">
                <a:solidFill>
                  <a:srgbClr val="0000FF"/>
                </a:solidFill>
                <a:latin typeface="Abadi" panose="020B0604020104020204" pitchFamily="34" charset="0"/>
              </a:rPr>
              <a:t> </a:t>
            </a:r>
            <a:r>
              <a:rPr lang="sk-SK" sz="3200" i="1" dirty="0" err="1">
                <a:solidFill>
                  <a:srgbClr val="0000FF"/>
                </a:solidFill>
                <a:latin typeface="Abadi" panose="020B0604020104020204" pitchFamily="34" charset="0"/>
              </a:rPr>
              <a:t>Dubois</a:t>
            </a:r>
            <a:r>
              <a:rPr lang="sk-SK" sz="3200" i="1" dirty="0">
                <a:solidFill>
                  <a:srgbClr val="0000FF"/>
                </a:solidFill>
                <a:latin typeface="Abadi" panose="020B0604020104020204" pitchFamily="34" charset="0"/>
              </a:rPr>
              <a:t>.</a:t>
            </a:r>
            <a:endParaRPr lang="fr-FR" sz="3200" i="1" dirty="0">
              <a:solidFill>
                <a:srgbClr val="0000FF"/>
              </a:solidFill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0877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7768"/>
            <a:ext cx="10515600" cy="5419196"/>
          </a:xfrm>
        </p:spPr>
        <p:txBody>
          <a:bodyPr>
            <a:normAutofit fontScale="25000" lnSpcReduction="20000"/>
          </a:bodyPr>
          <a:lstStyle/>
          <a:p>
            <a:r>
              <a:rPr lang="sk-SK" sz="10400" b="1" u="sng" dirty="0" err="1">
                <a:latin typeface="Abadi" panose="020B0604020104020204" pitchFamily="34" charset="0"/>
              </a:rPr>
              <a:t>pour</a:t>
            </a:r>
            <a:r>
              <a:rPr lang="sk-SK" sz="10400" b="1" u="sng" dirty="0">
                <a:latin typeface="Abadi" panose="020B0604020104020204" pitchFamily="34" charset="0"/>
              </a:rPr>
              <a:t> </a:t>
            </a:r>
            <a:r>
              <a:rPr lang="sk-SK" sz="10400" b="1" u="sng" dirty="0" err="1">
                <a:latin typeface="Abadi" panose="020B0604020104020204" pitchFamily="34" charset="0"/>
              </a:rPr>
              <a:t>présenter</a:t>
            </a:r>
            <a:r>
              <a:rPr lang="sk-SK" sz="10400" b="1" u="sng" dirty="0">
                <a:latin typeface="Abadi" panose="020B0604020104020204" pitchFamily="34" charset="0"/>
              </a:rPr>
              <a:t> </a:t>
            </a:r>
            <a:r>
              <a:rPr lang="sk-SK" sz="10400" b="1" u="sng" dirty="0" err="1">
                <a:latin typeface="Abadi" panose="020B0604020104020204" pitchFamily="34" charset="0"/>
              </a:rPr>
              <a:t>quelqu‘un</a:t>
            </a:r>
            <a:r>
              <a:rPr lang="sk-SK" sz="10400" b="1" u="sng" dirty="0">
                <a:latin typeface="Abadi" panose="020B0604020104020204" pitchFamily="34" charset="0"/>
              </a:rPr>
              <a:t> :</a:t>
            </a:r>
          </a:p>
          <a:p>
            <a:pPr marL="0" indent="0">
              <a:buNone/>
            </a:pPr>
            <a:r>
              <a:rPr lang="sk-SK" sz="10400" dirty="0">
                <a:latin typeface="Abadi" panose="020B0604020104020204" pitchFamily="34" charset="0"/>
              </a:rPr>
              <a:t>   </a:t>
            </a:r>
            <a:r>
              <a:rPr lang="sk-SK" sz="10400" dirty="0" err="1">
                <a:latin typeface="Abadi" panose="020B0604020104020204" pitchFamily="34" charset="0"/>
              </a:rPr>
              <a:t>C‘est</a:t>
            </a:r>
            <a:r>
              <a:rPr lang="sk-SK" sz="10400" dirty="0">
                <a:latin typeface="Abadi" panose="020B0604020104020204" pitchFamily="34" charset="0"/>
              </a:rPr>
              <a:t> / </a:t>
            </a:r>
            <a:r>
              <a:rPr lang="sk-SK" sz="10400" dirty="0" err="1">
                <a:latin typeface="Abadi" panose="020B0604020104020204" pitchFamily="34" charset="0"/>
              </a:rPr>
              <a:t>Il</a:t>
            </a:r>
            <a:r>
              <a:rPr lang="sk-SK" sz="10400" dirty="0">
                <a:latin typeface="Abadi" panose="020B0604020104020204" pitchFamily="34" charset="0"/>
              </a:rPr>
              <a:t> </a:t>
            </a:r>
            <a:r>
              <a:rPr lang="sk-SK" sz="10400" dirty="0" err="1">
                <a:latin typeface="Abadi" panose="020B0604020104020204" pitchFamily="34" charset="0"/>
              </a:rPr>
              <a:t>s‘appelle</a:t>
            </a:r>
            <a:r>
              <a:rPr lang="sk-SK" sz="10400" dirty="0">
                <a:latin typeface="Abadi" panose="020B0604020104020204" pitchFamily="34" charset="0"/>
              </a:rPr>
              <a:t> / </a:t>
            </a:r>
            <a:r>
              <a:rPr lang="sk-SK" sz="10400" dirty="0" err="1">
                <a:latin typeface="Abadi" panose="020B0604020104020204" pitchFamily="34" charset="0"/>
              </a:rPr>
              <a:t>Elle</a:t>
            </a:r>
            <a:r>
              <a:rPr lang="sk-SK" sz="10400" dirty="0">
                <a:latin typeface="Abadi" panose="020B0604020104020204" pitchFamily="34" charset="0"/>
              </a:rPr>
              <a:t> </a:t>
            </a:r>
            <a:r>
              <a:rPr lang="sk-SK" sz="10400" dirty="0" err="1">
                <a:latin typeface="Abadi" panose="020B0604020104020204" pitchFamily="34" charset="0"/>
              </a:rPr>
              <a:t>s‘appelle</a:t>
            </a:r>
            <a:r>
              <a:rPr lang="sk-SK" sz="10400" dirty="0">
                <a:latin typeface="Abadi" panose="020B0604020104020204" pitchFamily="34" charset="0"/>
              </a:rPr>
              <a:t> + </a:t>
            </a:r>
            <a:r>
              <a:rPr lang="sk-SK" sz="10400" dirty="0" err="1">
                <a:latin typeface="Abadi" panose="020B0604020104020204" pitchFamily="34" charset="0"/>
              </a:rPr>
              <a:t>prénom</a:t>
            </a:r>
            <a:endParaRPr lang="sk-SK" sz="104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10400" dirty="0">
                <a:latin typeface="Abadi" panose="020B0604020104020204" pitchFamily="34" charset="0"/>
              </a:rPr>
              <a:t>   </a:t>
            </a:r>
            <a:r>
              <a:rPr lang="sk-SK" sz="10400" i="1" dirty="0" err="1">
                <a:solidFill>
                  <a:srgbClr val="0000FF"/>
                </a:solidFill>
                <a:latin typeface="Abadi" panose="020B0604020104020204" pitchFamily="34" charset="0"/>
              </a:rPr>
              <a:t>C‘est</a:t>
            </a:r>
            <a:r>
              <a:rPr lang="sk-SK" sz="10400" i="1" dirty="0">
                <a:solidFill>
                  <a:srgbClr val="0000FF"/>
                </a:solidFill>
                <a:latin typeface="Abadi" panose="020B0604020104020204" pitchFamily="34" charset="0"/>
              </a:rPr>
              <a:t> </a:t>
            </a:r>
            <a:r>
              <a:rPr lang="sk-SK" sz="10400" i="1" dirty="0" err="1">
                <a:solidFill>
                  <a:srgbClr val="0000FF"/>
                </a:solidFill>
                <a:latin typeface="Abadi" panose="020B0604020104020204" pitchFamily="34" charset="0"/>
              </a:rPr>
              <a:t>Antoine</a:t>
            </a:r>
            <a:r>
              <a:rPr lang="sk-SK" sz="10400" i="1" dirty="0">
                <a:solidFill>
                  <a:srgbClr val="0000FF"/>
                </a:solidFill>
                <a:latin typeface="Abadi" panose="020B0604020104020204" pitchFamily="34" charset="0"/>
              </a:rPr>
              <a:t>.</a:t>
            </a:r>
          </a:p>
          <a:p>
            <a:pPr marL="0" indent="0">
              <a:buNone/>
            </a:pPr>
            <a:r>
              <a:rPr lang="sk-SK" sz="10400" dirty="0">
                <a:latin typeface="Abadi" panose="020B0604020104020204" pitchFamily="34" charset="0"/>
              </a:rPr>
              <a:t>   </a:t>
            </a:r>
            <a:r>
              <a:rPr lang="sk-SK" sz="10400" dirty="0" err="1">
                <a:latin typeface="Abadi" panose="020B0604020104020204" pitchFamily="34" charset="0"/>
              </a:rPr>
              <a:t>C‘est</a:t>
            </a:r>
            <a:r>
              <a:rPr lang="sk-SK" sz="10400" dirty="0">
                <a:latin typeface="Abadi" panose="020B0604020104020204" pitchFamily="34" charset="0"/>
              </a:rPr>
              <a:t> Madame/</a:t>
            </a:r>
            <a:r>
              <a:rPr lang="sk-SK" sz="10400" dirty="0" err="1">
                <a:latin typeface="Abadi" panose="020B0604020104020204" pitchFamily="34" charset="0"/>
              </a:rPr>
              <a:t>Monsieur</a:t>
            </a:r>
            <a:r>
              <a:rPr lang="sk-SK" sz="10400" dirty="0">
                <a:latin typeface="Abadi" panose="020B0604020104020204" pitchFamily="34" charset="0"/>
              </a:rPr>
              <a:t> + </a:t>
            </a:r>
            <a:r>
              <a:rPr lang="sk-SK" sz="10400" dirty="0" err="1">
                <a:latin typeface="Abadi" panose="020B0604020104020204" pitchFamily="34" charset="0"/>
              </a:rPr>
              <a:t>nom</a:t>
            </a:r>
            <a:r>
              <a:rPr lang="sk-SK" sz="10400" dirty="0">
                <a:latin typeface="Abadi" panose="020B0604020104020204" pitchFamily="34" charset="0"/>
              </a:rPr>
              <a:t> de </a:t>
            </a:r>
            <a:r>
              <a:rPr lang="sk-SK" sz="10400" dirty="0" err="1">
                <a:latin typeface="Abadi" panose="020B0604020104020204" pitchFamily="34" charset="0"/>
              </a:rPr>
              <a:t>famille</a:t>
            </a:r>
            <a:r>
              <a:rPr lang="sk-SK" sz="10400" dirty="0">
                <a:latin typeface="Abadi" panose="020B0604020104020204" pitchFamily="34" charset="0"/>
              </a:rPr>
              <a:t> </a:t>
            </a:r>
          </a:p>
          <a:p>
            <a:pPr marL="0" indent="0">
              <a:buNone/>
            </a:pPr>
            <a:r>
              <a:rPr lang="sk-SK" sz="10400" dirty="0">
                <a:latin typeface="Abadi" panose="020B0604020104020204" pitchFamily="34" charset="0"/>
              </a:rPr>
              <a:t>   </a:t>
            </a:r>
            <a:r>
              <a:rPr lang="sk-SK" sz="10400" i="1" dirty="0" err="1">
                <a:solidFill>
                  <a:srgbClr val="0000FF"/>
                </a:solidFill>
                <a:latin typeface="Abadi" panose="020B0604020104020204" pitchFamily="34" charset="0"/>
              </a:rPr>
              <a:t>C‘est</a:t>
            </a:r>
            <a:r>
              <a:rPr lang="sk-SK" sz="10400" i="1" dirty="0">
                <a:solidFill>
                  <a:srgbClr val="0000FF"/>
                </a:solidFill>
                <a:latin typeface="Abadi" panose="020B0604020104020204" pitchFamily="34" charset="0"/>
              </a:rPr>
              <a:t> Madame Pascale.</a:t>
            </a:r>
          </a:p>
          <a:p>
            <a:pPr marL="0" indent="0">
              <a:buNone/>
            </a:pPr>
            <a:endParaRPr lang="sk-SK" sz="10400" dirty="0">
              <a:latin typeface="Abadi" panose="020B0604020104020204" pitchFamily="34" charset="0"/>
            </a:endParaRPr>
          </a:p>
          <a:p>
            <a:pPr>
              <a:lnSpc>
                <a:spcPct val="120000"/>
              </a:lnSpc>
            </a:pPr>
            <a:r>
              <a:rPr lang="sk-SK" sz="10400" b="1" u="sng" dirty="0" err="1">
                <a:latin typeface="Abadi" panose="020B0604020104020204" pitchFamily="34" charset="0"/>
              </a:rPr>
              <a:t>demander</a:t>
            </a:r>
            <a:r>
              <a:rPr lang="sk-SK" sz="10400" b="1" u="sng" dirty="0">
                <a:latin typeface="Abadi" panose="020B0604020104020204" pitchFamily="34" charset="0"/>
              </a:rPr>
              <a:t> </a:t>
            </a:r>
            <a:r>
              <a:rPr lang="sk-SK" sz="10400" b="1" u="sng" dirty="0" err="1">
                <a:latin typeface="Abadi" panose="020B0604020104020204" pitchFamily="34" charset="0"/>
              </a:rPr>
              <a:t>le</a:t>
            </a:r>
            <a:r>
              <a:rPr lang="sk-SK" sz="10400" b="1" u="sng" dirty="0">
                <a:latin typeface="Abadi" panose="020B0604020104020204" pitchFamily="34" charset="0"/>
              </a:rPr>
              <a:t> </a:t>
            </a:r>
            <a:r>
              <a:rPr lang="sk-SK" sz="10400" b="1" u="sng" dirty="0" err="1">
                <a:latin typeface="Abadi" panose="020B0604020104020204" pitchFamily="34" charset="0"/>
              </a:rPr>
              <a:t>nom</a:t>
            </a:r>
            <a:r>
              <a:rPr lang="sk-SK" sz="10400" b="1" u="sng" dirty="0">
                <a:latin typeface="Abadi" panose="020B0604020104020204" pitchFamily="34" charset="0"/>
              </a:rPr>
              <a:t> et </a:t>
            </a:r>
            <a:r>
              <a:rPr lang="sk-SK" sz="10400" b="1" u="sng" dirty="0" err="1">
                <a:latin typeface="Abadi" panose="020B0604020104020204" pitchFamily="34" charset="0"/>
              </a:rPr>
              <a:t>le</a:t>
            </a:r>
            <a:r>
              <a:rPr lang="sk-SK" sz="10400" b="1" u="sng" dirty="0">
                <a:latin typeface="Abadi" panose="020B0604020104020204" pitchFamily="34" charset="0"/>
              </a:rPr>
              <a:t> </a:t>
            </a:r>
            <a:r>
              <a:rPr lang="sk-SK" sz="10400" b="1" u="sng" dirty="0" err="1">
                <a:latin typeface="Abadi" panose="020B0604020104020204" pitchFamily="34" charset="0"/>
              </a:rPr>
              <a:t>prénom</a:t>
            </a:r>
            <a:r>
              <a:rPr lang="sk-SK" sz="10400" b="1" u="sng" dirty="0">
                <a:latin typeface="Abadi" panose="020B0604020104020204" pitchFamily="34" charset="0"/>
              </a:rPr>
              <a:t> 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k-SK" sz="10400" dirty="0">
                <a:latin typeface="Abadi" panose="020B0604020104020204" pitchFamily="34" charset="0"/>
              </a:rPr>
              <a:t> </a:t>
            </a:r>
            <a:r>
              <a:rPr lang="fr-FR" sz="10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sk-SK" sz="10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 </a:t>
            </a:r>
            <a:r>
              <a:rPr lang="fr-FR" sz="10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t’appelles</a:t>
            </a:r>
            <a:r>
              <a:rPr lang="sk-SK" sz="10400" kern="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0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fr-FR" sz="10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sk-SK" sz="10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Comment</a:t>
            </a:r>
            <a:r>
              <a:rPr lang="sk-SK" sz="10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vous </a:t>
            </a:r>
            <a:r>
              <a:rPr lang="sk-SK" sz="10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vous</a:t>
            </a:r>
            <a:r>
              <a:rPr lang="sk-SK" sz="10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appelez ?</a:t>
            </a:r>
            <a:endParaRPr lang="sk-SK" sz="10400" kern="0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k-SK" sz="10400" kern="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 est ton / </a:t>
            </a:r>
            <a:r>
              <a:rPr lang="sk-SK" sz="10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</a:t>
            </a:r>
            <a:r>
              <a:rPr lang="sk-SK" sz="10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0400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sk-SK" sz="10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votre nom ?</a:t>
            </a:r>
            <a:endParaRPr lang="sk-SK" sz="10400" kern="0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sk-SK" sz="10400" kern="100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 t’appelles comment ? (informel)</a:t>
            </a:r>
            <a:endParaRPr lang="fr-FR" sz="10400" kern="1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sk-SK" sz="10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400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Votre nom ? Votre prénom ? (administratif)</a:t>
            </a:r>
            <a:endParaRPr lang="fr-FR" sz="10400" kern="1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dirty="0"/>
              <a:t>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fr-FR" dirty="0"/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566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u="sng" dirty="0">
                <a:solidFill>
                  <a:srgbClr val="0000FF"/>
                </a:solidFill>
                <a:latin typeface="Arial Black" panose="020B0A04020102020204" pitchFamily="34" charset="0"/>
              </a:rPr>
              <a:t>Užitočné linky</a:t>
            </a:r>
            <a:endParaRPr lang="fr-FR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4792"/>
            <a:ext cx="10515600" cy="4624088"/>
          </a:xfrm>
        </p:spPr>
        <p:txBody>
          <a:bodyPr>
            <a:normAutofit lnSpcReduction="10000"/>
          </a:bodyPr>
          <a:lstStyle/>
          <a:p>
            <a:r>
              <a:rPr lang="sk-SK" sz="3200" dirty="0">
                <a:latin typeface="Abadi" panose="020B0604020104020204" pitchFamily="34" charset="0"/>
              </a:rPr>
              <a:t>výslovnosť:</a:t>
            </a:r>
          </a:p>
          <a:p>
            <a:pPr marL="0" indent="0">
              <a:buNone/>
            </a:pPr>
            <a:r>
              <a:rPr lang="sk-SK" sz="3200" u="sng" dirty="0">
                <a:solidFill>
                  <a:srgbClr val="0070C0"/>
                </a:solidFill>
                <a:latin typeface="Abadi" panose="020B0604020104020204" pitchFamily="34" charset="0"/>
              </a:rPr>
              <a:t>https://vyuka.lingea.cz/francouzstina/ucebnice/vyslovnost </a:t>
            </a:r>
            <a:r>
              <a:rPr lang="sk-SK" sz="3200" dirty="0">
                <a:latin typeface="Abadi" panose="020B0604020104020204" pitchFamily="34" charset="0"/>
                <a:hlinkClick r:id="rId3"/>
              </a:rPr>
              <a:t>https://vyucba.lingea.sk/francuzstina/ucebnica/vyslovnost#prizvuk</a:t>
            </a:r>
            <a:endParaRPr lang="sk-SK" sz="32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200" dirty="0">
                <a:latin typeface="Abadi" panose="020B0604020104020204" pitchFamily="34" charset="0"/>
                <a:hlinkClick r:id="rId4"/>
              </a:rPr>
              <a:t>https://www.francuzstina.eu/o-jazyku/francuzska-gramatika/abeceda-a-vyslovnost/501/francuzska-abeceda-alphabet-francais/</a:t>
            </a:r>
            <a:r>
              <a:rPr lang="sk-SK" sz="3200" dirty="0">
                <a:latin typeface="Abadi" panose="020B0604020104020204" pitchFamily="34" charset="0"/>
              </a:rPr>
              <a:t> </a:t>
            </a:r>
          </a:p>
          <a:p>
            <a:pPr marL="0" indent="0">
              <a:buNone/>
            </a:pPr>
            <a:r>
              <a:rPr lang="sk-SK" sz="3200" u="sng" dirty="0">
                <a:solidFill>
                  <a:srgbClr val="0070C0"/>
                </a:solidFill>
                <a:latin typeface="Abadi" panose="020B0604020104020204" pitchFamily="34" charset="0"/>
              </a:rPr>
              <a:t>https://easypronunciation.com/fr/french-phonetic-transcription-converter</a:t>
            </a:r>
          </a:p>
          <a:p>
            <a:pPr marL="0" indent="0">
              <a:buNone/>
            </a:pPr>
            <a:r>
              <a:rPr lang="fr-FR" sz="3200" dirty="0">
                <a:latin typeface="Abadi" panose="020B0604020104020204" pitchFamily="34" charset="0"/>
                <a:hlinkClick r:id="rId5"/>
              </a:rPr>
              <a:t>https://slovniky.lingea.cz/francouzsko-cesky</a:t>
            </a:r>
            <a:r>
              <a:rPr lang="sk-SK" sz="3200" dirty="0">
                <a:latin typeface="Abadi" panose="020B0604020104020204" pitchFamily="34" charset="0"/>
              </a:rPr>
              <a:t> </a:t>
            </a:r>
            <a:endParaRPr lang="fr-FR" sz="3200" dirty="0"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975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8480"/>
            <a:ext cx="10515600" cy="5638483"/>
          </a:xfrm>
        </p:spPr>
        <p:txBody>
          <a:bodyPr>
            <a:normAutofit/>
          </a:bodyPr>
          <a:lstStyle/>
          <a:p>
            <a:r>
              <a:rPr lang="sk-SK" sz="3200" dirty="0">
                <a:latin typeface="Abadi" panose="020B0604020104020204" pitchFamily="34" charset="0"/>
              </a:rPr>
              <a:t>prekladače, slovníky:</a:t>
            </a:r>
          </a:p>
          <a:p>
            <a:pPr marL="0" indent="0">
              <a:buNone/>
            </a:pPr>
            <a:r>
              <a:rPr lang="sk-SK" sz="3200" dirty="0">
                <a:latin typeface="Abadi" panose="020B0604020104020204" pitchFamily="34" charset="0"/>
                <a:hlinkClick r:id="rId3"/>
              </a:rPr>
              <a:t>https://www.deepl.com/translator</a:t>
            </a:r>
            <a:endParaRPr lang="sk-SK" sz="32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200" dirty="0">
                <a:latin typeface="Abadi" panose="020B0604020104020204" pitchFamily="34" charset="0"/>
                <a:hlinkClick r:id="rId4"/>
              </a:rPr>
              <a:t>https://cs.glosbe.com/</a:t>
            </a:r>
            <a:endParaRPr lang="sk-SK" sz="32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200" dirty="0">
                <a:latin typeface="Abadi" panose="020B0604020104020204" pitchFamily="34" charset="0"/>
                <a:hlinkClick r:id="rId5"/>
              </a:rPr>
              <a:t>https://www.linguee.fr/</a:t>
            </a:r>
            <a:r>
              <a:rPr lang="sk-SK" sz="3200" dirty="0">
                <a:latin typeface="Abadi" panose="020B0604020104020204" pitchFamily="34" charset="0"/>
              </a:rPr>
              <a:t>   </a:t>
            </a:r>
          </a:p>
          <a:p>
            <a:pPr marL="0" indent="0">
              <a:buNone/>
            </a:pPr>
            <a:endParaRPr lang="sk-SK" sz="3200" dirty="0">
              <a:latin typeface="Abadi" panose="020B0604020104020204" pitchFamily="34" charset="0"/>
            </a:endParaRPr>
          </a:p>
          <a:p>
            <a:r>
              <a:rPr lang="sk-SK" sz="3200" dirty="0">
                <a:latin typeface="Abadi" panose="020B0604020104020204" pitchFamily="34" charset="0"/>
              </a:rPr>
              <a:t>pozdravy a oslovenia:</a:t>
            </a:r>
          </a:p>
          <a:p>
            <a:pPr marL="0" indent="0">
              <a:buNone/>
            </a:pPr>
            <a:r>
              <a:rPr lang="sk-SK" sz="3200" dirty="0">
                <a:solidFill>
                  <a:srgbClr val="0070C0"/>
                </a:solidFill>
                <a:latin typeface="Abadi" panose="020B0604020104020204" pitchFamily="34" charset="0"/>
              </a:rPr>
              <a:t>https://vyuka.lingea.cz/francouzstina/konverzace/topic-2/pozdravy-a-osloveni </a:t>
            </a: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5089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u="sng" dirty="0" err="1">
                <a:solidFill>
                  <a:srgbClr val="0000FF"/>
                </a:solidFill>
                <a:latin typeface="Arial Black" panose="020B0A04020102020204" pitchFamily="34" charset="0"/>
              </a:rPr>
              <a:t>Devoir</a:t>
            </a:r>
            <a:r>
              <a:rPr lang="sk-SK" sz="4800" u="sng" dirty="0">
                <a:solidFill>
                  <a:srgbClr val="0000FF"/>
                </a:solidFill>
                <a:latin typeface="Arial Black" panose="020B0A04020102020204" pitchFamily="34" charset="0"/>
              </a:rPr>
              <a:t> à la </a:t>
            </a:r>
            <a:r>
              <a:rPr lang="sk-SK" sz="4800" u="sng" dirty="0" err="1">
                <a:solidFill>
                  <a:srgbClr val="0000FF"/>
                </a:solidFill>
                <a:latin typeface="Arial Black" panose="020B0A04020102020204" pitchFamily="34" charset="0"/>
              </a:rPr>
              <a:t>maison</a:t>
            </a:r>
            <a:r>
              <a:rPr lang="sk-SK" sz="4800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sk-SK" sz="3200" i="1" dirty="0">
                <a:latin typeface="Arial Black" panose="020B0A04020102020204" pitchFamily="34" charset="0"/>
              </a:rPr>
              <a:t>(domáca úloha)</a:t>
            </a:r>
            <a:endParaRPr lang="fr-FR" i="1" u="sng" dirty="0"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dirty="0" err="1">
                <a:latin typeface="Abadi" panose="020B0604020104020204" pitchFamily="34" charset="0"/>
              </a:rPr>
              <a:t>devoir</a:t>
            </a:r>
            <a:r>
              <a:rPr lang="sk-SK" sz="3200" dirty="0">
                <a:latin typeface="Abadi" panose="020B0604020104020204" pitchFamily="34" charset="0"/>
              </a:rPr>
              <a:t> maison_01: pp.4, 5 / </a:t>
            </a:r>
            <a:r>
              <a:rPr lang="sk-SK" sz="3200" dirty="0" err="1">
                <a:latin typeface="Abadi" panose="020B0604020104020204" pitchFamily="34" charset="0"/>
              </a:rPr>
              <a:t>exercices</a:t>
            </a:r>
            <a:r>
              <a:rPr lang="sk-SK" sz="3200" dirty="0">
                <a:latin typeface="Abadi" panose="020B0604020104020204" pitchFamily="34" charset="0"/>
              </a:rPr>
              <a:t>  1, 2, 3</a:t>
            </a:r>
          </a:p>
          <a:p>
            <a:pPr marL="0" indent="0">
              <a:buNone/>
            </a:pPr>
            <a:r>
              <a:rPr lang="sk-SK" sz="3200" dirty="0">
                <a:latin typeface="Abadi" panose="020B0604020104020204" pitchFamily="34" charset="0"/>
              </a:rPr>
              <a:t>                             p. 12 / </a:t>
            </a:r>
            <a:r>
              <a:rPr lang="sk-SK" sz="3200" dirty="0" err="1">
                <a:latin typeface="Abadi" panose="020B0604020104020204" pitchFamily="34" charset="0"/>
              </a:rPr>
              <a:t>exercices</a:t>
            </a:r>
            <a:r>
              <a:rPr lang="sk-SK" sz="3200" dirty="0">
                <a:latin typeface="Abadi" panose="020B0604020104020204" pitchFamily="34" charset="0"/>
              </a:rPr>
              <a:t> 1, 3</a:t>
            </a:r>
          </a:p>
          <a:p>
            <a:pPr marL="0" indent="0">
              <a:buNone/>
            </a:pPr>
            <a:r>
              <a:rPr lang="sk-SK" sz="3200" dirty="0">
                <a:latin typeface="Abadi" panose="020B0604020104020204" pitchFamily="34" charset="0"/>
              </a:rPr>
              <a:t>  </a:t>
            </a: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929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LIVRES</a:t>
            </a:r>
            <a:endParaRPr lang="fr-FR" sz="6600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pic>
        <p:nvPicPr>
          <p:cNvPr id="6" name="Obrázok 5" descr="Allez hop! Francouzština pro každého - Jarmila Beková,Alexandra  Kozlová,Marion Bérard,Radim Žatka | Knihy Dobrovský">
            <a:extLst>
              <a:ext uri="{FF2B5EF4-FFF2-40B4-BE49-F238E27FC236}">
                <a16:creationId xmlns:a16="http://schemas.microsoft.com/office/drawing/2014/main" id="{75B7AF17-C9C2-83CD-AD65-73F8B0D0F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04653"/>
            <a:ext cx="2768343" cy="39280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Obrázok 7" descr="Francouzsko-český česko-francouzský šikovný slovník, 3. vydání | Lingea  s.r.o.">
            <a:extLst>
              <a:ext uri="{FF2B5EF4-FFF2-40B4-BE49-F238E27FC236}">
                <a16:creationId xmlns:a16="http://schemas.microsoft.com/office/drawing/2014/main" id="{10F31A5B-01EE-D629-F625-8AB4A8218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5088">
            <a:off x="7549383" y="1342679"/>
            <a:ext cx="2183359" cy="31343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Obrázok 8" descr="Bescherelle: La conjugaison pour tous">
            <a:extLst>
              <a:ext uri="{FF2B5EF4-FFF2-40B4-BE49-F238E27FC236}">
                <a16:creationId xmlns:a16="http://schemas.microsoft.com/office/drawing/2014/main" id="{DAC5AC27-C752-CFF7-E503-594272934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595">
            <a:off x="9530260" y="2680210"/>
            <a:ext cx="1773005" cy="2494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Obrázok 9" descr="📗 Francouzština : 101 sloves za jeden den = Francúzština : 101 slovies za  jeden deň - Rory Ryder (2007, Fragment)">
            <a:extLst>
              <a:ext uri="{FF2B5EF4-FFF2-40B4-BE49-F238E27FC236}">
                <a16:creationId xmlns:a16="http://schemas.microsoft.com/office/drawing/2014/main" id="{21EA370C-87DE-BF76-7A2C-6AD81DE0A0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8968">
            <a:off x="8157713" y="3888161"/>
            <a:ext cx="1815149" cy="2424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 descr="Kniha: Francouzština pro začátečníky pracovní sešit - Le français pour vous - 3. vydanie - Marie Pravdová">
            <a:extLst>
              <a:ext uri="{FF2B5EF4-FFF2-40B4-BE49-F238E27FC236}">
                <a16:creationId xmlns:a16="http://schemas.microsoft.com/office/drawing/2014/main" id="{62E30625-0D71-023C-B6E4-4ED787BDE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276" y="2004653"/>
            <a:ext cx="2768343" cy="392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APPLICATIONS MOBILES</a:t>
            </a:r>
            <a:endParaRPr lang="fr-FR" sz="4000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825625"/>
            <a:ext cx="1180011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                                                      		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                                                             		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				                                               		</a:t>
            </a:r>
          </a:p>
          <a:p>
            <a:pPr marL="0" indent="0">
              <a:buNone/>
            </a:pPr>
            <a:endParaRPr lang="sk-SK" sz="3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  </a:t>
            </a:r>
            <a:r>
              <a:rPr lang="sk-SK" sz="3000" b="1" dirty="0" err="1">
                <a:latin typeface="Abadi" panose="020B0604020104020204" pitchFamily="34" charset="0"/>
              </a:rPr>
              <a:t>Falou</a:t>
            </a:r>
            <a:r>
              <a:rPr lang="sk-SK" sz="3000" b="1" dirty="0">
                <a:latin typeface="Abadi" panose="020B0604020104020204" pitchFamily="34" charset="0"/>
              </a:rPr>
              <a:t>			              </a:t>
            </a:r>
            <a:r>
              <a:rPr lang="sk-SK" sz="3000" b="1" dirty="0" err="1">
                <a:latin typeface="Abadi" panose="020B0604020104020204" pitchFamily="34" charset="0"/>
              </a:rPr>
              <a:t>Duolingo</a:t>
            </a:r>
            <a:r>
              <a:rPr lang="sk-SK" sz="3000" b="1" dirty="0">
                <a:latin typeface="Abadi" panose="020B0604020104020204" pitchFamily="34" charset="0"/>
              </a:rPr>
              <a:t>                              </a:t>
            </a:r>
            <a:r>
              <a:rPr lang="sk-SK" sz="3000" b="1" dirty="0" err="1">
                <a:latin typeface="Abadi" panose="020B0604020104020204" pitchFamily="34" charset="0"/>
              </a:rPr>
              <a:t>Mondly</a:t>
            </a:r>
            <a:endParaRPr lang="sk-SK" sz="3000" b="1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000" b="1" dirty="0">
                <a:latin typeface="Abadi" panose="020B0604020104020204" pitchFamily="34" charset="0"/>
              </a:rPr>
              <a:t>                   </a:t>
            </a:r>
          </a:p>
          <a:p>
            <a:pPr marL="0" indent="0">
              <a:buNone/>
            </a:pPr>
            <a:r>
              <a:rPr lang="sk-SK" sz="3000" b="1" dirty="0">
                <a:latin typeface="Abadi" panose="020B0604020104020204" pitchFamily="34" charset="0"/>
              </a:rPr>
              <a:t>                        </a:t>
            </a:r>
            <a:r>
              <a:rPr lang="sk-SK" sz="3000" b="1" dirty="0" err="1">
                <a:latin typeface="Abadi" panose="020B0604020104020204" pitchFamily="34" charset="0"/>
              </a:rPr>
              <a:t>Preply</a:t>
            </a:r>
            <a:r>
              <a:rPr lang="sk-SK" sz="3000" b="1" dirty="0">
                <a:latin typeface="Abadi" panose="020B0604020104020204" pitchFamily="34" charset="0"/>
              </a:rPr>
              <a:t>                            </a:t>
            </a:r>
            <a:r>
              <a:rPr lang="sk-SK" sz="2400" b="1" dirty="0" err="1">
                <a:latin typeface="Abadi" panose="020B0604020104020204" pitchFamily="34" charset="0"/>
              </a:rPr>
              <a:t>Dr</a:t>
            </a:r>
            <a:r>
              <a:rPr lang="sk-SK" sz="2400" b="1" dirty="0">
                <a:latin typeface="Abadi" panose="020B0604020104020204" pitchFamily="34" charset="0"/>
              </a:rPr>
              <a:t> </a:t>
            </a:r>
            <a:r>
              <a:rPr lang="sk-SK" sz="2400" b="1" dirty="0" err="1">
                <a:latin typeface="Abadi" panose="020B0604020104020204" pitchFamily="34" charset="0"/>
              </a:rPr>
              <a:t>French</a:t>
            </a:r>
            <a:r>
              <a:rPr lang="sk-SK" sz="2400" b="1" dirty="0">
                <a:latin typeface="Abadi" panose="020B0604020104020204" pitchFamily="34" charset="0"/>
              </a:rPr>
              <a:t>, </a:t>
            </a:r>
            <a:r>
              <a:rPr lang="sk-SK" sz="2400" b="1" dirty="0" err="1">
                <a:latin typeface="Abadi" panose="020B0604020104020204" pitchFamily="34" charset="0"/>
              </a:rPr>
              <a:t>French</a:t>
            </a:r>
            <a:r>
              <a:rPr lang="sk-SK" sz="2400" b="1" dirty="0">
                <a:latin typeface="Abadi" panose="020B0604020104020204" pitchFamily="34" charset="0"/>
              </a:rPr>
              <a:t> </a:t>
            </a:r>
            <a:r>
              <a:rPr lang="sk-SK" sz="2400" b="1" dirty="0" err="1">
                <a:latin typeface="Abadi" panose="020B0604020104020204" pitchFamily="34" charset="0"/>
              </a:rPr>
              <a:t>grammar</a:t>
            </a:r>
            <a:endParaRPr lang="fr-FR" sz="3000" b="1" dirty="0"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pic>
        <p:nvPicPr>
          <p:cNvPr id="2" name="Picture 2" descr="Falou - Naučte se Anglicky +20 – Aplikace na Google Play">
            <a:extLst>
              <a:ext uri="{FF2B5EF4-FFF2-40B4-BE49-F238E27FC236}">
                <a16:creationId xmlns:a16="http://schemas.microsoft.com/office/drawing/2014/main" id="{4E0BD5DE-8F4D-51D7-2584-A4450841A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40" y="2226646"/>
            <a:ext cx="1702146" cy="170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plikace pro Android od vývojáře Preply Inc. na Google Play">
            <a:extLst>
              <a:ext uri="{FF2B5EF4-FFF2-40B4-BE49-F238E27FC236}">
                <a16:creationId xmlns:a16="http://schemas.microsoft.com/office/drawing/2014/main" id="{A272345C-4FE1-7BE7-CEA9-3A6CF37C7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19" y="2838173"/>
            <a:ext cx="2025998" cy="202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mazon Silk: Duolingo.com - App on Amazon Appstore">
            <a:extLst>
              <a:ext uri="{FF2B5EF4-FFF2-40B4-BE49-F238E27FC236}">
                <a16:creationId xmlns:a16="http://schemas.microsoft.com/office/drawing/2014/main" id="{E7B974D3-2E7A-1249-9E26-38F00305E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47" y="2226646"/>
            <a:ext cx="1702145" cy="170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ondly: Naučte se 33 jazyků – Aplikace na Google Play">
            <a:extLst>
              <a:ext uri="{FF2B5EF4-FFF2-40B4-BE49-F238E27FC236}">
                <a16:creationId xmlns:a16="http://schemas.microsoft.com/office/drawing/2014/main" id="{5FA7FA59-7352-AD72-BF65-E5B0F0C15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909" y="2226647"/>
            <a:ext cx="1702145" cy="170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r French, French grammar - Apps on Google Play">
            <a:extLst>
              <a:ext uri="{FF2B5EF4-FFF2-40B4-BE49-F238E27FC236}">
                <a16:creationId xmlns:a16="http://schemas.microsoft.com/office/drawing/2014/main" id="{9DA08EBA-B867-6B54-CD19-41B08926B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34" y="2838173"/>
            <a:ext cx="2025998" cy="20082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978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6880"/>
            <a:ext cx="10953750" cy="5740083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- </a:t>
            </a:r>
            <a:r>
              <a:rPr lang="sk-SK" b="1" i="1" dirty="0" err="1">
                <a:latin typeface="Abadi" panose="020B0604020104020204" pitchFamily="34" charset="0"/>
              </a:rPr>
              <a:t>francouzstina_s_teri</a:t>
            </a:r>
            <a:r>
              <a:rPr lang="sk-SK" b="1" i="1" dirty="0">
                <a:latin typeface="Abadi" panose="020B0604020104020204" pitchFamily="34" charset="0"/>
              </a:rPr>
              <a:t>			- </a:t>
            </a:r>
            <a:r>
              <a:rPr lang="sk-SK" b="1" i="1" dirty="0" err="1">
                <a:latin typeface="Abadi" panose="020B0604020104020204" pitchFamily="34" charset="0"/>
              </a:rPr>
              <a:t>atfrenchies</a:t>
            </a:r>
            <a:endParaRPr lang="sk-SK" b="1" i="1" dirty="0">
              <a:latin typeface="Abadi" panose="020B0604020104020204" pitchFamily="34" charset="0"/>
            </a:endParaRPr>
          </a:p>
          <a:p>
            <a:pPr>
              <a:buFontTx/>
              <a:buChar char="-"/>
            </a:pPr>
            <a:r>
              <a:rPr lang="sk-SK" b="1" i="1" dirty="0" err="1">
                <a:latin typeface="Abadi" panose="020B0604020104020204" pitchFamily="34" charset="0"/>
              </a:rPr>
              <a:t>frenchteachercarlitoo</a:t>
            </a:r>
            <a:r>
              <a:rPr lang="sk-SK" b="1" i="1" dirty="0">
                <a:latin typeface="Abadi" panose="020B0604020104020204" pitchFamily="34" charset="0"/>
              </a:rPr>
              <a:t>  			- </a:t>
            </a:r>
            <a:r>
              <a:rPr lang="sk-SK" b="1" i="1" dirty="0" err="1">
                <a:latin typeface="Abadi" panose="020B0604020104020204" pitchFamily="34" charset="0"/>
              </a:rPr>
              <a:t>french_take_out</a:t>
            </a:r>
            <a:endParaRPr lang="sk-SK" b="1" i="1" dirty="0">
              <a:latin typeface="Abadi" panose="020B0604020104020204" pitchFamily="34" charset="0"/>
            </a:endParaRPr>
          </a:p>
          <a:p>
            <a:pPr>
              <a:buFontTx/>
              <a:buChar char="-"/>
            </a:pPr>
            <a:r>
              <a:rPr lang="sk-SK" b="1" i="1" dirty="0" err="1">
                <a:latin typeface="Abadi" panose="020B0604020104020204" pitchFamily="34" charset="0"/>
              </a:rPr>
              <a:t>francesconromeo</a:t>
            </a:r>
            <a:r>
              <a:rPr lang="sk-SK" b="1" i="1" dirty="0">
                <a:latin typeface="Abadi" panose="020B0604020104020204" pitchFamily="34" charset="0"/>
              </a:rPr>
              <a:t>        			- </a:t>
            </a:r>
            <a:r>
              <a:rPr lang="sk-SK" b="1" i="1" dirty="0" err="1">
                <a:latin typeface="Abadi" panose="020B0604020104020204" pitchFamily="34" charset="0"/>
              </a:rPr>
              <a:t>lets_learn_francais</a:t>
            </a:r>
            <a:r>
              <a:rPr lang="sk-SK" b="1" i="1" dirty="0">
                <a:latin typeface="Abadi" panose="020B0604020104020204" pitchFamily="34" charset="0"/>
              </a:rPr>
              <a:t>                                                                         </a:t>
            </a:r>
          </a:p>
          <a:p>
            <a:pPr>
              <a:buFontTx/>
              <a:buChar char="-"/>
            </a:pPr>
            <a:r>
              <a:rPr lang="sk-SK" b="1" i="1" dirty="0" err="1">
                <a:latin typeface="Abadi" panose="020B0604020104020204" pitchFamily="34" charset="0"/>
              </a:rPr>
              <a:t>Frenchhacking</a:t>
            </a:r>
            <a:r>
              <a:rPr lang="sk-SK" b="1" i="1" dirty="0">
                <a:latin typeface="Abadi" panose="020B0604020104020204" pitchFamily="34" charset="0"/>
              </a:rPr>
              <a:t>                    		- </a:t>
            </a:r>
            <a:r>
              <a:rPr lang="sk-SK" b="1" i="1" dirty="0" err="1">
                <a:latin typeface="Abadi" panose="020B0604020104020204" pitchFamily="34" charset="0"/>
              </a:rPr>
              <a:t>professeurfrancais_guillaume</a:t>
            </a:r>
            <a:endParaRPr lang="fr-FR" b="1" i="1" dirty="0"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pic>
        <p:nvPicPr>
          <p:cNvPr id="2" name="Obrázok 1" descr="Napadají tě další slova, která používají a jsou z francouzštiny? Napiš... |  TikTok">
            <a:extLst>
              <a:ext uri="{FF2B5EF4-FFF2-40B4-BE49-F238E27FC236}">
                <a16:creationId xmlns:a16="http://schemas.microsoft.com/office/drawing/2014/main" id="{CB4EB854-3BB5-DF27-A6ED-0892F7ED4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667" y="3429000"/>
            <a:ext cx="1453448" cy="2595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Obrázok 4" descr="French Teacher Carlito - YouTube">
            <a:extLst>
              <a:ext uri="{FF2B5EF4-FFF2-40B4-BE49-F238E27FC236}">
                <a16:creationId xmlns:a16="http://schemas.microsoft.com/office/drawing/2014/main" id="{B234EB56-9F3E-1BDF-5B88-060F590EE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916" y="3429000"/>
            <a:ext cx="1453449" cy="2595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Obrázok 5" descr="Francés con Roméo - YouTube">
            <a:extLst>
              <a:ext uri="{FF2B5EF4-FFF2-40B4-BE49-F238E27FC236}">
                <a16:creationId xmlns:a16="http://schemas.microsoft.com/office/drawing/2014/main" id="{2D0B1584-CEFD-2129-640A-E90E61DAA9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662" y="3428999"/>
            <a:ext cx="1453448" cy="2595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 descr="Guillaume Posé - Professeur de français - YouTube">
            <a:extLst>
              <a:ext uri="{FF2B5EF4-FFF2-40B4-BE49-F238E27FC236}">
                <a16:creationId xmlns:a16="http://schemas.microsoft.com/office/drawing/2014/main" id="{402AFDBC-9A3E-FCFF-ECC3-6AD11FAB0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419" y="3429000"/>
            <a:ext cx="1453448" cy="25953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nch Teacher (@lets_learn_francais) • Instagram photos and videos">
            <a:extLst>
              <a:ext uri="{FF2B5EF4-FFF2-40B4-BE49-F238E27FC236}">
                <a16:creationId xmlns:a16="http://schemas.microsoft.com/office/drawing/2014/main" id="{69483463-E5BA-E247-F5B1-D90DFB4C1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16" y="3343275"/>
            <a:ext cx="2143125" cy="268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928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u="sng" dirty="0">
                <a:solidFill>
                  <a:srgbClr val="0000FF"/>
                </a:solidFill>
                <a:latin typeface="Arial Black" panose="020B0A04020102020204" pitchFamily="34" charset="0"/>
              </a:rPr>
              <a:t>ALPHABET FRANÇAIS</a:t>
            </a:r>
            <a:endParaRPr lang="fr-FR" sz="4800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Abadi" panose="020B0604020104020204" pitchFamily="34" charset="0"/>
              </a:rPr>
              <a:t>26 lettres </a:t>
            </a:r>
            <a:r>
              <a:rPr lang="fr-FR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« fondamentales »</a:t>
            </a:r>
            <a:endParaRPr lang="sk-SK" kern="0" dirty="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r>
              <a:rPr lang="sk-SK" kern="0" dirty="0" err="1">
                <a:latin typeface="Abadi" panose="020B0604020104020204" pitchFamily="34" charset="0"/>
              </a:rPr>
              <a:t>signes</a:t>
            </a:r>
            <a:r>
              <a:rPr lang="sk-SK" kern="0" dirty="0">
                <a:latin typeface="Abadi" panose="020B0604020104020204" pitchFamily="34" charset="0"/>
              </a:rPr>
              <a:t> </a:t>
            </a:r>
            <a:r>
              <a:rPr lang="sk-SK" kern="0" dirty="0" err="1">
                <a:latin typeface="Abadi" panose="020B0604020104020204" pitchFamily="34" charset="0"/>
              </a:rPr>
              <a:t>diacritiques</a:t>
            </a:r>
            <a:r>
              <a:rPr lang="sk-SK" kern="0" dirty="0">
                <a:latin typeface="Abadi" panose="020B0604020104020204" pitchFamily="34" charset="0"/>
              </a:rPr>
              <a:t> : </a:t>
            </a:r>
            <a:r>
              <a:rPr lang="fr-FR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13 voyelles accentuées</a:t>
            </a:r>
            <a:r>
              <a:rPr lang="sk-SK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: </a:t>
            </a:r>
            <a:r>
              <a:rPr lang="fr-FR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à, â, é, è, ê, ë, î,</a:t>
            </a:r>
            <a:endParaRPr lang="sk-SK" kern="0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kern="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fr-FR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ï, ô, ù, û, ü, ÿ</a:t>
            </a:r>
            <a:endParaRPr lang="sk-SK" kern="0" dirty="0"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                               </a:t>
            </a:r>
            <a:r>
              <a:rPr lang="fr-FR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le c cédille « ç »</a:t>
            </a:r>
            <a:endParaRPr lang="sk-SK" kern="0" dirty="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kern="0" dirty="0">
                <a:latin typeface="Abadi" panose="020B0604020104020204" pitchFamily="34" charset="0"/>
                <a:ea typeface="Times New Roman" panose="02020603050405020304" pitchFamily="18" charset="0"/>
              </a:rPr>
              <a:t>                                </a:t>
            </a:r>
            <a:r>
              <a:rPr lang="fr-FR" kern="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« æ »</a:t>
            </a:r>
            <a:r>
              <a:rPr lang="sk-SK" kern="0" dirty="0">
                <a:latin typeface="Abadi" panose="020B0604020104020204" pitchFamily="34" charset="0"/>
                <a:ea typeface="Times New Roman" panose="02020603050405020304" pitchFamily="18" charset="0"/>
              </a:rPr>
              <a:t>, </a:t>
            </a:r>
            <a:r>
              <a:rPr lang="fr-FR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œ »</a:t>
            </a:r>
            <a:endParaRPr lang="sk-SK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1800" kern="0" dirty="0">
              <a:solidFill>
                <a:srgbClr val="000000"/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1800" kern="0" dirty="0">
              <a:solidFill>
                <a:srgbClr val="000000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1800" kern="0" dirty="0">
              <a:solidFill>
                <a:srgbClr val="000000"/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1800" kern="0" dirty="0">
              <a:solidFill>
                <a:srgbClr val="000000"/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2" name="Obdĺžnik 1">
            <a:extLst>
              <a:ext uri="{FF2B5EF4-FFF2-40B4-BE49-F238E27FC236}">
                <a16:creationId xmlns:a16="http://schemas.microsoft.com/office/drawing/2014/main" id="{8174CA8A-21EE-2B6C-6218-C3357EEFFBDE}"/>
              </a:ext>
            </a:extLst>
          </p:cNvPr>
          <p:cNvSpPr/>
          <p:nvPr/>
        </p:nvSpPr>
        <p:spPr>
          <a:xfrm>
            <a:off x="1023800" y="4572000"/>
            <a:ext cx="2562680" cy="11775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sk-SK" sz="1800" kern="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: </a:t>
            </a:r>
            <a:r>
              <a:rPr lang="sk-SK" sz="1800" kern="0" dirty="0" err="1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accent</a:t>
            </a:r>
            <a:r>
              <a:rPr lang="sk-SK" sz="1800" kern="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kern="0" dirty="0" err="1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aigu</a:t>
            </a:r>
            <a:endParaRPr lang="sk-SK" sz="1800" kern="0" dirty="0">
              <a:solidFill>
                <a:schemeClr val="tx1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kern="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sk-SK" sz="1800" kern="0" dirty="0">
                <a:solidFill>
                  <a:schemeClr val="tx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sk-SK" sz="1800" kern="0" dirty="0" err="1">
                <a:solidFill>
                  <a:schemeClr val="tx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accent</a:t>
            </a:r>
            <a:r>
              <a:rPr lang="sk-SK" sz="1800" kern="0" dirty="0">
                <a:solidFill>
                  <a:schemeClr val="tx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kern="0" dirty="0" err="1">
                <a:solidFill>
                  <a:schemeClr val="tx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grave</a:t>
            </a:r>
            <a:endParaRPr lang="sk-SK" sz="1800" kern="0" dirty="0">
              <a:solidFill>
                <a:schemeClr val="tx1"/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kern="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sk-SK" sz="1800" kern="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sk-SK" sz="1800" kern="0" dirty="0" err="1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accent</a:t>
            </a:r>
            <a:r>
              <a:rPr lang="sk-SK" sz="1800" kern="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kern="0" dirty="0" err="1">
                <a:solidFill>
                  <a:schemeClr val="tx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circonflexe</a:t>
            </a:r>
            <a:endParaRPr lang="sk-SK" sz="1800" kern="0" dirty="0">
              <a:solidFill>
                <a:schemeClr val="tx1"/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44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6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PRONONCIATION DES LETTRES</a:t>
            </a:r>
            <a:endParaRPr lang="fr-FR" sz="4600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" y="1825625"/>
            <a:ext cx="118160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A</a:t>
            </a:r>
            <a:r>
              <a:rPr lang="sk-SK" sz="2900" b="1" dirty="0">
                <a:latin typeface="Abadi" panose="020B0604020104020204" pitchFamily="34" charset="0"/>
              </a:rPr>
              <a:t>   [a] 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B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fr-FR" sz="2900" b="1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sk-SK" sz="2900" b="1" dirty="0">
                <a:latin typeface="Abadi" panose="020B0604020104020204" pitchFamily="34" charset="0"/>
              </a:rPr>
              <a:t>] 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C</a:t>
            </a:r>
            <a:r>
              <a:rPr lang="sk-SK" sz="2900" b="1" dirty="0">
                <a:latin typeface="Abadi" panose="020B0604020104020204" pitchFamily="34" charset="0"/>
              </a:rPr>
              <a:t> [</a:t>
            </a:r>
            <a:r>
              <a:rPr lang="sk-SK" sz="2900" b="1" dirty="0" err="1">
                <a:latin typeface="Abadi" panose="020B0604020104020204" pitchFamily="34" charset="0"/>
              </a:rPr>
              <a:t>se</a:t>
            </a:r>
            <a:r>
              <a:rPr lang="sk-SK" sz="2900" b="1" dirty="0">
                <a:latin typeface="Abadi" panose="020B0604020104020204" pitchFamily="34" charset="0"/>
              </a:rPr>
              <a:t>] 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D </a:t>
            </a:r>
            <a:r>
              <a:rPr lang="sk-SK" sz="2900" b="1" dirty="0">
                <a:latin typeface="Abadi" panose="020B0604020104020204" pitchFamily="34" charset="0"/>
              </a:rPr>
              <a:t>  [de] 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E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fr-FR" sz="2900" b="1" i="0" dirty="0">
                <a:effectLst/>
                <a:latin typeface="Abadi" panose="020B0604020104020204" pitchFamily="34" charset="0"/>
              </a:rPr>
              <a:t>ə</a:t>
            </a:r>
            <a:r>
              <a:rPr lang="sk-SK" sz="2900" b="1" dirty="0">
                <a:latin typeface="Abadi" panose="020B0604020104020204" pitchFamily="34" charset="0"/>
              </a:rPr>
              <a:t>] 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F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fr-FR" sz="2900" b="1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ε</a:t>
            </a:r>
            <a:r>
              <a:rPr lang="fr-FR" sz="2900" b="1" kern="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sk-SK" sz="2900" b="1" dirty="0">
                <a:latin typeface="Abadi" panose="020B0604020104020204" pitchFamily="34" charset="0"/>
              </a:rPr>
              <a:t>] 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G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fr-FR" sz="2900" b="1" i="0" dirty="0" err="1">
                <a:effectLst/>
                <a:latin typeface="Abadi" panose="020B0604020104020204" pitchFamily="34" charset="0"/>
              </a:rPr>
              <a:t>ʒe</a:t>
            </a:r>
            <a:r>
              <a:rPr lang="sk-SK" sz="2900" b="1" dirty="0"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sz="2900" b="1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H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fr-FR" sz="2900" b="1" i="0" dirty="0" err="1">
                <a:effectLst/>
                <a:latin typeface="Abadi" panose="020B0604020104020204" pitchFamily="34" charset="0"/>
              </a:rPr>
              <a:t>aʃ</a:t>
            </a:r>
            <a:r>
              <a:rPr lang="sk-SK" sz="2900" b="1" dirty="0">
                <a:latin typeface="Abadi" panose="020B0604020104020204" pitchFamily="34" charset="0"/>
              </a:rPr>
              <a:t>] 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I</a:t>
            </a:r>
            <a:r>
              <a:rPr lang="sk-SK" sz="2900" b="1" dirty="0">
                <a:latin typeface="Abadi" panose="020B0604020104020204" pitchFamily="34" charset="0"/>
              </a:rPr>
              <a:t> [i]      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J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fr-FR" sz="2900" b="1" dirty="0" err="1">
                <a:latin typeface="Abadi" panose="020B0604020104020204" pitchFamily="34" charset="0"/>
              </a:rPr>
              <a:t>ʒi</a:t>
            </a:r>
            <a:r>
              <a:rPr lang="sk-SK" sz="2900" b="1" dirty="0">
                <a:latin typeface="Abadi" panose="020B0604020104020204" pitchFamily="34" charset="0"/>
              </a:rPr>
              <a:t>]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K</a:t>
            </a:r>
            <a:r>
              <a:rPr lang="sk-SK" sz="2900" b="1" dirty="0">
                <a:latin typeface="Abadi" panose="020B0604020104020204" pitchFamily="34" charset="0"/>
              </a:rPr>
              <a:t>   [ka]  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L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el-GR" sz="2900" b="1" dirty="0"/>
              <a:t>ε</a:t>
            </a:r>
            <a:r>
              <a:rPr lang="fr-FR" sz="2900" b="1" dirty="0">
                <a:latin typeface="Abadi" panose="020B0604020104020204" pitchFamily="34" charset="0"/>
              </a:rPr>
              <a:t>l</a:t>
            </a:r>
            <a:r>
              <a:rPr lang="sk-SK" sz="2900" b="1" dirty="0">
                <a:latin typeface="Abadi" panose="020B0604020104020204" pitchFamily="34" charset="0"/>
              </a:rPr>
              <a:t>]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M</a:t>
            </a:r>
            <a:r>
              <a:rPr lang="sk-SK" sz="2900" b="1" dirty="0">
                <a:latin typeface="Abadi" panose="020B0604020104020204" pitchFamily="34" charset="0"/>
              </a:rPr>
              <a:t> [</a:t>
            </a:r>
            <a:r>
              <a:rPr lang="el-GR" sz="2900" b="1" dirty="0"/>
              <a:t>ε</a:t>
            </a:r>
            <a:r>
              <a:rPr lang="sk-SK" sz="2900" b="1" dirty="0">
                <a:latin typeface="Abadi" panose="020B0604020104020204" pitchFamily="34" charset="0"/>
              </a:rPr>
              <a:t>m] 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N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el-GR" sz="2900" b="1" dirty="0"/>
              <a:t>ε</a:t>
            </a:r>
            <a:r>
              <a:rPr lang="sk-SK" sz="2900" b="1" dirty="0">
                <a:latin typeface="Abadi" panose="020B0604020104020204" pitchFamily="34" charset="0"/>
              </a:rPr>
              <a:t>n]</a:t>
            </a:r>
          </a:p>
          <a:p>
            <a:pPr marL="0" indent="0">
              <a:buNone/>
            </a:pPr>
            <a:endParaRPr lang="sk-SK" sz="2900" b="1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O</a:t>
            </a:r>
            <a:r>
              <a:rPr lang="sk-SK" sz="2900" b="1" dirty="0">
                <a:latin typeface="Abadi" panose="020B0604020104020204" pitchFamily="34" charset="0"/>
              </a:rPr>
              <a:t>   [o] 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P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sk-SK" sz="2900" b="1" dirty="0" err="1">
                <a:latin typeface="Abadi" panose="020B0604020104020204" pitchFamily="34" charset="0"/>
              </a:rPr>
              <a:t>pe</a:t>
            </a:r>
            <a:r>
              <a:rPr lang="sk-SK" sz="2900" b="1" dirty="0">
                <a:latin typeface="Abadi" panose="020B0604020104020204" pitchFamily="34" charset="0"/>
              </a:rPr>
              <a:t>] 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Q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sk-SK" sz="2900" b="1" dirty="0" err="1">
                <a:latin typeface="Abadi" panose="020B0604020104020204" pitchFamily="34" charset="0"/>
              </a:rPr>
              <a:t>ky</a:t>
            </a:r>
            <a:r>
              <a:rPr lang="sk-SK" sz="2900" b="1" dirty="0">
                <a:latin typeface="Abadi" panose="020B0604020104020204" pitchFamily="34" charset="0"/>
              </a:rPr>
              <a:t>]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R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el-GR" sz="2900" b="1" i="0" dirty="0">
                <a:effectLst/>
                <a:latin typeface="Montserrat" panose="00000500000000000000" pitchFamily="2" charset="-18"/>
              </a:rPr>
              <a:t>ε</a:t>
            </a:r>
            <a:r>
              <a:rPr lang="fr-FR" sz="2900" b="1" i="0" dirty="0">
                <a:effectLst/>
                <a:latin typeface="Abadi" panose="020B0604020104020204" pitchFamily="34" charset="0"/>
              </a:rPr>
              <a:t>ʀ</a:t>
            </a:r>
            <a:r>
              <a:rPr lang="sk-SK" sz="2900" b="1" dirty="0">
                <a:latin typeface="Abadi" panose="020B0604020104020204" pitchFamily="34" charset="0"/>
              </a:rPr>
              <a:t>]  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S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el-GR" sz="2900" b="1" i="0" dirty="0">
                <a:effectLst/>
                <a:latin typeface="Montserrat" panose="00000500000000000000" pitchFamily="2" charset="-18"/>
              </a:rPr>
              <a:t>ε</a:t>
            </a:r>
            <a:r>
              <a:rPr lang="fr-FR" sz="2900" b="1" i="0" dirty="0">
                <a:effectLst/>
                <a:latin typeface="Abadi" panose="020B0604020104020204" pitchFamily="34" charset="0"/>
              </a:rPr>
              <a:t>s</a:t>
            </a:r>
            <a:r>
              <a:rPr lang="sk-SK" sz="2900" b="1" dirty="0">
                <a:latin typeface="Abadi" panose="020B0604020104020204" pitchFamily="34" charset="0"/>
              </a:rPr>
              <a:t>]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T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sk-SK" sz="2900" b="1" dirty="0" err="1">
                <a:latin typeface="Abadi" panose="020B0604020104020204" pitchFamily="34" charset="0"/>
              </a:rPr>
              <a:t>te</a:t>
            </a:r>
            <a:r>
              <a:rPr lang="sk-SK" sz="2900" b="1" dirty="0">
                <a:latin typeface="Abadi" panose="020B0604020104020204" pitchFamily="34" charset="0"/>
              </a:rPr>
              <a:t>] 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U</a:t>
            </a:r>
            <a:r>
              <a:rPr lang="sk-SK" sz="2900" b="1" dirty="0">
                <a:latin typeface="Abadi" panose="020B0604020104020204" pitchFamily="34" charset="0"/>
              </a:rPr>
              <a:t>   [y]</a:t>
            </a:r>
          </a:p>
          <a:p>
            <a:pPr marL="0" indent="0">
              <a:buNone/>
            </a:pPr>
            <a:endParaRPr lang="sk-SK" sz="2900" b="1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V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sk-SK" sz="2900" b="1" dirty="0" err="1">
                <a:latin typeface="Abadi" panose="020B0604020104020204" pitchFamily="34" charset="0"/>
              </a:rPr>
              <a:t>ve</a:t>
            </a:r>
            <a:r>
              <a:rPr lang="sk-SK" sz="2900" b="1" dirty="0">
                <a:latin typeface="Abadi" panose="020B0604020104020204" pitchFamily="34" charset="0"/>
              </a:rPr>
              <a:t>]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W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fr-FR" sz="2900" b="1" i="0" dirty="0" err="1">
                <a:effectLst/>
                <a:latin typeface="Abadi" panose="020B0604020104020204" pitchFamily="34" charset="0"/>
              </a:rPr>
              <a:t>dublve</a:t>
            </a:r>
            <a:r>
              <a:rPr lang="sk-SK" sz="2900" b="1" dirty="0">
                <a:latin typeface="Abadi" panose="020B0604020104020204" pitchFamily="34" charset="0"/>
              </a:rPr>
              <a:t>]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X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sk-SK" sz="2900" b="1" dirty="0" err="1">
                <a:latin typeface="Abadi" panose="020B0604020104020204" pitchFamily="34" charset="0"/>
              </a:rPr>
              <a:t>iks</a:t>
            </a:r>
            <a:r>
              <a:rPr lang="sk-SK" sz="2900" b="1" dirty="0">
                <a:latin typeface="Abadi" panose="020B0604020104020204" pitchFamily="34" charset="0"/>
              </a:rPr>
              <a:t>] 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Y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fr-FR" sz="2900" b="1" i="0" dirty="0" err="1">
                <a:effectLst/>
                <a:latin typeface="Abadi" panose="020B0604020104020204" pitchFamily="34" charset="0"/>
              </a:rPr>
              <a:t>igr</a:t>
            </a:r>
            <a:r>
              <a:rPr lang="el-GR" sz="2900" b="1" i="0" dirty="0">
                <a:effectLst/>
                <a:latin typeface="Montserrat" panose="00000500000000000000" pitchFamily="2" charset="-18"/>
              </a:rPr>
              <a:t>ε</a:t>
            </a:r>
            <a:r>
              <a:rPr lang="fr-FR" sz="2900" b="1" i="0" dirty="0">
                <a:effectLst/>
                <a:latin typeface="Abadi" panose="020B0604020104020204" pitchFamily="34" charset="0"/>
              </a:rPr>
              <a:t>k</a:t>
            </a:r>
            <a:r>
              <a:rPr lang="sk-SK" sz="2900" b="1" dirty="0">
                <a:latin typeface="Abadi" panose="020B0604020104020204" pitchFamily="34" charset="0"/>
              </a:rPr>
              <a:t>]      </a:t>
            </a:r>
            <a:r>
              <a:rPr lang="sk-SK" sz="2900" b="1" dirty="0">
                <a:solidFill>
                  <a:srgbClr val="0000FF"/>
                </a:solidFill>
                <a:latin typeface="Abadi" panose="020B0604020104020204" pitchFamily="34" charset="0"/>
              </a:rPr>
              <a:t>Z</a:t>
            </a:r>
            <a:r>
              <a:rPr lang="sk-SK" sz="2900" b="1" dirty="0">
                <a:latin typeface="Abadi" panose="020B0604020104020204" pitchFamily="34" charset="0"/>
              </a:rPr>
              <a:t>   [</a:t>
            </a:r>
            <a:r>
              <a:rPr lang="fr-FR" sz="2900" b="1" i="0" dirty="0">
                <a:effectLst/>
                <a:latin typeface="Abadi" panose="020B0604020104020204" pitchFamily="34" charset="0"/>
              </a:rPr>
              <a:t>z</a:t>
            </a:r>
            <a:r>
              <a:rPr lang="el-GR" sz="2900" b="1" i="0" dirty="0">
                <a:effectLst/>
                <a:latin typeface="Montserrat" panose="00000500000000000000" pitchFamily="2" charset="-18"/>
              </a:rPr>
              <a:t>ε</a:t>
            </a:r>
            <a:r>
              <a:rPr lang="fr-FR" sz="2900" b="1" i="0" dirty="0">
                <a:effectLst/>
                <a:latin typeface="Abadi" panose="020B0604020104020204" pitchFamily="34" charset="0"/>
              </a:rPr>
              <a:t>d</a:t>
            </a:r>
            <a:r>
              <a:rPr lang="sk-SK" sz="2900" b="1" dirty="0">
                <a:latin typeface="Abadi" panose="020B0604020104020204" pitchFamily="34" charset="0"/>
              </a:rPr>
              <a:t>]</a:t>
            </a: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pic>
        <p:nvPicPr>
          <p:cNvPr id="2" name="01">
            <a:hlinkClick r:id="" action="ppaction://media"/>
            <a:extLst>
              <a:ext uri="{FF2B5EF4-FFF2-40B4-BE49-F238E27FC236}">
                <a16:creationId xmlns:a16="http://schemas.microsoft.com/office/drawing/2014/main" id="{3352D2AE-B16B-D2BC-84BA-35C1D92987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4567" y="60438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8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3F9DB43-6F04-D0D7-60B8-795413C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PRONONCIATION DES CONSONNES</a:t>
            </a:r>
            <a:endParaRPr lang="fr-FR" sz="4000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3000" dirty="0">
                <a:latin typeface="Abadi" panose="020B0604020104020204" pitchFamily="34" charset="0"/>
              </a:rPr>
              <a:t>rovnaká výslovnosť ako v češtine: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</a:t>
            </a:r>
          </a:p>
          <a:p>
            <a:pPr marL="0" indent="0">
              <a:buNone/>
            </a:pPr>
            <a:r>
              <a:rPr lang="sk-SK" b="1" dirty="0">
                <a:solidFill>
                  <a:srgbClr val="0000FF"/>
                </a:solidFill>
                <a:latin typeface="Abadi" panose="020B0604020104020204" pitchFamily="34" charset="0"/>
              </a:rPr>
              <a:t>B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sk-SK" dirty="0" err="1">
                <a:latin typeface="Abadi" panose="020B0604020104020204" pitchFamily="34" charset="0"/>
              </a:rPr>
              <a:t>banane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i="1" dirty="0">
                <a:latin typeface="Abadi" panose="020B0604020104020204" pitchFamily="34" charset="0"/>
              </a:rPr>
              <a:t>(f)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sk-SK" dirty="0" err="1">
                <a:solidFill>
                  <a:srgbClr val="0000FF"/>
                </a:solidFill>
                <a:latin typeface="Abadi" panose="020B0604020104020204" pitchFamily="34" charset="0"/>
              </a:rPr>
              <a:t>banan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			</a:t>
            </a:r>
            <a:r>
              <a:rPr lang="sk-SK" sz="2800" b="1" dirty="0">
                <a:solidFill>
                  <a:srgbClr val="0000FF"/>
                </a:solidFill>
                <a:latin typeface="Abadi" panose="020B0604020104020204" pitchFamily="34" charset="0"/>
              </a:rPr>
              <a:t> N</a:t>
            </a:r>
            <a:r>
              <a:rPr lang="sk-SK" sz="2800" dirty="0">
                <a:latin typeface="Abadi" panose="020B0604020104020204" pitchFamily="34" charset="0"/>
              </a:rPr>
              <a:t>: </a:t>
            </a:r>
            <a:r>
              <a:rPr lang="fr-FR" sz="2800" dirty="0">
                <a:latin typeface="Abadi" panose="020B0604020104020204" pitchFamily="34" charset="0"/>
              </a:rPr>
              <a:t>N</a:t>
            </a:r>
            <a:r>
              <a:rPr lang="fr-FR" sz="2800" dirty="0">
                <a:effectLst/>
                <a:latin typeface="Abadi" panose="020B0604020104020204" pitchFamily="34" charset="0"/>
              </a:rPr>
              <a:t>icole</a:t>
            </a:r>
            <a:r>
              <a:rPr lang="fr-FR" sz="2800" i="1" dirty="0">
                <a:effectLst/>
                <a:latin typeface="Abadi" panose="020B0604020104020204" pitchFamily="34" charset="0"/>
              </a:rPr>
              <a:t> </a:t>
            </a:r>
            <a:r>
              <a:rPr lang="sk-SK" sz="280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sz="2800" dirty="0" err="1">
                <a:solidFill>
                  <a:srgbClr val="0000FF"/>
                </a:solidFill>
                <a:latin typeface="Abadi" panose="020B0604020104020204" pitchFamily="34" charset="0"/>
              </a:rPr>
              <a:t>nikɔl</a:t>
            </a:r>
            <a:r>
              <a:rPr lang="sk-SK" sz="28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endParaRPr lang="sk-SK" dirty="0">
              <a:solidFill>
                <a:srgbClr val="0000FF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b="1" dirty="0">
                <a:solidFill>
                  <a:srgbClr val="0000FF"/>
                </a:solidFill>
                <a:latin typeface="Abadi" panose="020B0604020104020204" pitchFamily="34" charset="0"/>
              </a:rPr>
              <a:t>D</a:t>
            </a:r>
            <a:r>
              <a:rPr lang="sk-SK" dirty="0">
                <a:latin typeface="Abadi" panose="020B0604020104020204" pitchFamily="34" charset="0"/>
              </a:rPr>
              <a:t>: Daniel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i="0" dirty="0" err="1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danjɛl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				 </a:t>
            </a:r>
            <a:r>
              <a:rPr lang="sk-SK" sz="2800" b="1" dirty="0">
                <a:solidFill>
                  <a:srgbClr val="0000FF"/>
                </a:solidFill>
                <a:latin typeface="Abadi" panose="020B0604020104020204" pitchFamily="34" charset="0"/>
              </a:rPr>
              <a:t>P</a:t>
            </a:r>
            <a:r>
              <a:rPr lang="sk-SK" sz="2800" dirty="0">
                <a:latin typeface="Abadi" panose="020B0604020104020204" pitchFamily="34" charset="0"/>
              </a:rPr>
              <a:t>: </a:t>
            </a:r>
            <a:r>
              <a:rPr lang="sk-SK" sz="2800" dirty="0" err="1">
                <a:latin typeface="Abadi" panose="020B0604020104020204" pitchFamily="34" charset="0"/>
              </a:rPr>
              <a:t>Portugal</a:t>
            </a:r>
            <a:r>
              <a:rPr lang="sk-SK" sz="2800" dirty="0">
                <a:latin typeface="Abadi" panose="020B0604020104020204" pitchFamily="34" charset="0"/>
              </a:rPr>
              <a:t> </a:t>
            </a:r>
            <a:r>
              <a:rPr lang="sk-SK" sz="2800" i="1" dirty="0">
                <a:latin typeface="Abadi" panose="020B0604020104020204" pitchFamily="34" charset="0"/>
              </a:rPr>
              <a:t>(m)</a:t>
            </a:r>
            <a:r>
              <a:rPr lang="sk-SK" sz="2800" dirty="0">
                <a:latin typeface="Abadi" panose="020B0604020104020204" pitchFamily="34" charset="0"/>
              </a:rPr>
              <a:t> </a:t>
            </a:r>
            <a:r>
              <a:rPr lang="sk-SK" sz="28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sk-SK" sz="2800" dirty="0" err="1">
                <a:solidFill>
                  <a:srgbClr val="0000FF"/>
                </a:solidFill>
                <a:latin typeface="Abadi" panose="020B0604020104020204" pitchFamily="34" charset="0"/>
              </a:rPr>
              <a:t>pɔʀtygal</a:t>
            </a:r>
            <a:r>
              <a:rPr lang="sk-SK" sz="28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endParaRPr lang="sk-SK" dirty="0">
              <a:solidFill>
                <a:srgbClr val="0000FF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b="1" dirty="0">
                <a:solidFill>
                  <a:srgbClr val="0000FF"/>
                </a:solidFill>
                <a:latin typeface="Abadi" panose="020B0604020104020204" pitchFamily="34" charset="0"/>
              </a:rPr>
              <a:t>F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sk-SK" dirty="0" err="1">
                <a:latin typeface="Abadi" panose="020B0604020104020204" pitchFamily="34" charset="0"/>
              </a:rPr>
              <a:t>France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i="1" dirty="0">
                <a:latin typeface="Abadi" panose="020B0604020104020204" pitchFamily="34" charset="0"/>
              </a:rPr>
              <a:t>(f)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i="0" dirty="0" err="1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fʀɑ̃s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	</a:t>
            </a:r>
            <a:r>
              <a:rPr lang="sk-SK" dirty="0">
                <a:latin typeface="Abadi" panose="020B0604020104020204" pitchFamily="34" charset="0"/>
              </a:rPr>
              <a:t>			 </a:t>
            </a:r>
            <a:r>
              <a:rPr lang="sk-SK" sz="2800" b="1" dirty="0">
                <a:solidFill>
                  <a:srgbClr val="0000FF"/>
                </a:solidFill>
                <a:latin typeface="Abadi" panose="020B0604020104020204" pitchFamily="34" charset="0"/>
              </a:rPr>
              <a:t>T</a:t>
            </a:r>
            <a:r>
              <a:rPr lang="sk-SK" sz="2800" dirty="0">
                <a:latin typeface="Abadi" panose="020B0604020104020204" pitchFamily="34" charset="0"/>
              </a:rPr>
              <a:t>: </a:t>
            </a:r>
            <a:r>
              <a:rPr lang="sk-SK" sz="2800" dirty="0" err="1">
                <a:latin typeface="Abadi" panose="020B0604020104020204" pitchFamily="34" charset="0"/>
              </a:rPr>
              <a:t>Italie</a:t>
            </a:r>
            <a:r>
              <a:rPr lang="sk-SK" sz="2800" dirty="0">
                <a:latin typeface="Abadi" panose="020B0604020104020204" pitchFamily="34" charset="0"/>
              </a:rPr>
              <a:t> </a:t>
            </a:r>
            <a:r>
              <a:rPr lang="sk-SK" sz="2800" i="1" dirty="0">
                <a:latin typeface="Abadi" panose="020B0604020104020204" pitchFamily="34" charset="0"/>
              </a:rPr>
              <a:t>(f)</a:t>
            </a:r>
            <a:r>
              <a:rPr lang="sk-SK" sz="2800" dirty="0">
                <a:latin typeface="Abadi" panose="020B0604020104020204" pitchFamily="34" charset="0"/>
              </a:rPr>
              <a:t> </a:t>
            </a:r>
            <a:r>
              <a:rPr lang="sk-SK" sz="28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sk-SK" sz="2800" dirty="0" err="1">
                <a:solidFill>
                  <a:srgbClr val="0000FF"/>
                </a:solidFill>
                <a:latin typeface="Abadi" panose="020B0604020104020204" pitchFamily="34" charset="0"/>
              </a:rPr>
              <a:t>itali</a:t>
            </a:r>
            <a:r>
              <a:rPr lang="sk-SK" sz="28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endParaRPr lang="sk-SK" dirty="0">
              <a:solidFill>
                <a:srgbClr val="0000FF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b="1" dirty="0">
                <a:solidFill>
                  <a:srgbClr val="0000FF"/>
                </a:solidFill>
                <a:latin typeface="Abadi" panose="020B0604020104020204" pitchFamily="34" charset="0"/>
              </a:rPr>
              <a:t>K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sk-SK" dirty="0" err="1">
                <a:latin typeface="Abadi" panose="020B0604020104020204" pitchFamily="34" charset="0"/>
              </a:rPr>
              <a:t>kilomètre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i="1" dirty="0">
                <a:latin typeface="Abadi" panose="020B0604020104020204" pitchFamily="34" charset="0"/>
              </a:rPr>
              <a:t>(m)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sk-SK" dirty="0" err="1">
                <a:solidFill>
                  <a:srgbClr val="0000FF"/>
                </a:solidFill>
                <a:latin typeface="Abadi" panose="020B0604020104020204" pitchFamily="34" charset="0"/>
              </a:rPr>
              <a:t>kilɔm</a:t>
            </a:r>
            <a:r>
              <a:rPr lang="el-GR" dirty="0">
                <a:solidFill>
                  <a:srgbClr val="0000FF"/>
                </a:solidFill>
              </a:rPr>
              <a:t>ε</a:t>
            </a:r>
            <a:r>
              <a:rPr lang="sk-SK" dirty="0" err="1">
                <a:solidFill>
                  <a:srgbClr val="0000FF"/>
                </a:solidFill>
                <a:latin typeface="Abadi" panose="020B0604020104020204" pitchFamily="34" charset="0"/>
              </a:rPr>
              <a:t>tʀ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		 </a:t>
            </a:r>
            <a:r>
              <a:rPr lang="sk-SK" sz="2800" b="1" dirty="0">
                <a:solidFill>
                  <a:srgbClr val="0000FF"/>
                </a:solidFill>
                <a:latin typeface="Abadi" panose="020B0604020104020204" pitchFamily="34" charset="0"/>
              </a:rPr>
              <a:t>V</a:t>
            </a:r>
            <a:r>
              <a:rPr lang="sk-SK" sz="2800" dirty="0">
                <a:latin typeface="Abadi" panose="020B0604020104020204" pitchFamily="34" charset="0"/>
              </a:rPr>
              <a:t>: </a:t>
            </a:r>
            <a:r>
              <a:rPr lang="sk-SK" sz="2800" dirty="0" err="1">
                <a:latin typeface="Abadi" panose="020B0604020104020204" pitchFamily="34" charset="0"/>
              </a:rPr>
              <a:t>vrai</a:t>
            </a:r>
            <a:r>
              <a:rPr lang="sk-SK" sz="2800" dirty="0">
                <a:latin typeface="Abadi" panose="020B0604020104020204" pitchFamily="34" charset="0"/>
              </a:rPr>
              <a:t> </a:t>
            </a:r>
            <a:r>
              <a:rPr lang="sk-SK" sz="28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sk-SK" sz="2800" dirty="0" err="1">
                <a:solidFill>
                  <a:srgbClr val="0000FF"/>
                </a:solidFill>
                <a:latin typeface="Abadi" panose="020B0604020104020204" pitchFamily="34" charset="0"/>
              </a:rPr>
              <a:t>vʀ</a:t>
            </a:r>
            <a:r>
              <a:rPr lang="el-GR" sz="2800" dirty="0">
                <a:solidFill>
                  <a:srgbClr val="0000FF"/>
                </a:solidFill>
              </a:rPr>
              <a:t>ε]</a:t>
            </a:r>
            <a:endParaRPr lang="sk-SK" dirty="0">
              <a:solidFill>
                <a:srgbClr val="0000FF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b="1" dirty="0">
                <a:solidFill>
                  <a:srgbClr val="0000FF"/>
                </a:solidFill>
                <a:latin typeface="Abadi" panose="020B0604020104020204" pitchFamily="34" charset="0"/>
              </a:rPr>
              <a:t>L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sk-SK" dirty="0" err="1">
                <a:latin typeface="Abadi" panose="020B0604020104020204" pitchFamily="34" charset="0"/>
              </a:rPr>
              <a:t>langue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i="1" dirty="0">
                <a:latin typeface="Abadi" panose="020B0604020104020204" pitchFamily="34" charset="0"/>
              </a:rPr>
              <a:t>(f)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sk-SK" dirty="0" err="1">
                <a:solidFill>
                  <a:srgbClr val="0000FF"/>
                </a:solidFill>
                <a:latin typeface="Abadi" panose="020B0604020104020204" pitchFamily="34" charset="0"/>
              </a:rPr>
              <a:t>lɑ̃g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	</a:t>
            </a:r>
            <a:r>
              <a:rPr lang="sk-SK" dirty="0">
                <a:latin typeface="Abadi" panose="020B0604020104020204" pitchFamily="34" charset="0"/>
              </a:rPr>
              <a:t>			 </a:t>
            </a:r>
            <a:r>
              <a:rPr lang="sk-SK" sz="2800" b="1" dirty="0">
                <a:solidFill>
                  <a:srgbClr val="0000FF"/>
                </a:solidFill>
                <a:latin typeface="Abadi" panose="020B0604020104020204" pitchFamily="34" charset="0"/>
              </a:rPr>
              <a:t>Z</a:t>
            </a:r>
            <a:r>
              <a:rPr lang="sk-SK" sz="2800" dirty="0">
                <a:latin typeface="Abadi" panose="020B0604020104020204" pitchFamily="34" charset="0"/>
              </a:rPr>
              <a:t>: </a:t>
            </a:r>
            <a:r>
              <a:rPr lang="sk-SK" sz="2800" dirty="0" err="1">
                <a:latin typeface="Abadi" panose="020B0604020104020204" pitchFamily="34" charset="0"/>
              </a:rPr>
              <a:t>Zoé</a:t>
            </a:r>
            <a:r>
              <a:rPr lang="sk-SK" sz="2800" dirty="0">
                <a:latin typeface="Abadi" panose="020B0604020104020204" pitchFamily="34" charset="0"/>
              </a:rPr>
              <a:t> </a:t>
            </a:r>
            <a:r>
              <a:rPr lang="sk-SK" sz="2800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sk-SK" sz="2800" dirty="0" err="1">
                <a:solidFill>
                  <a:srgbClr val="0000FF"/>
                </a:solidFill>
                <a:latin typeface="Abadi" panose="020B0604020104020204" pitchFamily="34" charset="0"/>
              </a:rPr>
              <a:t>zoe</a:t>
            </a:r>
            <a:r>
              <a:rPr lang="sk-SK" sz="2800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endParaRPr lang="sk-SK" dirty="0">
              <a:solidFill>
                <a:srgbClr val="0000FF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b="1" dirty="0">
                <a:solidFill>
                  <a:srgbClr val="0000FF"/>
                </a:solidFill>
                <a:latin typeface="Abadi" panose="020B0604020104020204" pitchFamily="34" charset="0"/>
              </a:rPr>
              <a:t>M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sk-SK" dirty="0" err="1">
                <a:latin typeface="Abadi" panose="020B0604020104020204" pitchFamily="34" charset="0"/>
              </a:rPr>
              <a:t>Monique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mɔnik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                                                      		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                                                               			</a:t>
            </a:r>
          </a:p>
          <a:p>
            <a:pPr marL="0" indent="0">
              <a:buNone/>
            </a:pPr>
            <a:r>
              <a:rPr lang="sk-SK" sz="3000" dirty="0">
                <a:latin typeface="Abadi" panose="020B0604020104020204" pitchFamily="34" charset="0"/>
              </a:rPr>
              <a:t>					                                               		</a:t>
            </a:r>
            <a:endParaRPr lang="fr-FR" sz="3000" dirty="0"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6507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1965258-6846-1C71-40CD-B3203C995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0080"/>
            <a:ext cx="10515600" cy="5536883"/>
          </a:xfrm>
        </p:spPr>
        <p:txBody>
          <a:bodyPr/>
          <a:lstStyle/>
          <a:p>
            <a:pPr marL="0" indent="0">
              <a:buNone/>
            </a:pPr>
            <a:r>
              <a:rPr lang="sk-SK" sz="3600" b="1" dirty="0"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  <a:p>
            <a:r>
              <a:rPr lang="pl-PL" dirty="0">
                <a:latin typeface="Abadi" panose="020B0604020104020204" pitchFamily="34" charset="0"/>
              </a:rPr>
              <a:t>pred spoluhláskami, samohláskami a, o, u a na konci slova sa vyslovuje ako </a:t>
            </a:r>
            <a:r>
              <a:rPr lang="pl-PL" dirty="0">
                <a:solidFill>
                  <a:srgbClr val="0000FF"/>
                </a:solidFill>
                <a:latin typeface="Abadi" panose="020B0604020104020204" pitchFamily="34" charset="0"/>
              </a:rPr>
              <a:t>[k]</a:t>
            </a:r>
            <a:r>
              <a:rPr lang="pl-PL" dirty="0">
                <a:latin typeface="Abadi" panose="020B0604020104020204" pitchFamily="34" charset="0"/>
              </a:rPr>
              <a:t>: </a:t>
            </a:r>
          </a:p>
          <a:p>
            <a:pPr marL="0" indent="0">
              <a:buNone/>
            </a:pPr>
            <a:r>
              <a:rPr lang="pl-PL" dirty="0">
                <a:latin typeface="Abadi" panose="020B0604020104020204" pitchFamily="34" charset="0"/>
              </a:rPr>
              <a:t>  crabe </a:t>
            </a:r>
            <a:r>
              <a:rPr lang="pl-PL" i="1" dirty="0">
                <a:latin typeface="Abadi" panose="020B0604020104020204" pitchFamily="34" charset="0"/>
              </a:rPr>
              <a:t>(m)</a:t>
            </a:r>
            <a:r>
              <a:rPr lang="pl-PL" dirty="0">
                <a:latin typeface="Abadi" panose="020B0604020104020204" pitchFamily="34" charset="0"/>
              </a:rPr>
              <a:t> </a:t>
            </a:r>
            <a:r>
              <a:rPr lang="pl-PL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i="0" dirty="0" err="1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kʁab</a:t>
            </a:r>
            <a:r>
              <a:rPr lang="pl-PL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pl-PL" dirty="0">
                <a:latin typeface="Abadi" panose="020B0604020104020204" pitchFamily="34" charset="0"/>
              </a:rPr>
              <a:t>, Mercure </a:t>
            </a:r>
            <a:r>
              <a:rPr lang="pl-PL" i="1" dirty="0">
                <a:latin typeface="Abadi" panose="020B0604020104020204" pitchFamily="34" charset="0"/>
              </a:rPr>
              <a:t>(m)</a:t>
            </a:r>
            <a:r>
              <a:rPr lang="pl-PL" dirty="0">
                <a:latin typeface="Abadi" panose="020B0604020104020204" pitchFamily="34" charset="0"/>
              </a:rPr>
              <a:t> </a:t>
            </a:r>
            <a:r>
              <a:rPr lang="pl-PL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m</a:t>
            </a:r>
            <a:r>
              <a:rPr lang="el-GR" dirty="0">
                <a:solidFill>
                  <a:srgbClr val="0000FF"/>
                </a:solidFill>
                <a:effectLst/>
                <a:latin typeface="Montserrat" panose="00000500000000000000" pitchFamily="2" charset="-18"/>
              </a:rPr>
              <a:t>ε</a:t>
            </a:r>
            <a:r>
              <a:rPr lang="fr-FR" dirty="0" err="1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ʀkyʀ</a:t>
            </a:r>
            <a:r>
              <a:rPr lang="pl-PL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pl-PL" dirty="0">
                <a:latin typeface="Abadi" panose="020B0604020104020204" pitchFamily="34" charset="0"/>
              </a:rPr>
              <a:t>, Québec </a:t>
            </a:r>
            <a:r>
              <a:rPr lang="pl-PL" dirty="0">
                <a:solidFill>
                  <a:srgbClr val="0000FF"/>
                </a:solidFill>
                <a:latin typeface="Abadi" panose="020B0604020104020204" pitchFamily="34" charset="0"/>
              </a:rPr>
              <a:t>[kebek]</a:t>
            </a:r>
            <a:endParaRPr lang="sk-SK" dirty="0">
              <a:solidFill>
                <a:srgbClr val="0000FF"/>
              </a:solidFill>
              <a:latin typeface="Abadi" panose="020B0604020104020204" pitchFamily="34" charset="0"/>
            </a:endParaRPr>
          </a:p>
          <a:p>
            <a:r>
              <a:rPr lang="sk-SK" dirty="0">
                <a:latin typeface="Abadi" panose="020B0604020104020204" pitchFamily="34" charset="0"/>
              </a:rPr>
              <a:t>p</a:t>
            </a:r>
            <a:r>
              <a:rPr lang="pt-BR" dirty="0">
                <a:latin typeface="Abadi" panose="020B0604020104020204" pitchFamily="34" charset="0"/>
              </a:rPr>
              <a:t>red e, i a y ako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pt-BR" dirty="0">
                <a:solidFill>
                  <a:srgbClr val="0000FF"/>
                </a:solidFill>
                <a:latin typeface="Abadi" panose="020B0604020104020204" pitchFamily="34" charset="0"/>
              </a:rPr>
              <a:t>s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fr-FR" dirty="0">
                <a:latin typeface="Abadi" panose="020B0604020104020204" pitchFamily="34" charset="0"/>
              </a:rPr>
              <a:t>C</a:t>
            </a:r>
            <a:r>
              <a:rPr lang="fr-FR" dirty="0">
                <a:effectLst/>
                <a:latin typeface="Abadi" panose="020B0604020104020204" pitchFamily="34" charset="0"/>
              </a:rPr>
              <a:t>édric </a:t>
            </a:r>
            <a:r>
              <a:rPr lang="sk-SK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sedʀik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, </a:t>
            </a:r>
            <a:r>
              <a:rPr lang="sk-SK" dirty="0" err="1">
                <a:latin typeface="Abadi" panose="020B0604020104020204" pitchFamily="34" charset="0"/>
              </a:rPr>
              <a:t>cimetière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i="1" dirty="0">
                <a:latin typeface="Abadi" panose="020B0604020104020204" pitchFamily="34" charset="0"/>
              </a:rPr>
              <a:t>(m)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sk-SK" dirty="0" err="1">
                <a:solidFill>
                  <a:srgbClr val="0000FF"/>
                </a:solidFill>
                <a:latin typeface="Abadi" panose="020B0604020104020204" pitchFamily="34" charset="0"/>
              </a:rPr>
              <a:t>simtjɛʁ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pPr marL="0" indent="0">
              <a:buNone/>
            </a:pPr>
            <a:endParaRPr lang="sk-SK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sk-SK" sz="3600" b="1" dirty="0">
                <a:solidFill>
                  <a:srgbClr val="0000FF"/>
                </a:solidFill>
                <a:latin typeface="Arial Black" panose="020B0A04020102020204" pitchFamily="34" charset="0"/>
              </a:rPr>
              <a:t>CC</a:t>
            </a:r>
          </a:p>
          <a:p>
            <a:r>
              <a:rPr lang="sk-SK" dirty="0">
                <a:latin typeface="Abadi" panose="020B0604020104020204" pitchFamily="34" charset="0"/>
              </a:rPr>
              <a:t>p</a:t>
            </a:r>
            <a:r>
              <a:rPr lang="fr-FR" dirty="0" err="1">
                <a:latin typeface="Abadi" panose="020B0604020104020204" pitchFamily="34" charset="0"/>
              </a:rPr>
              <a:t>red</a:t>
            </a:r>
            <a:r>
              <a:rPr lang="fr-FR" dirty="0">
                <a:latin typeface="Abadi" panose="020B0604020104020204" pitchFamily="34" charset="0"/>
              </a:rPr>
              <a:t> </a:t>
            </a:r>
            <a:r>
              <a:rPr lang="fr-FR" dirty="0" err="1">
                <a:latin typeface="Abadi" panose="020B0604020104020204" pitchFamily="34" charset="0"/>
              </a:rPr>
              <a:t>spoluhláskami</a:t>
            </a:r>
            <a:r>
              <a:rPr lang="fr-FR" dirty="0">
                <a:latin typeface="Abadi" panose="020B0604020104020204" pitchFamily="34" charset="0"/>
              </a:rPr>
              <a:t> a </a:t>
            </a:r>
            <a:r>
              <a:rPr lang="fr-FR" dirty="0" err="1">
                <a:latin typeface="Abadi" panose="020B0604020104020204" pitchFamily="34" charset="0"/>
              </a:rPr>
              <a:t>samohláskami</a:t>
            </a:r>
            <a:r>
              <a:rPr lang="fr-FR" dirty="0">
                <a:latin typeface="Abadi" panose="020B0604020104020204" pitchFamily="34" charset="0"/>
              </a:rPr>
              <a:t> a, o, u ako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>
                <a:solidFill>
                  <a:srgbClr val="0000FF"/>
                </a:solidFill>
                <a:latin typeface="Abadi" panose="020B0604020104020204" pitchFamily="34" charset="0"/>
              </a:rPr>
              <a:t>k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fr-FR" dirty="0">
                <a:latin typeface="Abadi" panose="020B0604020104020204" pitchFamily="34" charset="0"/>
              </a:rPr>
              <a:t>Rebecca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ʀebeka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, </a:t>
            </a:r>
            <a:r>
              <a:rPr lang="fr-FR" dirty="0">
                <a:latin typeface="Abadi" panose="020B0604020104020204" pitchFamily="34" charset="0"/>
              </a:rPr>
              <a:t>occuper 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ɔkype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</a:p>
          <a:p>
            <a:r>
              <a:rPr lang="sk-SK" dirty="0">
                <a:latin typeface="Abadi" panose="020B0604020104020204" pitchFamily="34" charset="0"/>
              </a:rPr>
              <a:t>p</a:t>
            </a:r>
            <a:r>
              <a:rPr lang="fr-FR" b="0" i="0" dirty="0" err="1">
                <a:effectLst/>
                <a:latin typeface="Abadi" panose="020B0604020104020204" pitchFamily="34" charset="0"/>
              </a:rPr>
              <a:t>red</a:t>
            </a:r>
            <a:r>
              <a:rPr lang="fr-FR" b="0" i="0" dirty="0">
                <a:effectLst/>
                <a:latin typeface="Abadi" panose="020B0604020104020204" pitchFamily="34" charset="0"/>
              </a:rPr>
              <a:t> </a:t>
            </a:r>
            <a:r>
              <a:rPr lang="fr-FR" dirty="0">
                <a:latin typeface="Abadi" panose="020B0604020104020204" pitchFamily="34" charset="0"/>
              </a:rPr>
              <a:t>e</a:t>
            </a:r>
            <a:r>
              <a:rPr lang="fr-FR" b="0" i="0" dirty="0">
                <a:effectLst/>
                <a:latin typeface="Abadi" panose="020B0604020104020204" pitchFamily="34" charset="0"/>
              </a:rPr>
              <a:t>, </a:t>
            </a:r>
            <a:r>
              <a:rPr lang="fr-FR" dirty="0">
                <a:latin typeface="Abadi" panose="020B0604020104020204" pitchFamily="34" charset="0"/>
              </a:rPr>
              <a:t>i</a:t>
            </a:r>
            <a:r>
              <a:rPr lang="fr-FR" b="0" i="0" dirty="0">
                <a:effectLst/>
                <a:latin typeface="Abadi" panose="020B0604020104020204" pitchFamily="34" charset="0"/>
              </a:rPr>
              <a:t> a </a:t>
            </a:r>
            <a:r>
              <a:rPr lang="fr-FR" dirty="0">
                <a:latin typeface="Abadi" panose="020B0604020104020204" pitchFamily="34" charset="0"/>
              </a:rPr>
              <a:t>y</a:t>
            </a:r>
            <a:r>
              <a:rPr lang="fr-FR" b="0" i="0" dirty="0">
                <a:effectLst/>
                <a:latin typeface="Abadi" panose="020B0604020104020204" pitchFamily="34" charset="0"/>
              </a:rPr>
              <a:t> ako </a:t>
            </a:r>
            <a:r>
              <a:rPr lang="sk-SK" b="0" i="0" dirty="0">
                <a:solidFill>
                  <a:srgbClr val="0000FF"/>
                </a:solidFill>
                <a:effectLst/>
                <a:latin typeface="Abadi" panose="020B0604020104020204" pitchFamily="34" charset="0"/>
              </a:rPr>
              <a:t>[</a:t>
            </a:r>
            <a:r>
              <a:rPr lang="fr-FR" dirty="0" err="1">
                <a:solidFill>
                  <a:srgbClr val="0000FF"/>
                </a:solidFill>
                <a:latin typeface="Abadi" panose="020B0604020104020204" pitchFamily="34" charset="0"/>
              </a:rPr>
              <a:t>ks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r>
              <a:rPr lang="sk-SK" dirty="0">
                <a:latin typeface="Abadi" panose="020B0604020104020204" pitchFamily="34" charset="0"/>
              </a:rPr>
              <a:t>: </a:t>
            </a:r>
            <a:r>
              <a:rPr lang="sk-SK" dirty="0" err="1">
                <a:latin typeface="Abadi" panose="020B0604020104020204" pitchFamily="34" charset="0"/>
              </a:rPr>
              <a:t>succès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i="1" dirty="0">
                <a:latin typeface="Abadi" panose="020B0604020104020204" pitchFamily="34" charset="0"/>
              </a:rPr>
              <a:t>(m)</a:t>
            </a:r>
            <a:r>
              <a:rPr lang="sk-SK" dirty="0">
                <a:latin typeface="Abadi" panose="020B0604020104020204" pitchFamily="34" charset="0"/>
              </a:rPr>
              <a:t> 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[</a:t>
            </a:r>
            <a:r>
              <a:rPr lang="sk-SK" dirty="0" err="1">
                <a:solidFill>
                  <a:srgbClr val="0000FF"/>
                </a:solidFill>
                <a:latin typeface="Abadi" panose="020B0604020104020204" pitchFamily="34" charset="0"/>
              </a:rPr>
              <a:t>syks</a:t>
            </a:r>
            <a:r>
              <a:rPr lang="el-GR" dirty="0">
                <a:solidFill>
                  <a:srgbClr val="0000FF"/>
                </a:solidFill>
              </a:rPr>
              <a:t>ε</a:t>
            </a:r>
            <a:r>
              <a:rPr lang="sk-SK" dirty="0">
                <a:solidFill>
                  <a:srgbClr val="0000FF"/>
                </a:solidFill>
                <a:latin typeface="Abadi" panose="020B0604020104020204" pitchFamily="34" charset="0"/>
              </a:rPr>
              <a:t>]</a:t>
            </a:r>
            <a:endParaRPr lang="fr-FR" dirty="0">
              <a:solidFill>
                <a:srgbClr val="0000FF"/>
              </a:solidFill>
              <a:latin typeface="Abadi" panose="020B0604020104020204" pitchFamily="34" charset="0"/>
            </a:endParaRPr>
          </a:p>
        </p:txBody>
      </p:sp>
      <p:grpSp>
        <p:nvGrpSpPr>
          <p:cNvPr id="542" name="Google Shape;542;p5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grpSp>
          <p:nvGrpSpPr>
            <p:cNvPr id="543" name="Google Shape;543;p52"/>
            <p:cNvGrpSpPr/>
            <p:nvPr/>
          </p:nvGrpSpPr>
          <p:grpSpPr>
            <a:xfrm>
              <a:off x="0" y="0"/>
              <a:ext cx="967250" cy="967250"/>
              <a:chOff x="238125" y="848250"/>
              <a:chExt cx="967250" cy="967250"/>
            </a:xfrm>
          </p:grpSpPr>
          <p:sp>
            <p:nvSpPr>
              <p:cNvPr id="544" name="Google Shape;544;p52"/>
              <p:cNvSpPr/>
              <p:nvPr/>
            </p:nvSpPr>
            <p:spPr>
              <a:xfrm>
                <a:off x="238125" y="848250"/>
                <a:ext cx="967250" cy="967250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38690" extrusionOk="0">
                    <a:moveTo>
                      <a:pt x="30598" y="0"/>
                    </a:moveTo>
                    <a:lnTo>
                      <a:pt x="0" y="30598"/>
                    </a:lnTo>
                    <a:lnTo>
                      <a:pt x="0" y="38690"/>
                    </a:lnTo>
                    <a:lnTo>
                      <a:pt x="38690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5" name="Google Shape;545;p52"/>
              <p:cNvSpPr/>
              <p:nvPr/>
            </p:nvSpPr>
            <p:spPr>
              <a:xfrm>
                <a:off x="238125" y="848250"/>
                <a:ext cx="568325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22733" h="22733" extrusionOk="0">
                    <a:moveTo>
                      <a:pt x="14641" y="0"/>
                    </a:moveTo>
                    <a:lnTo>
                      <a:pt x="0" y="14641"/>
                    </a:lnTo>
                    <a:lnTo>
                      <a:pt x="0" y="22733"/>
                    </a:lnTo>
                    <a:lnTo>
                      <a:pt x="22733" y="0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6" name="Google Shape;546;p52"/>
              <p:cNvSpPr/>
              <p:nvPr/>
            </p:nvSpPr>
            <p:spPr>
              <a:xfrm>
                <a:off x="238125" y="848250"/>
                <a:ext cx="767850" cy="767850"/>
              </a:xfrm>
              <a:custGeom>
                <a:avLst/>
                <a:gdLst/>
                <a:ahLst/>
                <a:cxnLst/>
                <a:rect l="l" t="t" r="r" b="b"/>
                <a:pathLst>
                  <a:path w="30714" h="30714" extrusionOk="0">
                    <a:moveTo>
                      <a:pt x="22622" y="0"/>
                    </a:moveTo>
                    <a:lnTo>
                      <a:pt x="0" y="22622"/>
                    </a:lnTo>
                    <a:lnTo>
                      <a:pt x="0" y="30714"/>
                    </a:lnTo>
                    <a:lnTo>
                      <a:pt x="30714" y="0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47" name="Google Shape;547;p52"/>
            <p:cNvGrpSpPr/>
            <p:nvPr/>
          </p:nvGrpSpPr>
          <p:grpSpPr>
            <a:xfrm>
              <a:off x="8227450" y="4227075"/>
              <a:ext cx="916550" cy="916425"/>
              <a:chOff x="6462325" y="3947925"/>
              <a:chExt cx="916550" cy="916425"/>
            </a:xfrm>
          </p:grpSpPr>
          <p:sp>
            <p:nvSpPr>
              <p:cNvPr id="548" name="Google Shape;548;p52"/>
              <p:cNvSpPr/>
              <p:nvPr/>
            </p:nvSpPr>
            <p:spPr>
              <a:xfrm>
                <a:off x="6861250" y="4346850"/>
                <a:ext cx="5176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0700" extrusionOk="0">
                    <a:moveTo>
                      <a:pt x="20705" y="0"/>
                    </a:moveTo>
                    <a:lnTo>
                      <a:pt x="1" y="20700"/>
                    </a:lnTo>
                    <a:lnTo>
                      <a:pt x="8092" y="20700"/>
                    </a:lnTo>
                    <a:lnTo>
                      <a:pt x="20705" y="8092"/>
                    </a:lnTo>
                    <a:lnTo>
                      <a:pt x="20705" y="0"/>
                    </a:lnTo>
                    <a:close/>
                  </a:path>
                </a:pathLst>
              </a:custGeom>
              <a:solidFill>
                <a:srgbClr val="EF305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9" name="Google Shape;549;p52"/>
              <p:cNvSpPr/>
              <p:nvPr/>
            </p:nvSpPr>
            <p:spPr>
              <a:xfrm>
                <a:off x="6661725" y="4147325"/>
                <a:ext cx="717150" cy="717025"/>
              </a:xfrm>
              <a:custGeom>
                <a:avLst/>
                <a:gdLst/>
                <a:ahLst/>
                <a:cxnLst/>
                <a:rect l="l" t="t" r="r" b="b"/>
                <a:pathLst>
                  <a:path w="28686" h="28681" extrusionOk="0">
                    <a:moveTo>
                      <a:pt x="28686" y="1"/>
                    </a:moveTo>
                    <a:lnTo>
                      <a:pt x="1" y="28681"/>
                    </a:lnTo>
                    <a:lnTo>
                      <a:pt x="8097" y="28681"/>
                    </a:lnTo>
                    <a:lnTo>
                      <a:pt x="28686" y="8092"/>
                    </a:lnTo>
                    <a:lnTo>
                      <a:pt x="28686" y="1"/>
                    </a:lnTo>
                    <a:close/>
                  </a:path>
                </a:pathLst>
              </a:custGeom>
              <a:solidFill>
                <a:srgbClr val="F7F8F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0" name="Google Shape;550;p52"/>
              <p:cNvSpPr/>
              <p:nvPr/>
            </p:nvSpPr>
            <p:spPr>
              <a:xfrm>
                <a:off x="6462325" y="3947925"/>
                <a:ext cx="916550" cy="916425"/>
              </a:xfrm>
              <a:custGeom>
                <a:avLst/>
                <a:gdLst/>
                <a:ahLst/>
                <a:cxnLst/>
                <a:rect l="l" t="t" r="r" b="b"/>
                <a:pathLst>
                  <a:path w="36662" h="36657" extrusionOk="0">
                    <a:moveTo>
                      <a:pt x="36662" y="1"/>
                    </a:moveTo>
                    <a:lnTo>
                      <a:pt x="1" y="36657"/>
                    </a:lnTo>
                    <a:lnTo>
                      <a:pt x="8092" y="36657"/>
                    </a:lnTo>
                    <a:lnTo>
                      <a:pt x="36662" y="8092"/>
                    </a:lnTo>
                    <a:lnTo>
                      <a:pt x="36662" y="1"/>
                    </a:lnTo>
                    <a:close/>
                  </a:path>
                </a:pathLst>
              </a:custGeom>
              <a:solidFill>
                <a:srgbClr val="3C40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8493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5672</TotalTime>
  <Words>2019</Words>
  <Application>Microsoft Office PowerPoint</Application>
  <PresentationFormat>Širokouhlá</PresentationFormat>
  <Paragraphs>230</Paragraphs>
  <Slides>27</Slides>
  <Notes>26</Notes>
  <HiddenSlides>0</HiddenSlides>
  <MMClips>2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4" baseType="lpstr">
      <vt:lpstr>Abadi</vt:lpstr>
      <vt:lpstr>Arial</vt:lpstr>
      <vt:lpstr>Arial Black</vt:lpstr>
      <vt:lpstr>Calibri</vt:lpstr>
      <vt:lpstr>Calibri Light</vt:lpstr>
      <vt:lpstr>Montserrat</vt:lpstr>
      <vt:lpstr>Office Theme</vt:lpstr>
      <vt:lpstr>Prezentácia programu PowerPoint</vt:lpstr>
      <vt:lpstr>Prezentácia programu PowerPoint</vt:lpstr>
      <vt:lpstr>LIVRES</vt:lpstr>
      <vt:lpstr>APPLICATIONS MOBILES</vt:lpstr>
      <vt:lpstr>Prezentácia programu PowerPoint</vt:lpstr>
      <vt:lpstr>ALPHABET FRANÇAIS</vt:lpstr>
      <vt:lpstr>PRONONCIATION DES LETTRES</vt:lpstr>
      <vt:lpstr>PRONONCIATION DES CONSONNES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PRONONCIATION DES VOYELLES</vt:lpstr>
      <vt:lpstr>Prezentácia programu PowerPoint</vt:lpstr>
      <vt:lpstr>VOYELLES NASALES</vt:lpstr>
      <vt:lpstr>SEMI-CONSONNES</vt:lpstr>
      <vt:lpstr>CHANSON SUR L‘ALPHABET</vt:lpstr>
      <vt:lpstr>PRÍZVUK. INTONÁCIA</vt:lpstr>
      <vt:lpstr>FRANCÚZSKE POZDRAVY</vt:lpstr>
      <vt:lpstr>Prezentácia programu PowerPoint</vt:lpstr>
      <vt:lpstr>PRÉSENTATIONS</vt:lpstr>
      <vt:lpstr>Prezentácia programu PowerPoint</vt:lpstr>
      <vt:lpstr>Užitočné linky</vt:lpstr>
      <vt:lpstr>Prezentácia programu PowerPoint</vt:lpstr>
      <vt:lpstr>Devoir à la maison (domáca úloha)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Deckzi Solutions</dc:creator>
  <cp:lastModifiedBy>Michal Varchol</cp:lastModifiedBy>
  <cp:revision>22</cp:revision>
  <dcterms:created xsi:type="dcterms:W3CDTF">2022-03-09T10:42:50Z</dcterms:created>
  <dcterms:modified xsi:type="dcterms:W3CDTF">2024-09-26T18:49:46Z</dcterms:modified>
</cp:coreProperties>
</file>