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2" r:id="rId3"/>
    <p:sldId id="303" r:id="rId4"/>
    <p:sldId id="307" r:id="rId5"/>
    <p:sldId id="308" r:id="rId6"/>
    <p:sldId id="304" r:id="rId7"/>
    <p:sldId id="305" r:id="rId8"/>
    <p:sldId id="286" r:id="rId9"/>
    <p:sldId id="287" r:id="rId10"/>
    <p:sldId id="288" r:id="rId11"/>
    <p:sldId id="289" r:id="rId12"/>
    <p:sldId id="290" r:id="rId13"/>
    <p:sldId id="309" r:id="rId14"/>
    <p:sldId id="310" r:id="rId15"/>
    <p:sldId id="311" r:id="rId16"/>
    <p:sldId id="312" r:id="rId17"/>
    <p:sldId id="299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DB3DFCB9-0CB8-4111-BE85-15C4459D9B2B}"/>
    <pc:docChg chg="undo custSel addSld delSld">
      <pc:chgData name="Michal Varchol" userId="17b5eb1e964ec638" providerId="LiveId" clId="{DB3DFCB9-0CB8-4111-BE85-15C4459D9B2B}" dt="2024-09-30T18:42:42.077" v="11" actId="47"/>
      <pc:docMkLst>
        <pc:docMk/>
      </pc:docMkLst>
      <pc:sldChg chg="del">
        <pc:chgData name="Michal Varchol" userId="17b5eb1e964ec638" providerId="LiveId" clId="{DB3DFCB9-0CB8-4111-BE85-15C4459D9B2B}" dt="2024-09-30T18:38:23.681" v="0" actId="47"/>
        <pc:sldMkLst>
          <pc:docMk/>
          <pc:sldMk cId="866218325" sldId="291"/>
        </pc:sldMkLst>
      </pc:sldChg>
      <pc:sldChg chg="add del">
        <pc:chgData name="Michal Varchol" userId="17b5eb1e964ec638" providerId="LiveId" clId="{DB3DFCB9-0CB8-4111-BE85-15C4459D9B2B}" dt="2024-09-30T18:39:27.962" v="3" actId="47"/>
        <pc:sldMkLst>
          <pc:docMk/>
          <pc:sldMk cId="1401315276" sldId="292"/>
        </pc:sldMkLst>
      </pc:sldChg>
      <pc:sldChg chg="del">
        <pc:chgData name="Michal Varchol" userId="17b5eb1e964ec638" providerId="LiveId" clId="{DB3DFCB9-0CB8-4111-BE85-15C4459D9B2B}" dt="2024-09-30T18:40:02.279" v="4" actId="47"/>
        <pc:sldMkLst>
          <pc:docMk/>
          <pc:sldMk cId="2158356855" sldId="293"/>
        </pc:sldMkLst>
      </pc:sldChg>
      <pc:sldChg chg="del">
        <pc:chgData name="Michal Varchol" userId="17b5eb1e964ec638" providerId="LiveId" clId="{DB3DFCB9-0CB8-4111-BE85-15C4459D9B2B}" dt="2024-09-30T18:40:12.964" v="5" actId="47"/>
        <pc:sldMkLst>
          <pc:docMk/>
          <pc:sldMk cId="4126825716" sldId="296"/>
        </pc:sldMkLst>
      </pc:sldChg>
      <pc:sldChg chg="del">
        <pc:chgData name="Michal Varchol" userId="17b5eb1e964ec638" providerId="LiveId" clId="{DB3DFCB9-0CB8-4111-BE85-15C4459D9B2B}" dt="2024-09-30T18:40:26.563" v="6" actId="47"/>
        <pc:sldMkLst>
          <pc:docMk/>
          <pc:sldMk cId="3248014515" sldId="297"/>
        </pc:sldMkLst>
      </pc:sldChg>
      <pc:sldChg chg="del">
        <pc:chgData name="Michal Varchol" userId="17b5eb1e964ec638" providerId="LiveId" clId="{DB3DFCB9-0CB8-4111-BE85-15C4459D9B2B}" dt="2024-09-30T18:40:42.462" v="7" actId="47"/>
        <pc:sldMkLst>
          <pc:docMk/>
          <pc:sldMk cId="554935176" sldId="298"/>
        </pc:sldMkLst>
      </pc:sldChg>
      <pc:sldChg chg="del">
        <pc:chgData name="Michal Varchol" userId="17b5eb1e964ec638" providerId="LiveId" clId="{DB3DFCB9-0CB8-4111-BE85-15C4459D9B2B}" dt="2024-09-30T18:41:30.178" v="8" actId="47"/>
        <pc:sldMkLst>
          <pc:docMk/>
          <pc:sldMk cId="1910891676" sldId="314"/>
        </pc:sldMkLst>
      </pc:sldChg>
      <pc:sldChg chg="del">
        <pc:chgData name="Michal Varchol" userId="17b5eb1e964ec638" providerId="LiveId" clId="{DB3DFCB9-0CB8-4111-BE85-15C4459D9B2B}" dt="2024-09-30T18:42:11.145" v="9" actId="47"/>
        <pc:sldMkLst>
          <pc:docMk/>
          <pc:sldMk cId="1255892659" sldId="315"/>
        </pc:sldMkLst>
      </pc:sldChg>
      <pc:sldChg chg="del">
        <pc:chgData name="Michal Varchol" userId="17b5eb1e964ec638" providerId="LiveId" clId="{DB3DFCB9-0CB8-4111-BE85-15C4459D9B2B}" dt="2024-09-30T18:42:19.694" v="10" actId="47"/>
        <pc:sldMkLst>
          <pc:docMk/>
          <pc:sldMk cId="4112987918" sldId="317"/>
        </pc:sldMkLst>
      </pc:sldChg>
      <pc:sldChg chg="del">
        <pc:chgData name="Michal Varchol" userId="17b5eb1e964ec638" providerId="LiveId" clId="{DB3DFCB9-0CB8-4111-BE85-15C4459D9B2B}" dt="2024-09-30T18:42:42.077" v="11" actId="47"/>
        <pc:sldMkLst>
          <pc:docMk/>
          <pc:sldMk cId="976786617" sldId="31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359D3-1115-400D-AE09-959960438A97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7A50D-416E-422E-9A83-9C47BFA5E4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735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314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963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9204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034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835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8323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8815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71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941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2362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5034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1130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6514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8553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0775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273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45C84-A218-31AF-E7EF-44056DB697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26A8FA-60D2-CB7E-6DF2-3973C6D6F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0FF282B-84C0-5B11-5EE5-9A581423A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4ECFB2-8E5A-7FB0-4D79-97CCCB4CE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B1DCFCE-972B-D4A6-8412-1BBDF555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53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BAC9F-E5D8-564D-8D0D-AEF41E41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AFC069B-D60C-CA15-CD6C-350270CB1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6C0F66-003F-74E7-1AF2-88F9E241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BCE1657-307F-4C03-C502-03667DD42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9EC52F5-B63C-5D19-EF05-1E8A68BC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44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E49D434-65DF-11A9-43E9-BB2183A43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6E51F2C-15EC-A077-DCD3-644730088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329779E-DF25-EE1D-0845-6DC7FDB3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C440764-1F38-CFC7-3707-9945441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D1F0FD4-AED9-EE34-4A46-E118BD1C5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475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F6145-5970-66CE-6851-DB161BE2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CEA5C6-916A-30D6-B83A-C635B57CB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0779F75-2DDA-8486-F642-9913B2F8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34081FD-DD38-63B7-8446-F0AA3B29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968D075-D5DE-54AC-FD67-15C7B8D25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57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35C70-8462-0C42-3132-4413ACD5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866AAA-D310-1CF7-E0CF-6A611B80C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A86D6BF-F257-79E0-E6F3-56FDBFBE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AC8BC93-36D0-A653-D2BD-26D118E3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6FEC5B6-A1D7-2638-9E00-8617CB2B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96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8D7E0-7491-9294-CAFE-B45821DA6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0D28A8-C352-908B-A06E-E0F8BF0A46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8B15C0D-26EE-F5C7-39B2-27F3B3C81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B81E9AC-6DD0-9F12-7CE2-9A9AF3099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3459AFD-7D55-2586-CA39-73BD08BA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BBA57EE-ED90-FC60-F653-ECC8B16B6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4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A20EE-E7AE-AFE1-9C56-0C24AA09E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38E4F6-FB31-F748-9E74-DCDE628A8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93274A6-B209-1C56-5063-885BABFFC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A190C8-87EC-966F-71F5-870F1462D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D72C8D5-BD43-B404-73FC-0083BD6C8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8A6CE36-742C-8F00-DF71-78D02241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14BDDC1-22BD-3C0C-BECC-6EF8582E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54771AD-D1E6-A553-209F-65BEC561F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9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DD428-6737-21AF-901B-2C1C6744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CE8DE12-B95C-5AA3-BF63-AAB84192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EFADD42-0102-1A17-FE9F-90C3596A1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03B0612-854A-1D8B-42E1-C3EBBB83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69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2906BF4-DFAE-25A0-8340-67082FF9B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1B2FBF8-40A6-C05A-6B3D-86926F85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5EBE3E3-B9DD-7E67-3662-2B2E26492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1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9B128-93DF-703C-A924-2C4D33208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ECCB2C1-CFB3-0B4A-0771-3C1B1F445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B08056-9483-6654-E85A-D0D15D23C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2723682-11BA-DDF5-578C-593FF2F9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C8E30CD-7DAC-BD7A-6E36-1D7600865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D0266AB-D6E5-1C44-81C7-DDF7F193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0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56D5B-BD44-76D2-EF08-125DB99ED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C484A06-154B-80D8-5672-3888B5A3C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786D5D-8DC1-97BA-8BA5-990FD20E7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E51F84C-BE46-8C83-9B5D-BB99E773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F4BAC40-6966-0F89-720B-00308613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537F4D1-000D-BB9D-AD8E-C67819697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78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8E7CBED2-6015-7F31-B87B-A3EBBB3C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D389EF-CB15-47C8-B54F-F904564FF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C4453A8-0944-7468-1AC8-CA0B75D82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91D2-6A0F-48AA-B81E-8B9D0403E9C8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FAA13F1-308D-CD88-C7DA-1DE61F8C1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D8DD154-11C4-7404-A70E-0ECD616D0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9F63-148C-4116-B6DF-8D8372547C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10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2</a:t>
            </a: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ročné obdobia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printemps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l‘</a:t>
            </a:r>
            <a:r>
              <a:rPr lang="sk-SK" sz="3000" i="1" dirty="0" err="1">
                <a:latin typeface="Abadi" panose="020B0604020104020204" pitchFamily="34" charset="0"/>
              </a:rPr>
              <a:t>été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l‘</a:t>
            </a:r>
            <a:r>
              <a:rPr lang="sk-SK" sz="3000" i="1" dirty="0" err="1">
                <a:latin typeface="Abadi" panose="020B0604020104020204" pitchFamily="34" charset="0"/>
              </a:rPr>
              <a:t>automne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l‘</a:t>
            </a:r>
            <a:r>
              <a:rPr lang="sk-SK" sz="3000" i="1" dirty="0" err="1">
                <a:latin typeface="Abadi" panose="020B0604020104020204" pitchFamily="34" charset="0"/>
              </a:rPr>
              <a:t>hiver</a:t>
            </a:r>
            <a:endParaRPr lang="sk-SK" sz="3000" i="1" dirty="0">
              <a:latin typeface="Abadi" panose="020B0604020104020204" pitchFamily="34" charset="0"/>
            </a:endParaRPr>
          </a:p>
          <a:p>
            <a:r>
              <a:rPr lang="sk-SK" sz="3000" b="1" dirty="0">
                <a:latin typeface="Abadi" panose="020B0604020104020204" pitchFamily="34" charset="0"/>
              </a:rPr>
              <a:t>svetové strany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nord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i="1" dirty="0">
                <a:latin typeface="Abadi" panose="020B0604020104020204" pitchFamily="34" charset="0"/>
              </a:rPr>
              <a:t> sud,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l‘</a:t>
            </a:r>
            <a:r>
              <a:rPr lang="sk-SK" sz="3000" i="1" dirty="0" err="1">
                <a:latin typeface="Abadi" panose="020B0604020104020204" pitchFamily="34" charset="0"/>
              </a:rPr>
              <a:t>est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l‘</a:t>
            </a:r>
            <a:r>
              <a:rPr lang="sk-SK" sz="3000" i="1" dirty="0" err="1">
                <a:latin typeface="Abadi" panose="020B0604020104020204" pitchFamily="34" charset="0"/>
              </a:rPr>
              <a:t>ouest</a:t>
            </a:r>
            <a:endParaRPr lang="sk-SK" sz="3000" i="1" dirty="0">
              <a:latin typeface="Abadi" panose="020B0604020104020204" pitchFamily="34" charset="0"/>
            </a:endParaRPr>
          </a:p>
          <a:p>
            <a:r>
              <a:rPr lang="sk-SK" sz="3000" b="1" dirty="0">
                <a:latin typeface="Abadi" panose="020B0604020104020204" pitchFamily="34" charset="0"/>
              </a:rPr>
              <a:t>sviatky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Toussaint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Pentecôte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</a:t>
            </a:r>
            <a:r>
              <a:rPr lang="sk-SK" sz="3000" b="1" dirty="0">
                <a:solidFill>
                  <a:srgbClr val="FF0000"/>
                </a:solidFill>
                <a:latin typeface="Abadi" panose="020B0604020104020204" pitchFamily="34" charset="0"/>
              </a:rPr>
              <a:t>ALE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Noël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Pâques</a:t>
            </a:r>
            <a:r>
              <a:rPr lang="sk-SK" sz="3000" dirty="0">
                <a:latin typeface="Abadi" panose="020B0604020104020204" pitchFamily="34" charset="0"/>
              </a:rPr>
              <a:t>	bez člena</a:t>
            </a:r>
          </a:p>
          <a:p>
            <a:r>
              <a:rPr lang="sk-SK" sz="3000" b="1" dirty="0">
                <a:latin typeface="Abadi" panose="020B0604020104020204" pitchFamily="34" charset="0"/>
              </a:rPr>
              <a:t>abstraktné podstatné mená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bonheur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l‘</a:t>
            </a:r>
            <a:r>
              <a:rPr lang="sk-SK" sz="3000" i="1" dirty="0" err="1">
                <a:latin typeface="Abadi" panose="020B0604020104020204" pitchFamily="34" charset="0"/>
              </a:rPr>
              <a:t>amour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paix</a:t>
            </a:r>
            <a:endParaRPr lang="sk-SK" sz="3000" i="1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ak odkazujeme na nejaký </a:t>
            </a:r>
            <a:r>
              <a:rPr lang="sk-SK" sz="3000" b="1" dirty="0">
                <a:latin typeface="Abadi" panose="020B0604020104020204" pitchFamily="34" charset="0"/>
              </a:rPr>
              <a:t>celok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>
                <a:latin typeface="Abadi" panose="020B0604020104020204" pitchFamily="34" charset="0"/>
              </a:rPr>
              <a:t>skupinu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fr-FR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fr-FR" sz="3000" i="1" dirty="0">
                <a:latin typeface="Abadi" panose="020B0604020104020204" pitchFamily="34" charset="0"/>
              </a:rPr>
              <a:t> chien est un animal fidèle.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403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ARTICLE INDÉFINI</a:t>
            </a:r>
            <a:endParaRPr lang="fr-FR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neznáme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>
                <a:latin typeface="Abadi" panose="020B0604020104020204" pitchFamily="34" charset="0"/>
              </a:rPr>
              <a:t>bližšie neurčené </a:t>
            </a:r>
            <a:r>
              <a:rPr lang="sk-SK" sz="3000" dirty="0">
                <a:latin typeface="Abadi" panose="020B0604020104020204" pitchFamily="34" charset="0"/>
              </a:rPr>
              <a:t>osoby, veci, atď.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Elle</a:t>
            </a:r>
            <a:r>
              <a:rPr lang="sk-SK" sz="3000" i="1" dirty="0">
                <a:latin typeface="Abadi" panose="020B0604020104020204" pitchFamily="34" charset="0"/>
              </a:rPr>
              <a:t> a </a:t>
            </a:r>
            <a:r>
              <a:rPr lang="sk-SK" sz="3000" i="1" dirty="0" err="1">
                <a:latin typeface="Abadi" panose="020B0604020104020204" pitchFamily="34" charset="0"/>
              </a:rPr>
              <a:t>reçu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lettre</a:t>
            </a:r>
            <a:r>
              <a:rPr lang="sk-SK" sz="3000" i="1" dirty="0">
                <a:latin typeface="Abadi" panose="020B0604020104020204" pitchFamily="34" charset="0"/>
              </a:rPr>
              <a:t>.		(Dostala (nejaký) list.)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avez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des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roses</a:t>
            </a:r>
            <a:r>
              <a:rPr lang="sk-SK" sz="3000" i="1" dirty="0">
                <a:latin typeface="Abadi" panose="020B0604020104020204" pitchFamily="34" charset="0"/>
              </a:rPr>
              <a:t> ?		(Máte (nejaké) ruže?)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Regarde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petit </a:t>
            </a:r>
            <a:r>
              <a:rPr lang="sk-SK" sz="3000" i="1" dirty="0" err="1">
                <a:latin typeface="Abadi" panose="020B0604020104020204" pitchFamily="34" charset="0"/>
              </a:rPr>
              <a:t>chien</a:t>
            </a:r>
            <a:r>
              <a:rPr lang="sk-SK" sz="3000" i="1" dirty="0">
                <a:latin typeface="Abadi" panose="020B0604020104020204" pitchFamily="34" charset="0"/>
              </a:rPr>
              <a:t>.	(Pozri, psík.)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581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ARTICLE PARTITIF</a:t>
            </a:r>
            <a:endParaRPr lang="fr-FR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bližšie neurčené </a:t>
            </a:r>
            <a:r>
              <a:rPr lang="sk-SK" sz="3000" b="1" dirty="0" err="1">
                <a:latin typeface="Abadi" panose="020B0604020104020204" pitchFamily="34" charset="0"/>
              </a:rPr>
              <a:t>nepočítateľné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podstatné meno,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spája sa s podstatnými menami, ktoré vyjadrujú: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latin typeface="Abadi" panose="020B0604020104020204" pitchFamily="34" charset="0"/>
              </a:rPr>
              <a:t>hmotu</a:t>
            </a:r>
            <a:r>
              <a:rPr lang="sk-SK" sz="3000" dirty="0">
                <a:latin typeface="Abadi" panose="020B0604020104020204" pitchFamily="34" charset="0"/>
              </a:rPr>
              <a:t> alebo </a:t>
            </a:r>
            <a:r>
              <a:rPr lang="sk-SK" sz="3000" b="1" dirty="0">
                <a:latin typeface="Abadi" panose="020B0604020104020204" pitchFamily="34" charset="0"/>
              </a:rPr>
              <a:t>látku</a:t>
            </a:r>
            <a:r>
              <a:rPr lang="sk-SK" sz="3000" dirty="0">
                <a:latin typeface="Abadi" panose="020B0604020104020204" pitchFamily="34" charset="0"/>
              </a:rPr>
              <a:t> v bližšie neurčenom množstve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voulez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de la </a:t>
            </a:r>
            <a:r>
              <a:rPr lang="sk-SK" sz="3000" i="1" dirty="0" err="1">
                <a:latin typeface="Abadi" panose="020B0604020104020204" pitchFamily="34" charset="0"/>
              </a:rPr>
              <a:t>bière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ou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du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vin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>
                <a:latin typeface="Abadi" panose="020B0604020104020204" pitchFamily="34" charset="0"/>
              </a:rPr>
              <a:t>(Chcete pivo alebo víno?)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938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ARTICLE PARTITIF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latin typeface="Abadi" panose="020B0604020104020204" pitchFamily="34" charset="0"/>
              </a:rPr>
              <a:t>abstraktné pojmy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avez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de la </a:t>
            </a:r>
            <a:r>
              <a:rPr lang="sk-SK" sz="3000" i="1" dirty="0" err="1">
                <a:latin typeface="Abadi" panose="020B0604020104020204" pitchFamily="34" charset="0"/>
              </a:rPr>
              <a:t>chance</a:t>
            </a:r>
            <a:r>
              <a:rPr lang="sk-SK" sz="3000" i="1" dirty="0">
                <a:latin typeface="Abadi" panose="020B0604020104020204" pitchFamily="34" charset="0"/>
              </a:rPr>
              <a:t> ! 			(Máte šťastie!)	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Excusez-moi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j‘ai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encore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du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travail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  <a:r>
              <a:rPr lang="sk-SK" sz="3000" i="1" dirty="0">
                <a:latin typeface="Abadi" panose="020B0604020104020204" pitchFamily="34" charset="0"/>
              </a:rPr>
              <a:t>(</a:t>
            </a:r>
            <a:r>
              <a:rPr lang="sk-SK" sz="3000" i="1" dirty="0" err="1">
                <a:latin typeface="Abadi" panose="020B0604020104020204" pitchFamily="34" charset="0"/>
              </a:rPr>
              <a:t>Ospraedlňte</a:t>
            </a:r>
            <a:r>
              <a:rPr lang="sk-SK" sz="3000" i="1" dirty="0">
                <a:latin typeface="Abadi" panose="020B0604020104020204" pitchFamily="34" charset="0"/>
              </a:rPr>
              <a:t> ma, mám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							ešte (nejakú) prácu.)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latin typeface="Abadi" panose="020B0604020104020204" pitchFamily="34" charset="0"/>
              </a:rPr>
              <a:t>atmosférické javy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Il</a:t>
            </a:r>
            <a:r>
              <a:rPr lang="sk-SK" sz="3000" i="1" dirty="0">
                <a:latin typeface="Abadi" panose="020B0604020104020204" pitchFamily="34" charset="0"/>
              </a:rPr>
              <a:t> y a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du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soleil</a:t>
            </a:r>
            <a:r>
              <a:rPr lang="sk-SK" sz="3000" i="1" dirty="0">
                <a:latin typeface="Abadi" panose="020B0604020104020204" pitchFamily="34" charset="0"/>
              </a:rPr>
              <a:t>.			(Svieti slnko.)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Il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fait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du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vent</a:t>
            </a:r>
            <a:r>
              <a:rPr lang="sk-SK" sz="3000" i="1" dirty="0">
                <a:latin typeface="Abadi" panose="020B0604020104020204" pitchFamily="34" charset="0"/>
              </a:rPr>
              <a:t>.			(Fúka vietor.)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7097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NULOVÝ ČLEN </a:t>
            </a:r>
            <a:b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(VYNECHÁVANIE ČLENA)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nadpisy, názvy kníh, obchodov</a:t>
            </a:r>
            <a:br>
              <a:rPr lang="sk-SK" sz="3000" dirty="0">
                <a:latin typeface="Abadi" panose="020B0604020104020204" pitchFamily="34" charset="0"/>
              </a:rPr>
            </a:br>
            <a:r>
              <a:rPr lang="sk-SK" sz="3000" i="1" dirty="0" err="1">
                <a:latin typeface="Abadi" panose="020B0604020104020204" pitchFamily="34" charset="0"/>
              </a:rPr>
              <a:t>Résumé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Bel-Ami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Pâtisserie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r>
              <a:rPr lang="sk-SK" sz="3000" dirty="0">
                <a:latin typeface="Abadi" panose="020B0604020104020204" pitchFamily="34" charset="0"/>
              </a:rPr>
              <a:t>v </a:t>
            </a:r>
            <a:r>
              <a:rPr lang="sk-SK" sz="3000" b="1" dirty="0">
                <a:latin typeface="Abadi" panose="020B0604020104020204" pitchFamily="34" charset="0"/>
              </a:rPr>
              <a:t>osloveniach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>
                <a:latin typeface="Abadi" panose="020B0604020104020204" pitchFamily="34" charset="0"/>
              </a:rPr>
              <a:t>zvolaniach</a:t>
            </a:r>
            <a:r>
              <a:rPr lang="sk-SK" sz="3000" dirty="0">
                <a:latin typeface="Abadi" panose="020B0604020104020204" pitchFamily="34" charset="0"/>
              </a:rPr>
              <a:t> a </a:t>
            </a:r>
            <a:r>
              <a:rPr lang="sk-SK" sz="3000" b="1" dirty="0">
                <a:latin typeface="Abadi" panose="020B0604020104020204" pitchFamily="34" charset="0"/>
              </a:rPr>
              <a:t>rozkazoch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Mesdames</a:t>
            </a:r>
            <a:r>
              <a:rPr lang="sk-SK" sz="3000" i="1" dirty="0">
                <a:latin typeface="Abadi" panose="020B0604020104020204" pitchFamily="34" charset="0"/>
              </a:rPr>
              <a:t> et </a:t>
            </a:r>
            <a:r>
              <a:rPr lang="sk-SK" sz="3000" i="1" dirty="0" err="1">
                <a:latin typeface="Abadi" panose="020B0604020104020204" pitchFamily="34" charset="0"/>
              </a:rPr>
              <a:t>messieurs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attention</a:t>
            </a:r>
            <a:r>
              <a:rPr lang="sk-SK" sz="3000" i="1" dirty="0">
                <a:latin typeface="Abadi" panose="020B0604020104020204" pitchFamily="34" charset="0"/>
              </a:rPr>
              <a:t> !</a:t>
            </a:r>
          </a:p>
          <a:p>
            <a:r>
              <a:rPr lang="sk-SK" sz="3000" b="1" dirty="0">
                <a:latin typeface="Abadi" panose="020B0604020104020204" pitchFamily="34" charset="0"/>
              </a:rPr>
              <a:t>vymenúvanie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Nous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offrons</a:t>
            </a:r>
            <a:r>
              <a:rPr lang="sk-SK" sz="3000" i="1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pommes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poires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i="1" dirty="0" err="1">
                <a:latin typeface="Abadi" panose="020B0604020104020204" pitchFamily="34" charset="0"/>
              </a:rPr>
              <a:t>oranges</a:t>
            </a:r>
            <a:r>
              <a:rPr lang="sk-SK" sz="3000" i="1" dirty="0">
                <a:latin typeface="Abadi" panose="020B0604020104020204" pitchFamily="34" charset="0"/>
              </a:rPr>
              <a:t>...</a:t>
            </a:r>
          </a:p>
          <a:p>
            <a:r>
              <a:rPr lang="sk-SK" sz="3000" b="1" dirty="0">
                <a:latin typeface="Abadi" panose="020B0604020104020204" pitchFamily="34" charset="0"/>
              </a:rPr>
              <a:t>ustálené slovné spojenia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avoir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faim</a:t>
            </a:r>
            <a:r>
              <a:rPr lang="sk-SK" sz="3000" i="1" dirty="0">
                <a:latin typeface="Abadi" panose="020B0604020104020204" pitchFamily="34" charset="0"/>
              </a:rPr>
              <a:t> (byť hladný), </a:t>
            </a:r>
            <a:r>
              <a:rPr lang="sk-SK" sz="3000" i="1" dirty="0" err="1">
                <a:latin typeface="Abadi" panose="020B0604020104020204" pitchFamily="34" charset="0"/>
              </a:rPr>
              <a:t>perdre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pied</a:t>
            </a:r>
            <a:r>
              <a:rPr lang="sk-SK" sz="3000" i="1" dirty="0">
                <a:latin typeface="Abadi" panose="020B0604020104020204" pitchFamily="34" charset="0"/>
              </a:rPr>
              <a:t> (stratiť pôdu pod nohami),  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rendre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visite</a:t>
            </a:r>
            <a:r>
              <a:rPr lang="sk-SK" sz="3000" i="1" dirty="0">
                <a:latin typeface="Abadi" panose="020B0604020104020204" pitchFamily="34" charset="0"/>
              </a:rPr>
              <a:t> (navštíviť)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8207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NULOVÝ ČLEN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po predložkách: à, </a:t>
            </a:r>
            <a:r>
              <a:rPr lang="sk-SK" sz="3000" b="1" dirty="0" err="1">
                <a:latin typeface="Abadi" panose="020B0604020104020204" pitchFamily="34" charset="0"/>
              </a:rPr>
              <a:t>en</a:t>
            </a:r>
            <a:r>
              <a:rPr lang="sk-SK" sz="3000" b="1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latin typeface="Abadi" panose="020B0604020104020204" pitchFamily="34" charset="0"/>
              </a:rPr>
              <a:t>sans</a:t>
            </a:r>
            <a:r>
              <a:rPr lang="sk-SK" sz="3000" b="1" dirty="0">
                <a:latin typeface="Abadi" panose="020B0604020104020204" pitchFamily="34" charset="0"/>
              </a:rPr>
              <a:t>, par, </a:t>
            </a:r>
            <a:r>
              <a:rPr lang="sk-SK" sz="3000" b="1" dirty="0" err="1">
                <a:latin typeface="Abadi" panose="020B0604020104020204" pitchFamily="34" charset="0"/>
              </a:rPr>
              <a:t>avec</a:t>
            </a:r>
            <a:endParaRPr lang="sk-SK" sz="30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moulin</a:t>
            </a:r>
            <a:r>
              <a:rPr lang="sk-SK" sz="3000" i="1" dirty="0">
                <a:latin typeface="Abadi" panose="020B0604020104020204" pitchFamily="34" charset="0"/>
              </a:rPr>
              <a:t> à </a:t>
            </a:r>
            <a:r>
              <a:rPr lang="sk-SK" sz="3000" i="1" dirty="0" err="1">
                <a:latin typeface="Abadi" panose="020B0604020104020204" pitchFamily="34" charset="0"/>
              </a:rPr>
              <a:t>café</a:t>
            </a:r>
            <a:r>
              <a:rPr lang="sk-SK" sz="3000" i="1" dirty="0">
                <a:latin typeface="Abadi" panose="020B0604020104020204" pitchFamily="34" charset="0"/>
              </a:rPr>
              <a:t>	(mlynček na kávu)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en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avion</a:t>
            </a:r>
            <a:r>
              <a:rPr lang="sk-SK" sz="3000" i="1" dirty="0">
                <a:latin typeface="Abadi" panose="020B0604020104020204" pitchFamily="34" charset="0"/>
              </a:rPr>
              <a:t>		(lietadlom)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sans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argent</a:t>
            </a:r>
            <a:r>
              <a:rPr lang="sk-SK" sz="3000" i="1" dirty="0">
                <a:latin typeface="Abadi" panose="020B0604020104020204" pitchFamily="34" charset="0"/>
              </a:rPr>
              <a:t>	(bez peňazí)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par </a:t>
            </a:r>
            <a:r>
              <a:rPr lang="sk-SK" sz="3000" i="1" dirty="0" err="1">
                <a:latin typeface="Abadi" panose="020B0604020104020204" pitchFamily="34" charset="0"/>
              </a:rPr>
              <a:t>hasard</a:t>
            </a:r>
            <a:r>
              <a:rPr lang="sk-SK" sz="3000" i="1" dirty="0">
                <a:latin typeface="Abadi" panose="020B0604020104020204" pitchFamily="34" charset="0"/>
              </a:rPr>
              <a:t>	(náhodou)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dirty="0">
                <a:latin typeface="Abadi" panose="020B0604020104020204" pitchFamily="34" charset="0"/>
              </a:rPr>
              <a:t>po predložke de</a:t>
            </a:r>
            <a:r>
              <a:rPr lang="sk-SK" sz="3000" dirty="0">
                <a:latin typeface="Abadi" panose="020B0604020104020204" pitchFamily="34" charset="0"/>
              </a:rPr>
              <a:t>, ak má podstatné meno funkciu prívlastku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chambre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d‘enfant</a:t>
            </a:r>
            <a:r>
              <a:rPr lang="sk-SK" sz="3000" i="1" dirty="0">
                <a:latin typeface="Abadi" panose="020B0604020104020204" pitchFamily="34" charset="0"/>
              </a:rPr>
              <a:t>	(detská izba)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8751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NULOVÝ ČLEN</a:t>
            </a:r>
            <a:endParaRPr lang="fr-FR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výrazy množstva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beaucoup</a:t>
            </a:r>
            <a:r>
              <a:rPr lang="sk-SK" sz="3000" i="1" dirty="0">
                <a:latin typeface="Abadi" panose="020B0604020104020204" pitchFamily="34" charset="0"/>
              </a:rPr>
              <a:t> de </a:t>
            </a:r>
            <a:r>
              <a:rPr lang="sk-SK" sz="3000" i="1" dirty="0" err="1">
                <a:latin typeface="Abadi" panose="020B0604020104020204" pitchFamily="34" charset="0"/>
              </a:rPr>
              <a:t>sucre</a:t>
            </a:r>
            <a:r>
              <a:rPr lang="sk-SK" sz="3000" i="1" dirty="0">
                <a:latin typeface="Abadi" panose="020B0604020104020204" pitchFamily="34" charset="0"/>
              </a:rPr>
              <a:t>	(veľa cukru)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litre de </a:t>
            </a:r>
            <a:r>
              <a:rPr lang="sk-SK" sz="3000" i="1" dirty="0" err="1">
                <a:latin typeface="Abadi" panose="020B0604020104020204" pitchFamily="34" charset="0"/>
              </a:rPr>
              <a:t>lait</a:t>
            </a:r>
            <a:r>
              <a:rPr lang="sk-SK" sz="3000" i="1" dirty="0">
                <a:latin typeface="Abadi" panose="020B0604020104020204" pitchFamily="34" charset="0"/>
              </a:rPr>
              <a:t>		(liter mlieka)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8696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33" y="1654792"/>
            <a:ext cx="10515600" cy="4798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Genre</a:t>
            </a: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et </a:t>
            </a: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article</a:t>
            </a:r>
            <a:br>
              <a:rPr lang="sk-SK" sz="3000" dirty="0">
                <a:latin typeface="Abadi" panose="020B0604020104020204" pitchFamily="34" charset="0"/>
              </a:rPr>
            </a:br>
            <a:r>
              <a:rPr lang="sk-SK" sz="3000" dirty="0" err="1">
                <a:latin typeface="Abadi" panose="020B0604020104020204" pitchFamily="34" charset="0"/>
              </a:rPr>
              <a:t>GP_nom</a:t>
            </a:r>
            <a:r>
              <a:rPr lang="sk-SK" sz="3000" dirty="0">
                <a:latin typeface="Abadi" panose="020B0604020104020204" pitchFamily="34" charset="0"/>
              </a:rPr>
              <a:t> et </a:t>
            </a:r>
            <a:r>
              <a:rPr lang="sk-SK" sz="3000" dirty="0" err="1">
                <a:latin typeface="Abadi" panose="020B0604020104020204" pitchFamily="34" charset="0"/>
              </a:rPr>
              <a:t>article</a:t>
            </a:r>
            <a:r>
              <a:rPr lang="sk-SK" sz="3000" dirty="0">
                <a:latin typeface="Abadi" panose="020B0604020104020204" pitchFamily="34" charset="0"/>
              </a:rPr>
              <a:t> : p.31/ ex. 4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p.33/ ex. 1, 6</a:t>
            </a:r>
          </a:p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GP_singulier</a:t>
            </a:r>
            <a:r>
              <a:rPr lang="sk-SK" sz="3000" dirty="0">
                <a:latin typeface="Abadi" panose="020B0604020104020204" pitchFamily="34" charset="0"/>
              </a:rPr>
              <a:t> et </a:t>
            </a:r>
            <a:r>
              <a:rPr lang="sk-SK" sz="3000" dirty="0" err="1">
                <a:latin typeface="Abadi" panose="020B0604020104020204" pitchFamily="34" charset="0"/>
              </a:rPr>
              <a:t>pluriel</a:t>
            </a:r>
            <a:r>
              <a:rPr lang="sk-SK" sz="3000" dirty="0">
                <a:latin typeface="Abadi" panose="020B0604020104020204" pitchFamily="34" charset="0"/>
              </a:rPr>
              <a:t> : p.35 / ex. 2, 5</a:t>
            </a:r>
          </a:p>
          <a:p>
            <a:pPr marL="0" indent="0">
              <a:buNone/>
            </a:pPr>
            <a:br>
              <a:rPr lang="sk-SK" sz="3000" dirty="0">
                <a:latin typeface="Abadi" panose="020B0604020104020204" pitchFamily="34" charset="0"/>
              </a:rPr>
            </a:br>
            <a:r>
              <a:rPr lang="sk-SK" sz="30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Conjugaison</a:t>
            </a:r>
            <a:br>
              <a:rPr lang="sk-SK" sz="3000" dirty="0">
                <a:latin typeface="Abadi" panose="020B0604020104020204" pitchFamily="34" charset="0"/>
              </a:rPr>
            </a:br>
            <a:r>
              <a:rPr lang="sk-SK" sz="3000" dirty="0" err="1">
                <a:latin typeface="Abadi" panose="020B0604020104020204" pitchFamily="34" charset="0"/>
              </a:rPr>
              <a:t>GP_conjugaison_parler</a:t>
            </a:r>
            <a:r>
              <a:rPr lang="sk-SK" sz="3000" dirty="0">
                <a:latin typeface="Abadi" panose="020B0604020104020204" pitchFamily="34" charset="0"/>
              </a:rPr>
              <a:t> : p.23/ ex. 1, 3</a:t>
            </a:r>
          </a:p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GP_conjugaison</a:t>
            </a:r>
            <a:r>
              <a:rPr lang="sk-SK" sz="3000" dirty="0">
                <a:latin typeface="Abadi" panose="020B0604020104020204" pitchFamily="34" charset="0"/>
              </a:rPr>
              <a:t>(-ER) : p.21/ ex. 3, 4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35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GENRE DES NOMS FRAN</a:t>
            </a:r>
            <a:r>
              <a:rPr lang="fr-FR" sz="48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Ç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AIS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mužský </a:t>
            </a:r>
            <a:r>
              <a:rPr lang="sk-SK" sz="3000" i="1" dirty="0">
                <a:latin typeface="Abadi" panose="020B0604020104020204" pitchFamily="34" charset="0"/>
              </a:rPr>
              <a:t>(</a:t>
            </a:r>
            <a:r>
              <a:rPr lang="sk-SK" sz="3000" i="1" dirty="0" err="1">
                <a:latin typeface="Abadi" panose="020B0604020104020204" pitchFamily="34" charset="0"/>
              </a:rPr>
              <a:t>masculin</a:t>
            </a:r>
            <a:r>
              <a:rPr lang="sk-SK" sz="3000" i="1" dirty="0">
                <a:latin typeface="Abadi" panose="020B0604020104020204" pitchFamily="34" charset="0"/>
              </a:rPr>
              <a:t>) </a:t>
            </a:r>
            <a:r>
              <a:rPr lang="sk-SK" sz="3000" dirty="0">
                <a:latin typeface="Abadi" panose="020B0604020104020204" pitchFamily="34" charset="0"/>
              </a:rPr>
              <a:t>a ženský rod </a:t>
            </a:r>
            <a:r>
              <a:rPr lang="sk-SK" sz="3000" i="1" dirty="0">
                <a:latin typeface="Abadi" panose="020B0604020104020204" pitchFamily="34" charset="0"/>
              </a:rPr>
              <a:t>(</a:t>
            </a:r>
            <a:r>
              <a:rPr lang="sk-SK" sz="3000" i="1" dirty="0" err="1">
                <a:latin typeface="Abadi" panose="020B0604020104020204" pitchFamily="34" charset="0"/>
              </a:rPr>
              <a:t>féminin</a:t>
            </a:r>
            <a:r>
              <a:rPr lang="sk-SK" sz="3000" i="1" dirty="0">
                <a:latin typeface="Abadi" panose="020B0604020104020204" pitchFamily="34" charset="0"/>
              </a:rPr>
              <a:t>)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strike="sngStrike" dirty="0">
                <a:latin typeface="Abadi" panose="020B0604020104020204" pitchFamily="34" charset="0"/>
              </a:rPr>
              <a:t>stredný rod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rial Black" panose="020B0A04020102020204" pitchFamily="34" charset="0"/>
              </a:rPr>
              <a:t>MASCULIN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b="1" dirty="0">
                <a:latin typeface="Abadi" panose="020B0604020104020204" pitchFamily="34" charset="0"/>
              </a:rPr>
              <a:t>zlomky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tiers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dixième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latin typeface="Abadi" panose="020B0604020104020204" pitchFamily="34" charset="0"/>
              </a:rPr>
              <a:t>farby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bleu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rouge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latin typeface="Abadi" panose="020B0604020104020204" pitchFamily="34" charset="0"/>
              </a:rPr>
              <a:t>jazyky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tchèque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français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latin typeface="Abadi" panose="020B0604020104020204" pitchFamily="34" charset="0"/>
              </a:rPr>
              <a:t>stromy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pommier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pin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latin typeface="Abadi" panose="020B0604020104020204" pitchFamily="34" charset="0"/>
              </a:rPr>
              <a:t>chemické prvky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calcium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soufre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2C35B9AC-D90D-3AAD-1EB6-F51A16A70FA7}"/>
              </a:ext>
            </a:extLst>
          </p:cNvPr>
          <p:cNvCxnSpPr/>
          <p:nvPr/>
        </p:nvCxnSpPr>
        <p:spPr>
          <a:xfrm>
            <a:off x="3338623" y="3125972"/>
            <a:ext cx="9356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Rovná spojnica 6">
            <a:extLst>
              <a:ext uri="{FF2B5EF4-FFF2-40B4-BE49-F238E27FC236}">
                <a16:creationId xmlns:a16="http://schemas.microsoft.com/office/drawing/2014/main" id="{B26204AD-045C-C08F-E9B8-9ED1BBE5BAEF}"/>
              </a:ext>
            </a:extLst>
          </p:cNvPr>
          <p:cNvCxnSpPr>
            <a:cxnSpLocks/>
          </p:cNvCxnSpPr>
          <p:nvPr/>
        </p:nvCxnSpPr>
        <p:spPr>
          <a:xfrm>
            <a:off x="3338623" y="3125972"/>
            <a:ext cx="935665" cy="5103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>
            <a:extLst>
              <a:ext uri="{FF2B5EF4-FFF2-40B4-BE49-F238E27FC236}">
                <a16:creationId xmlns:a16="http://schemas.microsoft.com/office/drawing/2014/main" id="{3F1664CE-2676-6593-7213-58879709E51C}"/>
              </a:ext>
            </a:extLst>
          </p:cNvPr>
          <p:cNvCxnSpPr/>
          <p:nvPr/>
        </p:nvCxnSpPr>
        <p:spPr>
          <a:xfrm>
            <a:off x="3338623" y="3125972"/>
            <a:ext cx="935665" cy="9675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ovná spojnica 11">
            <a:extLst>
              <a:ext uri="{FF2B5EF4-FFF2-40B4-BE49-F238E27FC236}">
                <a16:creationId xmlns:a16="http://schemas.microsoft.com/office/drawing/2014/main" id="{8AB87FF7-6280-D5E4-0CDD-C900461B9CCA}"/>
              </a:ext>
            </a:extLst>
          </p:cNvPr>
          <p:cNvCxnSpPr/>
          <p:nvPr/>
        </p:nvCxnSpPr>
        <p:spPr>
          <a:xfrm>
            <a:off x="3338623" y="3125972"/>
            <a:ext cx="935665" cy="15842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ovná spojnica 13">
            <a:extLst>
              <a:ext uri="{FF2B5EF4-FFF2-40B4-BE49-F238E27FC236}">
                <a16:creationId xmlns:a16="http://schemas.microsoft.com/office/drawing/2014/main" id="{0748C608-9C76-3B72-0E60-FB8E2BD27BBE}"/>
              </a:ext>
            </a:extLst>
          </p:cNvPr>
          <p:cNvCxnSpPr/>
          <p:nvPr/>
        </p:nvCxnSpPr>
        <p:spPr>
          <a:xfrm>
            <a:off x="3338623" y="3125972"/>
            <a:ext cx="839972" cy="20201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90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MASCULIN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0515600" cy="4522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2400" b="1" dirty="0">
                <a:solidFill>
                  <a:srgbClr val="FF0000"/>
                </a:solidFill>
                <a:latin typeface="Abadi" panose="020B0604020104020204" pitchFamily="34" charset="0"/>
              </a:rPr>
              <a:t>ALE</a:t>
            </a:r>
            <a:r>
              <a:rPr lang="sk-SK" sz="2400" dirty="0">
                <a:latin typeface="Abadi" panose="020B0604020104020204" pitchFamily="34" charset="0"/>
              </a:rPr>
              <a:t>: 6 podstatných mien </a:t>
            </a:r>
            <a:r>
              <a:rPr lang="sk-SK" sz="2400" b="1" dirty="0" err="1">
                <a:latin typeface="Abadi" panose="020B0604020104020204" pitchFamily="34" charset="0"/>
              </a:rPr>
              <a:t>žen</a:t>
            </a:r>
            <a:r>
              <a:rPr lang="sk-SK" sz="2400" b="1" dirty="0">
                <a:latin typeface="Abadi" panose="020B0604020104020204" pitchFamily="34" charset="0"/>
              </a:rPr>
              <a:t>. rodu</a:t>
            </a:r>
            <a:r>
              <a:rPr lang="sk-SK" sz="2400" dirty="0">
                <a:latin typeface="Abadi" panose="020B0604020104020204" pitchFamily="34" charset="0"/>
              </a:rPr>
              <a:t>: </a:t>
            </a:r>
            <a:r>
              <a:rPr lang="sk-SK" sz="2400" dirty="0" err="1">
                <a:latin typeface="Abadi" panose="020B0604020104020204" pitchFamily="34" charset="0"/>
              </a:rPr>
              <a:t>une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cage</a:t>
            </a:r>
            <a:r>
              <a:rPr lang="sk-SK" sz="2400" dirty="0">
                <a:latin typeface="Abadi" panose="020B0604020104020204" pitchFamily="34" charset="0"/>
              </a:rPr>
              <a:t>, </a:t>
            </a:r>
            <a:r>
              <a:rPr lang="sk-SK" sz="2400" dirty="0" err="1">
                <a:latin typeface="Abadi" panose="020B0604020104020204" pitchFamily="34" charset="0"/>
              </a:rPr>
              <a:t>une</a:t>
            </a:r>
            <a:r>
              <a:rPr lang="sk-SK" sz="2400" dirty="0">
                <a:latin typeface="Abadi" panose="020B0604020104020204" pitchFamily="34" charset="0"/>
              </a:rPr>
              <a:t> image, </a:t>
            </a:r>
            <a:r>
              <a:rPr lang="sk-SK" sz="2400" dirty="0" err="1">
                <a:latin typeface="Abadi" panose="020B0604020104020204" pitchFamily="34" charset="0"/>
              </a:rPr>
              <a:t>une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nage</a:t>
            </a:r>
            <a:r>
              <a:rPr lang="sk-SK" sz="2400" dirty="0">
                <a:latin typeface="Abadi" panose="020B0604020104020204" pitchFamily="34" charset="0"/>
              </a:rPr>
              <a:t>, 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                                                    </a:t>
            </a:r>
            <a:r>
              <a:rPr lang="sk-SK" sz="2400" dirty="0" err="1">
                <a:latin typeface="Abadi" panose="020B0604020104020204" pitchFamily="34" charset="0"/>
              </a:rPr>
              <a:t>une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page</a:t>
            </a:r>
            <a:r>
              <a:rPr lang="sk-SK" sz="2400" dirty="0">
                <a:latin typeface="Abadi" panose="020B0604020104020204" pitchFamily="34" charset="0"/>
              </a:rPr>
              <a:t>, </a:t>
            </a:r>
            <a:r>
              <a:rPr lang="sk-SK" sz="2400" dirty="0" err="1">
                <a:latin typeface="Abadi" panose="020B0604020104020204" pitchFamily="34" charset="0"/>
              </a:rPr>
              <a:t>une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plage</a:t>
            </a:r>
            <a:r>
              <a:rPr lang="sk-SK" sz="2400" dirty="0">
                <a:latin typeface="Abadi" panose="020B0604020104020204" pitchFamily="34" charset="0"/>
              </a:rPr>
              <a:t>, </a:t>
            </a:r>
            <a:r>
              <a:rPr lang="sk-SK" sz="2400" dirty="0" err="1">
                <a:latin typeface="Abadi" panose="020B0604020104020204" pitchFamily="34" charset="0"/>
              </a:rPr>
              <a:t>une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rage</a:t>
            </a:r>
            <a:endParaRPr lang="fr-FR" sz="24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EF783D78-65C1-CA21-03DB-4BA404727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11491"/>
              </p:ext>
            </p:extLst>
          </p:nvPr>
        </p:nvGraphicFramePr>
        <p:xfrm>
          <a:off x="949372" y="1574800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468999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1917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koncovka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príklad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age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voy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age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gar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age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81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ail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trav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ail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dét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ail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4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ard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reg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ard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boulev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ard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10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eau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chap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eau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bat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eau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40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-et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bill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et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proj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et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133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ier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cah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ier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pap</a:t>
                      </a:r>
                      <a:r>
                        <a:rPr lang="sk-SK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ier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42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-in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moul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chem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in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9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isme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optim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isme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tour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isme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35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ment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docu</a:t>
                      </a:r>
                      <a:r>
                        <a:rPr lang="sk-SK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ment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monu</a:t>
                      </a:r>
                      <a:r>
                        <a:rPr lang="sk-SK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ment</a:t>
                      </a:r>
                      <a:endParaRPr lang="fr-FR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070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78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FÉMININ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533"/>
            <a:ext cx="11049000" cy="5180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>
                <a:latin typeface="Abadi" panose="020B0604020104020204" pitchFamily="34" charset="0"/>
              </a:rPr>
              <a:t>1.</a:t>
            </a:r>
            <a:r>
              <a:rPr lang="sk-SK" dirty="0">
                <a:latin typeface="Abadi" panose="020B0604020104020204" pitchFamily="34" charset="0"/>
              </a:rPr>
              <a:t> pridaním koncovky 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-e</a:t>
            </a:r>
            <a:r>
              <a:rPr lang="sk-SK" dirty="0">
                <a:latin typeface="Abadi" panose="020B0604020104020204" pitchFamily="34" charset="0"/>
              </a:rPr>
              <a:t> k mužskému tvaru 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   (výslovnosť sa </a:t>
            </a:r>
            <a:r>
              <a:rPr lang="sk-SK" u="sng" dirty="0">
                <a:latin typeface="Abadi" panose="020B0604020104020204" pitchFamily="34" charset="0"/>
              </a:rPr>
              <a:t>nemení</a:t>
            </a:r>
            <a:r>
              <a:rPr lang="sk-SK" dirty="0">
                <a:latin typeface="Abadi" panose="020B0604020104020204" pitchFamily="34" charset="0"/>
              </a:rPr>
              <a:t>):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ami</a:t>
            </a:r>
            <a:r>
              <a:rPr lang="sk-SK" dirty="0">
                <a:latin typeface="Abadi" panose="020B0604020104020204" pitchFamily="34" charset="0"/>
              </a:rPr>
              <a:t> – </a:t>
            </a:r>
            <a:r>
              <a:rPr lang="sk-SK" dirty="0" err="1">
                <a:latin typeface="Abadi" panose="020B0604020104020204" pitchFamily="34" charset="0"/>
              </a:rPr>
              <a:t>une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amie</a:t>
            </a:r>
            <a:r>
              <a:rPr lang="sk-SK" dirty="0">
                <a:latin typeface="Abadi" panose="020B0604020104020204" pitchFamily="34" charset="0"/>
              </a:rPr>
              <a:t> [</a:t>
            </a:r>
            <a:r>
              <a:rPr lang="sk-SK" dirty="0" err="1">
                <a:latin typeface="Abadi" panose="020B0604020104020204" pitchFamily="34" charset="0"/>
              </a:rPr>
              <a:t>ami</a:t>
            </a:r>
            <a:r>
              <a:rPr lang="sk-SK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b="1" dirty="0">
                <a:latin typeface="Abadi" panose="020B0604020104020204" pitchFamily="34" charset="0"/>
              </a:rPr>
              <a:t>2.</a:t>
            </a:r>
            <a:r>
              <a:rPr lang="sk-SK" dirty="0">
                <a:latin typeface="Abadi" panose="020B0604020104020204" pitchFamily="34" charset="0"/>
              </a:rPr>
              <a:t> pridaním koncovky 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-e</a:t>
            </a:r>
            <a:r>
              <a:rPr lang="sk-SK" dirty="0">
                <a:latin typeface="Abadi" panose="020B0604020104020204" pitchFamily="34" charset="0"/>
              </a:rPr>
              <a:t> k mužskému tvaru 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  (výslovnosť sa </a:t>
            </a:r>
            <a:r>
              <a:rPr lang="sk-SK" u="sng" dirty="0">
                <a:latin typeface="Abadi" panose="020B0604020104020204" pitchFamily="34" charset="0"/>
              </a:rPr>
              <a:t>mení</a:t>
            </a:r>
            <a:r>
              <a:rPr lang="sk-SK" dirty="0">
                <a:latin typeface="Abadi" panose="020B0604020104020204" pitchFamily="34" charset="0"/>
              </a:rPr>
              <a:t>):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avocat</a:t>
            </a:r>
            <a:r>
              <a:rPr lang="sk-SK" dirty="0">
                <a:latin typeface="Abadi" panose="020B0604020104020204" pitchFamily="34" charset="0"/>
              </a:rPr>
              <a:t> [</a:t>
            </a:r>
            <a:r>
              <a:rPr lang="sk-SK" dirty="0" err="1">
                <a:latin typeface="Abadi" panose="020B0604020104020204" pitchFamily="34" charset="0"/>
              </a:rPr>
              <a:t>avɔka</a:t>
            </a:r>
            <a:r>
              <a:rPr lang="sk-SK" dirty="0">
                <a:latin typeface="Abadi" panose="020B0604020104020204" pitchFamily="34" charset="0"/>
              </a:rPr>
              <a:t>] – </a:t>
            </a:r>
            <a:r>
              <a:rPr lang="sk-SK" dirty="0" err="1">
                <a:latin typeface="Abadi" panose="020B0604020104020204" pitchFamily="34" charset="0"/>
              </a:rPr>
              <a:t>une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avocate</a:t>
            </a:r>
            <a:r>
              <a:rPr lang="sk-SK" dirty="0">
                <a:latin typeface="Abadi" panose="020B0604020104020204" pitchFamily="34" charset="0"/>
              </a:rPr>
              <a:t> [</a:t>
            </a:r>
            <a:r>
              <a:rPr lang="sk-SK" dirty="0" err="1">
                <a:latin typeface="Abadi" panose="020B0604020104020204" pitchFamily="34" charset="0"/>
              </a:rPr>
              <a:t>avɔkat</a:t>
            </a:r>
            <a:r>
              <a:rPr lang="sk-SK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                               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cousin</a:t>
            </a:r>
            <a:r>
              <a:rPr lang="sk-SK" dirty="0">
                <a:latin typeface="Abadi" panose="020B0604020104020204" pitchFamily="34" charset="0"/>
              </a:rPr>
              <a:t> [</a:t>
            </a:r>
            <a:r>
              <a:rPr lang="sk-SK" dirty="0" err="1">
                <a:latin typeface="Abadi" panose="020B0604020104020204" pitchFamily="34" charset="0"/>
              </a:rPr>
              <a:t>kuzɛ</a:t>
            </a:r>
            <a:r>
              <a:rPr lang="sk-SK" dirty="0">
                <a:latin typeface="Abadi" panose="020B0604020104020204" pitchFamily="34" charset="0"/>
              </a:rPr>
              <a:t>̃] – </a:t>
            </a:r>
            <a:r>
              <a:rPr lang="sk-SK" dirty="0" err="1">
                <a:latin typeface="Abadi" panose="020B0604020104020204" pitchFamily="34" charset="0"/>
              </a:rPr>
              <a:t>une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cousine</a:t>
            </a:r>
            <a:r>
              <a:rPr lang="sk-SK" dirty="0">
                <a:latin typeface="Abadi" panose="020B0604020104020204" pitchFamily="34" charset="0"/>
              </a:rPr>
              <a:t> [</a:t>
            </a:r>
            <a:r>
              <a:rPr lang="sk-SK" dirty="0" err="1">
                <a:latin typeface="Abadi" panose="020B0604020104020204" pitchFamily="34" charset="0"/>
              </a:rPr>
              <a:t>kuzin</a:t>
            </a:r>
            <a:r>
              <a:rPr lang="sk-SK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b="1" dirty="0">
                <a:latin typeface="Abadi" panose="020B0604020104020204" pitchFamily="34" charset="0"/>
              </a:rPr>
              <a:t>3. </a:t>
            </a:r>
            <a:r>
              <a:rPr lang="sk-SK" dirty="0">
                <a:latin typeface="Abadi" panose="020B0604020104020204" pitchFamily="34" charset="0"/>
              </a:rPr>
              <a:t>rovnaký tvar v mužskom aj ženskom rode: 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                                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enfant</a:t>
            </a:r>
            <a:r>
              <a:rPr lang="sk-SK" dirty="0">
                <a:latin typeface="Abadi" panose="020B0604020104020204" pitchFamily="34" charset="0"/>
              </a:rPr>
              <a:t> – </a:t>
            </a:r>
            <a:r>
              <a:rPr lang="sk-SK" dirty="0" err="1">
                <a:latin typeface="Abadi" panose="020B0604020104020204" pitchFamily="34" charset="0"/>
              </a:rPr>
              <a:t>une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enfant</a:t>
            </a:r>
            <a:r>
              <a:rPr lang="sk-SK" dirty="0">
                <a:latin typeface="Abadi" panose="020B0604020104020204" pitchFamily="34" charset="0"/>
              </a:rPr>
              <a:t> [</a:t>
            </a:r>
            <a:r>
              <a:rPr lang="sk-SK" dirty="0" err="1">
                <a:latin typeface="Abadi" panose="020B0604020104020204" pitchFamily="34" charset="0"/>
              </a:rPr>
              <a:t>ɑ̃fɑ</a:t>
            </a:r>
            <a:r>
              <a:rPr lang="sk-SK" dirty="0">
                <a:latin typeface="Abadi" panose="020B0604020104020204" pitchFamily="34" charset="0"/>
              </a:rPr>
              <a:t>̃]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		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artiste</a:t>
            </a:r>
            <a:r>
              <a:rPr lang="sk-SK" dirty="0">
                <a:latin typeface="Abadi" panose="020B0604020104020204" pitchFamily="34" charset="0"/>
              </a:rPr>
              <a:t> – </a:t>
            </a:r>
            <a:r>
              <a:rPr lang="sk-SK" dirty="0" err="1">
                <a:latin typeface="Abadi" panose="020B0604020104020204" pitchFamily="34" charset="0"/>
              </a:rPr>
              <a:t>une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artiste</a:t>
            </a:r>
            <a:r>
              <a:rPr lang="sk-SK" dirty="0">
                <a:latin typeface="Abadi" panose="020B0604020104020204" pitchFamily="34" charset="0"/>
              </a:rPr>
              <a:t> [</a:t>
            </a:r>
            <a:r>
              <a:rPr lang="sk-SK" dirty="0" err="1">
                <a:latin typeface="Abadi" panose="020B0604020104020204" pitchFamily="34" charset="0"/>
              </a:rPr>
              <a:t>aʁtist</a:t>
            </a:r>
            <a:r>
              <a:rPr lang="sk-SK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			                                               		</a:t>
            </a:r>
            <a:endParaRPr lang="fr-FR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8862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FÉMININ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5534"/>
            <a:ext cx="10995837" cy="4621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>
                <a:latin typeface="Abadi" panose="020B0604020104020204" pitchFamily="34" charset="0"/>
              </a:rPr>
              <a:t>4.</a:t>
            </a:r>
            <a:r>
              <a:rPr lang="sk-SK" dirty="0">
                <a:latin typeface="Abadi" panose="020B0604020104020204" pitchFamily="34" charset="0"/>
              </a:rPr>
              <a:t> zdvojenie alebo zmena koncovej spoluhlásky v ženskom rode: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8A0D02FA-2215-9E44-FCBC-825DB9AD3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316765"/>
              </p:ext>
            </p:extLst>
          </p:nvPr>
        </p:nvGraphicFramePr>
        <p:xfrm>
          <a:off x="1627332" y="2371072"/>
          <a:ext cx="9209667" cy="3616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9889">
                  <a:extLst>
                    <a:ext uri="{9D8B030D-6E8A-4147-A177-3AD203B41FA5}">
                      <a16:colId xmlns:a16="http://schemas.microsoft.com/office/drawing/2014/main" val="931184055"/>
                    </a:ext>
                  </a:extLst>
                </a:gridCol>
                <a:gridCol w="3069889">
                  <a:extLst>
                    <a:ext uri="{9D8B030D-6E8A-4147-A177-3AD203B41FA5}">
                      <a16:colId xmlns:a16="http://schemas.microsoft.com/office/drawing/2014/main" val="1760447389"/>
                    </a:ext>
                  </a:extLst>
                </a:gridCol>
                <a:gridCol w="3069889">
                  <a:extLst>
                    <a:ext uri="{9D8B030D-6E8A-4147-A177-3AD203B41FA5}">
                      <a16:colId xmlns:a16="http://schemas.microsoft.com/office/drawing/2014/main" val="1781902105"/>
                    </a:ext>
                  </a:extLst>
                </a:gridCol>
              </a:tblGrid>
              <a:tr h="401829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koncovka muž. rodu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koncovka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žen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. rodu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príklad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11288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en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enne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chien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chienne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958028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-on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onne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lion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lionne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297665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elle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criminel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criminelle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841881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-at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atte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chat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chatte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249968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ot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otte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sot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sotte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382156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esse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 maître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maîtresse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281048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-eur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euse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chanteur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chanteuse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36279"/>
                  </a:ext>
                </a:extLst>
              </a:tr>
              <a:tr h="401829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if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ive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sportif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–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sportive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540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21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FÉMININ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3EC20057-47C5-3074-63B4-6A2C0D380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03300"/>
              </p:ext>
            </p:extLst>
          </p:nvPr>
        </p:nvGraphicFramePr>
        <p:xfrm>
          <a:off x="2032000" y="2063271"/>
          <a:ext cx="8128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932448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61182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koncovka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príklad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10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ade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limonade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salade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569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esse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politesse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vitesse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ette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assiette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omelette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0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euse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serveuse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vendeuse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76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ine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vitamine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origine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603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rie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catégorie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théorie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647285"/>
                  </a:ext>
                </a:extLst>
              </a:tr>
              <a:tr h="348858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tion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direction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invitation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403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k-SK" sz="2400" b="1" dirty="0" err="1">
                          <a:solidFill>
                            <a:schemeClr val="tx1"/>
                          </a:solidFill>
                        </a:rPr>
                        <a:t>ure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chaussure</a:t>
                      </a:r>
                      <a:r>
                        <a:rPr lang="sk-SK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k-SK" sz="2400" dirty="0" err="1">
                          <a:solidFill>
                            <a:schemeClr val="tx1"/>
                          </a:solidFill>
                        </a:rPr>
                        <a:t>écriture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79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PLURIEL DES NOMS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848"/>
            <a:ext cx="10515600" cy="4618151"/>
          </a:xfrm>
        </p:spPr>
        <p:txBody>
          <a:bodyPr>
            <a:noAutofit/>
          </a:bodyPr>
          <a:lstStyle/>
          <a:p>
            <a:r>
              <a:rPr lang="sk-SK" sz="2400" dirty="0">
                <a:latin typeface="Abadi" panose="020B0604020104020204" pitchFamily="34" charset="0"/>
              </a:rPr>
              <a:t>množné č. podstatných mien sa tvorí pridaním koncovky 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-s</a:t>
            </a:r>
            <a:r>
              <a:rPr lang="sk-SK" sz="2400" dirty="0">
                <a:latin typeface="Abadi" panose="020B0604020104020204" pitchFamily="34" charset="0"/>
              </a:rPr>
              <a:t> na konci slova: </a:t>
            </a:r>
            <a:r>
              <a:rPr lang="sk-SK" sz="2400" dirty="0" err="1">
                <a:latin typeface="Abadi" panose="020B0604020104020204" pitchFamily="34" charset="0"/>
              </a:rPr>
              <a:t>livre</a:t>
            </a:r>
            <a:r>
              <a:rPr lang="sk-SK" sz="2400" dirty="0">
                <a:latin typeface="Abadi" panose="020B0604020104020204" pitchFamily="34" charset="0"/>
              </a:rPr>
              <a:t> – </a:t>
            </a:r>
            <a:r>
              <a:rPr lang="sk-SK" sz="2400" dirty="0" err="1">
                <a:latin typeface="Abadi" panose="020B0604020104020204" pitchFamily="34" charset="0"/>
              </a:rPr>
              <a:t>livre</a:t>
            </a:r>
            <a:r>
              <a:rPr lang="sk-SK" sz="24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sk-SK" sz="2400" dirty="0">
                <a:latin typeface="Abadi" panose="020B0604020104020204" pitchFamily="34" charset="0"/>
              </a:rPr>
              <a:t>, </a:t>
            </a:r>
            <a:r>
              <a:rPr lang="sk-SK" sz="2400" dirty="0" err="1">
                <a:latin typeface="Abadi" panose="020B0604020104020204" pitchFamily="34" charset="0"/>
              </a:rPr>
              <a:t>boîte</a:t>
            </a:r>
            <a:r>
              <a:rPr lang="sk-SK" sz="2400" dirty="0">
                <a:latin typeface="Abadi" panose="020B0604020104020204" pitchFamily="34" charset="0"/>
              </a:rPr>
              <a:t> – </a:t>
            </a:r>
            <a:r>
              <a:rPr lang="sk-SK" sz="2400" dirty="0" err="1">
                <a:latin typeface="Abadi" panose="020B0604020104020204" pitchFamily="34" charset="0"/>
              </a:rPr>
              <a:t>boîte</a:t>
            </a:r>
            <a:r>
              <a:rPr lang="sk-SK" sz="24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r>
              <a:rPr lang="sk-SK" sz="2400" b="1" dirty="0">
                <a:latin typeface="Abadi" panose="020B0604020104020204" pitchFamily="34" charset="0"/>
              </a:rPr>
              <a:t>ALEBO </a:t>
            </a:r>
            <a:r>
              <a:rPr lang="sk-SK" sz="2400" dirty="0">
                <a:latin typeface="Abadi" panose="020B0604020104020204" pitchFamily="34" charset="0"/>
              </a:rPr>
              <a:t>podstatné meno môže mať iné koncovky:</a:t>
            </a:r>
            <a:endParaRPr lang="sk-SK" sz="30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</a:t>
            </a:r>
          </a:p>
          <a:p>
            <a:endParaRPr lang="sk-SK" sz="2400" dirty="0">
              <a:latin typeface="Abadi" panose="020B0604020104020204" pitchFamily="34" charset="0"/>
            </a:endParaRPr>
          </a:p>
          <a:p>
            <a:r>
              <a:rPr lang="sk-SK" sz="2400" b="1" u="sng" dirty="0">
                <a:solidFill>
                  <a:srgbClr val="FF0000"/>
                </a:solidFill>
                <a:latin typeface="Abadi" panose="020B0604020104020204" pitchFamily="34" charset="0"/>
              </a:rPr>
              <a:t>výnimka</a:t>
            </a:r>
            <a:r>
              <a:rPr lang="sk-SK" sz="2400" dirty="0">
                <a:latin typeface="Abadi" panose="020B0604020104020204" pitchFamily="34" charset="0"/>
              </a:rPr>
              <a:t>: madame – </a:t>
            </a:r>
            <a:r>
              <a:rPr lang="sk-SK" sz="2400" dirty="0" err="1">
                <a:solidFill>
                  <a:srgbClr val="FF0000"/>
                </a:solidFill>
                <a:latin typeface="Abadi" panose="020B0604020104020204" pitchFamily="34" charset="0"/>
              </a:rPr>
              <a:t>mesdames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                </a:t>
            </a:r>
            <a:r>
              <a:rPr lang="sk-SK" sz="2400" dirty="0" err="1">
                <a:latin typeface="Abadi" panose="020B0604020104020204" pitchFamily="34" charset="0"/>
              </a:rPr>
              <a:t>mademoiselle</a:t>
            </a:r>
            <a:r>
              <a:rPr lang="sk-SK" sz="2400" dirty="0">
                <a:latin typeface="Abadi" panose="020B0604020104020204" pitchFamily="34" charset="0"/>
              </a:rPr>
              <a:t> – </a:t>
            </a:r>
            <a:r>
              <a:rPr lang="sk-SK" sz="2400" dirty="0" err="1">
                <a:solidFill>
                  <a:srgbClr val="FF0000"/>
                </a:solidFill>
                <a:latin typeface="Abadi" panose="020B0604020104020204" pitchFamily="34" charset="0"/>
              </a:rPr>
              <a:t>mesdemoiselles</a:t>
            </a:r>
            <a:endParaRPr lang="sk-SK" sz="2400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dirty="0">
                <a:solidFill>
                  <a:srgbClr val="FF0000"/>
                </a:solidFill>
                <a:latin typeface="Abadi" panose="020B0604020104020204" pitchFamily="34" charset="0"/>
              </a:rPr>
              <a:t>                </a:t>
            </a:r>
            <a:r>
              <a:rPr lang="sk-SK" sz="2400" dirty="0" err="1">
                <a:latin typeface="Abadi" panose="020B0604020104020204" pitchFamily="34" charset="0"/>
              </a:rPr>
              <a:t>monsieur</a:t>
            </a:r>
            <a:r>
              <a:rPr lang="sk-SK" sz="2400" dirty="0">
                <a:latin typeface="Abadi" panose="020B0604020104020204" pitchFamily="34" charset="0"/>
              </a:rPr>
              <a:t> – </a:t>
            </a:r>
            <a:r>
              <a:rPr lang="sk-SK" sz="2400" dirty="0" err="1">
                <a:solidFill>
                  <a:srgbClr val="FF0000"/>
                </a:solidFill>
                <a:latin typeface="Abadi" panose="020B0604020104020204" pitchFamily="34" charset="0"/>
              </a:rPr>
              <a:t>messieurs</a:t>
            </a:r>
            <a:r>
              <a:rPr lang="sk-SK" sz="24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7AB211CF-D4EF-99AE-B231-0A7D3E219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76438"/>
              </p:ext>
            </p:extLst>
          </p:nvPr>
        </p:nvGraphicFramePr>
        <p:xfrm>
          <a:off x="1023800" y="2986926"/>
          <a:ext cx="10236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9050">
                  <a:extLst>
                    <a:ext uri="{9D8B030D-6E8A-4147-A177-3AD203B41FA5}">
                      <a16:colId xmlns:a16="http://schemas.microsoft.com/office/drawing/2014/main" val="1115285722"/>
                    </a:ext>
                  </a:extLst>
                </a:gridCol>
                <a:gridCol w="2559050">
                  <a:extLst>
                    <a:ext uri="{9D8B030D-6E8A-4147-A177-3AD203B41FA5}">
                      <a16:colId xmlns:a16="http://schemas.microsoft.com/office/drawing/2014/main" val="1244186225"/>
                    </a:ext>
                  </a:extLst>
                </a:gridCol>
                <a:gridCol w="2559050">
                  <a:extLst>
                    <a:ext uri="{9D8B030D-6E8A-4147-A177-3AD203B41FA5}">
                      <a16:colId xmlns:a16="http://schemas.microsoft.com/office/drawing/2014/main" val="3730130215"/>
                    </a:ext>
                  </a:extLst>
                </a:gridCol>
                <a:gridCol w="2559050">
                  <a:extLst>
                    <a:ext uri="{9D8B030D-6E8A-4147-A177-3AD203B41FA5}">
                      <a16:colId xmlns:a16="http://schemas.microsoft.com/office/drawing/2014/main" val="2253060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koncovka v jedn. č.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množ. č.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príklad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výnimky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89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-s/-x-/-z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nemení sa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cas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voix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gaz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948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eau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/-au/-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eu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-x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noyau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-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noyaux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pneus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bleus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7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ou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ous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trou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-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trous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bijoux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choux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genoux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...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75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al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aux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cheval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-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chevaux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bals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chacals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festivals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...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307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ail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ails</a:t>
                      </a:r>
                      <a:endParaRPr lang="fr-FR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détail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-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détails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travaux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vitraux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...</a:t>
                      </a:r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15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113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ARTICLES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stoja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pred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podstatnými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menami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,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označujú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ich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gramatický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rod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a </a:t>
            </a:r>
            <a:r>
              <a:rPr lang="fr-FR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číslo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a </a:t>
            </a:r>
            <a:endParaRPr lang="sk-SK" sz="2000" b="0" i="0" dirty="0">
              <a:solidFill>
                <a:srgbClr val="000000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000" dirty="0">
                <a:solidFill>
                  <a:srgbClr val="000000"/>
                </a:solidFill>
                <a:latin typeface="Abadi" panose="020B0604020104020204" pitchFamily="34" charset="0"/>
              </a:rPr>
              <a:t>  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vyjadrujú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ich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vzťah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k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danému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vetnému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a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situačnému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kontextu</a:t>
            </a:r>
            <a:endParaRPr lang="sk-SK" sz="2000" b="0" i="0" dirty="0">
              <a:solidFill>
                <a:srgbClr val="000000"/>
              </a:solidFill>
              <a:effectLst/>
              <a:latin typeface="Abadi" panose="020B0604020104020204" pitchFamily="34" charset="0"/>
            </a:endParaRPr>
          </a:p>
          <a:p>
            <a:r>
              <a:rPr lang="sk-SK" sz="2000" dirty="0">
                <a:solidFill>
                  <a:srgbClr val="000000"/>
                </a:solidFill>
                <a:latin typeface="Abadi" panose="020B0604020104020204" pitchFamily="34" charset="0"/>
              </a:rPr>
              <a:t>f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rancúzština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rozlišuje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1" i="0" u="sng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3 </a:t>
            </a:r>
            <a:r>
              <a:rPr lang="fr-FR" sz="2000" b="1" i="0" u="sng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druhy</a:t>
            </a:r>
            <a:r>
              <a:rPr lang="fr-FR" sz="2000" b="1" i="0" u="sng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FR" sz="2000" b="1" i="0" u="sng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členov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: </a:t>
            </a:r>
            <a:r>
              <a:rPr lang="sk-SK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- </a:t>
            </a:r>
            <a:r>
              <a:rPr lang="sk-SK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défini</a:t>
            </a:r>
            <a:r>
              <a:rPr lang="sk-SK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(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určitý</a:t>
            </a:r>
            <a:r>
              <a:rPr lang="sk-SK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)</a:t>
            </a:r>
            <a:r>
              <a:rPr lang="sk-SK" sz="2000" dirty="0">
                <a:solidFill>
                  <a:srgbClr val="000000"/>
                </a:solidFill>
                <a:latin typeface="Abadi" panose="020B0604020104020204" pitchFamily="34" charset="0"/>
              </a:rPr>
              <a:t>, </a:t>
            </a:r>
            <a:r>
              <a:rPr lang="sk-SK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indéfini</a:t>
            </a:r>
            <a:r>
              <a:rPr lang="sk-SK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(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neurčitý</a:t>
            </a:r>
            <a:r>
              <a:rPr lang="sk-SK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)</a:t>
            </a:r>
            <a:r>
              <a:rPr lang="sk-SK" sz="2000" dirty="0">
                <a:solidFill>
                  <a:srgbClr val="000000"/>
                </a:solidFill>
                <a:latin typeface="Abadi" panose="020B0604020104020204" pitchFamily="34" charset="0"/>
              </a:rPr>
              <a:t>, </a:t>
            </a:r>
            <a:r>
              <a:rPr lang="sk-SK" sz="2000" b="1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partitif</a:t>
            </a:r>
            <a:r>
              <a:rPr lang="sk-SK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 (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delivý</a:t>
            </a:r>
            <a:r>
              <a:rPr lang="sk-SK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)</a:t>
            </a:r>
          </a:p>
          <a:p>
            <a:r>
              <a:rPr lang="sk-SK" sz="2000" dirty="0">
                <a:solidFill>
                  <a:srgbClr val="000000"/>
                </a:solidFill>
                <a:latin typeface="Abadi" panose="020B0604020104020204" pitchFamily="34" charset="0"/>
              </a:rPr>
              <a:t>pred samohláskou a nemým h sa </a:t>
            </a:r>
            <a:r>
              <a:rPr lang="sk-SK" sz="2000" b="1" i="1" dirty="0" err="1">
                <a:solidFill>
                  <a:srgbClr val="000000"/>
                </a:solidFill>
                <a:latin typeface="Abadi" panose="020B0604020104020204" pitchFamily="34" charset="0"/>
              </a:rPr>
              <a:t>le</a:t>
            </a:r>
            <a:r>
              <a:rPr lang="sk-SK" sz="2000" dirty="0">
                <a:solidFill>
                  <a:srgbClr val="000000"/>
                </a:solidFill>
                <a:latin typeface="Abadi" panose="020B0604020104020204" pitchFamily="34" charset="0"/>
              </a:rPr>
              <a:t>, </a:t>
            </a:r>
            <a:r>
              <a:rPr lang="sk-SK" sz="2000" b="1" i="1" dirty="0">
                <a:solidFill>
                  <a:srgbClr val="000000"/>
                </a:solidFill>
                <a:latin typeface="Abadi" panose="020B0604020104020204" pitchFamily="34" charset="0"/>
              </a:rPr>
              <a:t>la</a:t>
            </a:r>
            <a:r>
              <a:rPr lang="sk-SK" sz="2000" dirty="0">
                <a:solidFill>
                  <a:srgbClr val="000000"/>
                </a:solidFill>
                <a:latin typeface="Abadi" panose="020B0604020104020204" pitchFamily="34" charset="0"/>
              </a:rPr>
              <a:t> skracuje na </a:t>
            </a:r>
            <a:r>
              <a:rPr lang="sk-SK" sz="2000" b="1" i="1" dirty="0">
                <a:solidFill>
                  <a:srgbClr val="000000"/>
                </a:solidFill>
                <a:latin typeface="Abadi" panose="020B0604020104020204" pitchFamily="34" charset="0"/>
              </a:rPr>
              <a:t>l‘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21880A85-1713-EE40-D82A-8E7A6D5A2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55919"/>
              </p:ext>
            </p:extLst>
          </p:nvPr>
        </p:nvGraphicFramePr>
        <p:xfrm>
          <a:off x="881419" y="3759022"/>
          <a:ext cx="1091008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584">
                  <a:extLst>
                    <a:ext uri="{9D8B030D-6E8A-4147-A177-3AD203B41FA5}">
                      <a16:colId xmlns:a16="http://schemas.microsoft.com/office/drawing/2014/main" val="411558860"/>
                    </a:ext>
                  </a:extLst>
                </a:gridCol>
                <a:gridCol w="1377025">
                  <a:extLst>
                    <a:ext uri="{9D8B030D-6E8A-4147-A177-3AD203B41FA5}">
                      <a16:colId xmlns:a16="http://schemas.microsoft.com/office/drawing/2014/main" val="996855255"/>
                    </a:ext>
                  </a:extLst>
                </a:gridCol>
                <a:gridCol w="1423533">
                  <a:extLst>
                    <a:ext uri="{9D8B030D-6E8A-4147-A177-3AD203B41FA5}">
                      <a16:colId xmlns:a16="http://schemas.microsoft.com/office/drawing/2014/main" val="1857194688"/>
                    </a:ext>
                  </a:extLst>
                </a:gridCol>
                <a:gridCol w="1536513">
                  <a:extLst>
                    <a:ext uri="{9D8B030D-6E8A-4147-A177-3AD203B41FA5}">
                      <a16:colId xmlns:a16="http://schemas.microsoft.com/office/drawing/2014/main" val="1727954794"/>
                    </a:ext>
                  </a:extLst>
                </a:gridCol>
                <a:gridCol w="1484424">
                  <a:extLst>
                    <a:ext uri="{9D8B030D-6E8A-4147-A177-3AD203B41FA5}">
                      <a16:colId xmlns:a16="http://schemas.microsoft.com/office/drawing/2014/main" val="2499935013"/>
                    </a:ext>
                  </a:extLst>
                </a:gridCol>
                <a:gridCol w="1765004">
                  <a:extLst>
                    <a:ext uri="{9D8B030D-6E8A-4147-A177-3AD203B41FA5}">
                      <a16:colId xmlns:a16="http://schemas.microsoft.com/office/drawing/2014/main" val="3661158252"/>
                    </a:ext>
                  </a:extLst>
                </a:gridCol>
                <a:gridCol w="1765005">
                  <a:extLst>
                    <a:ext uri="{9D8B030D-6E8A-4147-A177-3AD203B41FA5}">
                      <a16:colId xmlns:a16="http://schemas.microsoft.com/office/drawing/2014/main" val="266876275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fr-FR" sz="20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sk-SK" sz="20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DÉFINI</a:t>
                      </a:r>
                      <a:endParaRPr lang="fr-FR" sz="20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sk-SK" sz="20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INDÉFINI</a:t>
                      </a:r>
                      <a:endParaRPr lang="fr-FR" sz="20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sk-SK" sz="20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PARTITIF</a:t>
                      </a:r>
                      <a:endParaRPr lang="fr-FR" sz="20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3587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jedn. č.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množ. č.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jedn. č. 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množ. č.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jedn. č. 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množ. č.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78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muž. rod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le</a:t>
                      </a:r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, l‘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les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des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du</a:t>
                      </a:r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, de l‘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des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030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0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le</a:t>
                      </a:r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jour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les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jours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jour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des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jours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du</a:t>
                      </a:r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pain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des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fruits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24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b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žen</a:t>
                      </a:r>
                      <a:r>
                        <a:rPr lang="sk-SK" sz="2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. rod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la, l‘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les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 err="1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des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de la, de l‘        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dirty="0">
                          <a:solidFill>
                            <a:srgbClr val="0000FF"/>
                          </a:solidFill>
                          <a:latin typeface="Abadi" panose="020B0604020104020204" pitchFamily="34" charset="0"/>
                        </a:rPr>
                        <a:t>des</a:t>
                      </a:r>
                      <a:endParaRPr lang="fr-FR" sz="2000" b="1" dirty="0">
                        <a:solidFill>
                          <a:srgbClr val="0000FF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356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0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la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femme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les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femmes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femme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des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femmes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de la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pomme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i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des </a:t>
                      </a:r>
                      <a:r>
                        <a:rPr lang="sk-SK" sz="2000" i="1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pommes</a:t>
                      </a:r>
                      <a:endParaRPr lang="fr-FR" sz="2000" i="1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043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75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ARTICLE DÉFINI</a:t>
            </a:r>
            <a:endParaRPr lang="fr-FR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vzťahuje sa na to, čo je </a:t>
            </a:r>
            <a:r>
              <a:rPr lang="sk-SK" sz="3000" b="1" dirty="0">
                <a:latin typeface="Abadi" panose="020B0604020104020204" pitchFamily="34" charset="0"/>
              </a:rPr>
              <a:t>známe</a:t>
            </a:r>
            <a:r>
              <a:rPr lang="sk-SK" sz="3000" dirty="0">
                <a:latin typeface="Abadi" panose="020B0604020104020204" pitchFamily="34" charset="0"/>
              </a:rPr>
              <a:t>, už </a:t>
            </a:r>
            <a:r>
              <a:rPr lang="sk-SK" sz="3000" b="1" dirty="0">
                <a:latin typeface="Abadi" panose="020B0604020104020204" pitchFamily="34" charset="0"/>
              </a:rPr>
              <a:t>spomenuté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  bližšie určené </a:t>
            </a:r>
            <a:r>
              <a:rPr lang="sk-SK" sz="3000" dirty="0">
                <a:latin typeface="Abadi" panose="020B0604020104020204" pitchFamily="34" charset="0"/>
              </a:rPr>
              <a:t>kontextom, situáciou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président</a:t>
            </a:r>
            <a:r>
              <a:rPr lang="sk-SK" sz="3000" i="1" dirty="0">
                <a:latin typeface="Abadi" panose="020B0604020104020204" pitchFamily="34" charset="0"/>
              </a:rPr>
              <a:t> de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République</a:t>
            </a:r>
            <a:r>
              <a:rPr lang="sk-SK" sz="3000" i="1" dirty="0">
                <a:latin typeface="Abadi" panose="020B0604020104020204" pitchFamily="34" charset="0"/>
              </a:rPr>
              <a:t> (prezident republiky)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enfants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jouent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dans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jardin</a:t>
            </a:r>
            <a:r>
              <a:rPr lang="sk-SK" sz="3000" i="1" dirty="0">
                <a:latin typeface="Abadi" panose="020B0604020104020204" pitchFamily="34" charset="0"/>
              </a:rPr>
              <a:t>. (Deti sa hrajú v záhrade.)</a:t>
            </a:r>
          </a:p>
          <a:p>
            <a:pPr marL="0" indent="0">
              <a:buNone/>
            </a:pPr>
            <a:r>
              <a:rPr lang="sk-SK" sz="3000" i="1" dirty="0">
                <a:latin typeface="Abadi" panose="020B0604020104020204" pitchFamily="34" charset="0"/>
              </a:rPr>
              <a:t>  Tu </a:t>
            </a:r>
            <a:r>
              <a:rPr lang="sk-SK" sz="3000" i="1" dirty="0" err="1">
                <a:latin typeface="Abadi" panose="020B0604020104020204" pitchFamily="34" charset="0"/>
              </a:rPr>
              <a:t>peux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me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passer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clés</a:t>
            </a:r>
            <a:r>
              <a:rPr lang="sk-SK" sz="3000" i="1" dirty="0">
                <a:latin typeface="Abadi" panose="020B0604020104020204" pitchFamily="34" charset="0"/>
              </a:rPr>
              <a:t>? (Môžeš mi podať kľúče?)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b="1" dirty="0">
                <a:latin typeface="Abadi" panose="020B0604020104020204" pitchFamily="34" charset="0"/>
              </a:rPr>
              <a:t>krajiny, väčšie ostrovy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France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Japon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Corse</a:t>
            </a:r>
            <a:endParaRPr lang="sk-SK" sz="3000" i="1" dirty="0">
              <a:latin typeface="Abadi" panose="020B0604020104020204" pitchFamily="34" charset="0"/>
            </a:endParaRPr>
          </a:p>
          <a:p>
            <a:r>
              <a:rPr lang="sk-SK" sz="3000" b="1" dirty="0">
                <a:latin typeface="Abadi" panose="020B0604020104020204" pitchFamily="34" charset="0"/>
              </a:rPr>
              <a:t>hory, rieky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Alpes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sz="3000" i="1" dirty="0">
                <a:latin typeface="Abadi" panose="020B0604020104020204" pitchFamily="34" charset="0"/>
              </a:rPr>
              <a:t> Seine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527164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10520</TotalTime>
  <Words>1416</Words>
  <Application>Microsoft Office PowerPoint</Application>
  <PresentationFormat>Širokouhlá</PresentationFormat>
  <Paragraphs>278</Paragraphs>
  <Slides>17</Slides>
  <Notes>16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3" baseType="lpstr">
      <vt:lpstr>Abadi</vt:lpstr>
      <vt:lpstr>Arial</vt:lpstr>
      <vt:lpstr>Arial Black</vt:lpstr>
      <vt:lpstr>Calibri</vt:lpstr>
      <vt:lpstr>Calibri Light</vt:lpstr>
      <vt:lpstr>Motív Office</vt:lpstr>
      <vt:lpstr>Prezentácia programu PowerPoint</vt:lpstr>
      <vt:lpstr>GENRE DES NOMS FRANÇAIS</vt:lpstr>
      <vt:lpstr>MASCULIN</vt:lpstr>
      <vt:lpstr>FÉMININ</vt:lpstr>
      <vt:lpstr>FÉMININ</vt:lpstr>
      <vt:lpstr>FÉMININ</vt:lpstr>
      <vt:lpstr>PLURIEL DES NOMS</vt:lpstr>
      <vt:lpstr>ARTICLES</vt:lpstr>
      <vt:lpstr>ARTICLE DÉFINI</vt:lpstr>
      <vt:lpstr>Prezentácia programu PowerPoint</vt:lpstr>
      <vt:lpstr>ARTICLE INDÉFINI</vt:lpstr>
      <vt:lpstr>ARTICLE PARTITIF</vt:lpstr>
      <vt:lpstr>ARTICLE PARTITIF</vt:lpstr>
      <vt:lpstr>NULOVÝ ČLEN  (VYNECHÁVANIE ČLENA)</vt:lpstr>
      <vt:lpstr>NULOVÝ ČLEN</vt:lpstr>
      <vt:lpstr>NULOVÝ ČLEN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5</cp:revision>
  <dcterms:created xsi:type="dcterms:W3CDTF">2023-09-22T17:14:50Z</dcterms:created>
  <dcterms:modified xsi:type="dcterms:W3CDTF">2024-10-06T23:11:03Z</dcterms:modified>
</cp:coreProperties>
</file>