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335" r:id="rId3"/>
    <p:sldId id="336" r:id="rId4"/>
    <p:sldId id="337" r:id="rId5"/>
    <p:sldId id="338" r:id="rId6"/>
    <p:sldId id="339" r:id="rId7"/>
    <p:sldId id="329" r:id="rId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0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E356CD-FD40-459A-B52F-0BF14815E0AF}" type="datetimeFigureOut">
              <a:rPr lang="sk-SK" smtClean="0"/>
              <a:t>26. 10. 2024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45F0B-E010-48D6-AC86-34058060864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08173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31513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04836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60018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74592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2282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1716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F101DB-28BC-8CBA-A2E3-A0C2851520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1B7B9BE-A908-735F-E8BA-0D2BD0610F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74F5B90-A3C3-148F-71CD-1D6208ACA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84D07-727F-497D-84D5-A89D5B5450A8}" type="datetimeFigureOut">
              <a:rPr lang="sk-SK" smtClean="0"/>
              <a:t>26. 10. 2024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2C26240-18C4-88C4-8BCE-09CD555DD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9233F89-D525-836C-3E38-7F30D11FA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1DCE-84B8-4D57-8437-F37B71F554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9364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D7AAA0-8F7A-B3DE-DB82-DE09B5713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A33A83F0-03B6-50D7-E427-3F7385B6ED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34E5BDC-A2F1-78E8-8EF9-904567D36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84D07-727F-497D-84D5-A89D5B5450A8}" type="datetimeFigureOut">
              <a:rPr lang="sk-SK" smtClean="0"/>
              <a:t>26. 10. 2024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7DE2A2F-FE0C-46FD-8A95-935C95390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99B4005-49E0-A2D3-13D8-2EFE619A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1DCE-84B8-4D57-8437-F37B71F554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57012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F0ADD075-DF13-35FF-6481-2E7DBDD5CC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F6B79399-50B7-831A-AB4B-559952EA06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A984395-BE29-82CE-DB87-1EF3794D5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84D07-727F-497D-84D5-A89D5B5450A8}" type="datetimeFigureOut">
              <a:rPr lang="sk-SK" smtClean="0"/>
              <a:t>26. 10. 2024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244D6E1-6D7B-B6D6-A2AE-C35C6F222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81FC480-B72E-E991-9BCF-8A79D8861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1DCE-84B8-4D57-8437-F37B71F554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67361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6988D4-4746-432E-BC66-7129D8E1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7996-E3EE-4932-9DF3-4751E7151EB3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F45977-1E38-4122-ADFC-3AA1D4E21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D8C3A7-14A2-4B04-B8A7-D17B9F9CD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82703-A5C3-46B6-B3F5-0A465FBF64E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7268898-9196-4486-9B2C-B0F18E818B9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773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F925A3-304E-04EA-7F2C-CA8FEF4EE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3905B09-F716-4990-B88C-25CF684E0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E0A52CA-A6DF-DD67-6146-A66E1B4A1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84D07-727F-497D-84D5-A89D5B5450A8}" type="datetimeFigureOut">
              <a:rPr lang="sk-SK" smtClean="0"/>
              <a:t>26. 10. 2024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2FD3C11-9EEB-D4B6-7E98-47BD5B177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B2AF146-CCA1-5867-4737-5F8713B7A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1DCE-84B8-4D57-8437-F37B71F554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07651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776600-ABDD-110F-1C9C-283B218B9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095208C-C827-C444-0C54-0ABD34FAD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7A0F4C5-4828-251A-6ACA-AFDA3FE9C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84D07-727F-497D-84D5-A89D5B5450A8}" type="datetimeFigureOut">
              <a:rPr lang="sk-SK" smtClean="0"/>
              <a:t>26. 10. 2024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E46544D-B071-D26A-EF8B-6CB82DEED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2E99DD2-0504-4516-CBE9-09AD81658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1DCE-84B8-4D57-8437-F37B71F554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83940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858CFB-599D-B14E-05D4-0F6884634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B33E80E-2CA3-5B3D-1547-8B5EB2642E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6451557-99DF-2812-7571-FC82DCBEA5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1BD519C-84B5-901F-FCB6-8E04F1BD8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84D07-727F-497D-84D5-A89D5B5450A8}" type="datetimeFigureOut">
              <a:rPr lang="sk-SK" smtClean="0"/>
              <a:t>26. 10. 2024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75618F6-CCF2-80E2-B6DA-EB67B0CA8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2F633213-7EF5-558B-A76B-50D62A2FE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1DCE-84B8-4D57-8437-F37B71F554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868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8E26C1-A10B-AFBC-E949-6E7E716F5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FDFFA13-3B0A-17F4-BF38-9A765933A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F54A363C-2E29-9C03-C45D-5A4B03A4D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70892A1-AA42-6D72-8BF8-A44940D013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38D76BB9-BC69-491C-2079-177FD39669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7F77B1F6-8D32-EA97-0CA5-69626B9E7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84D07-727F-497D-84D5-A89D5B5450A8}" type="datetimeFigureOut">
              <a:rPr lang="sk-SK" smtClean="0"/>
              <a:t>26. 10. 2024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7ECBD791-1FA0-984D-3F54-ABFE9B52E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014C37CC-865D-59D8-6B6B-AC2CF3624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1DCE-84B8-4D57-8437-F37B71F554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36632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1003A8-7712-E908-030E-A469945A5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7E95C167-48AA-5AEA-FAF7-EAFAFD17A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84D07-727F-497D-84D5-A89D5B5450A8}" type="datetimeFigureOut">
              <a:rPr lang="sk-SK" smtClean="0"/>
              <a:t>26. 10. 2024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7485CBC6-805E-CFEA-13E5-3640E7FB9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1C9EE31D-634B-8CE0-C190-8D1013FB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1DCE-84B8-4D57-8437-F37B71F554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8034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36B6E2F4-FA3A-D800-7C50-964DA5A68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84D07-727F-497D-84D5-A89D5B5450A8}" type="datetimeFigureOut">
              <a:rPr lang="sk-SK" smtClean="0"/>
              <a:t>26. 10. 2024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320BE24D-7740-667A-86C1-7E4D19897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554182AB-950F-80D5-21AD-A9CEF71BC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1DCE-84B8-4D57-8437-F37B71F554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53412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28E9F6-BBC1-6497-E3D5-188D55B92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D384FD3-A048-F060-0261-F79F58D15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39CB819-9B2E-FC28-7ECF-15AC73805F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DEA2F663-DB9D-334E-4501-8A03BF883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84D07-727F-497D-84D5-A89D5B5450A8}" type="datetimeFigureOut">
              <a:rPr lang="sk-SK" smtClean="0"/>
              <a:t>26. 10. 2024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F6F933A-97E9-5005-271D-B2647EEDE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C6FF20EA-A676-E983-B514-298338E24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1DCE-84B8-4D57-8437-F37B71F554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88841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5B034A-A8A6-90E3-90B4-69B8D9F3F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DC152E4C-03D9-A286-32E8-9770A7F2BB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1C22C62-F157-3CE0-54F2-02B3A0450D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350330C-C0FC-70A4-0328-63692ABB1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84D07-727F-497D-84D5-A89D5B5450A8}" type="datetimeFigureOut">
              <a:rPr lang="sk-SK" smtClean="0"/>
              <a:t>26. 10. 2024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86F9E5F2-F439-981D-9A2F-D25C5E25C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04977E9-19A5-7E2D-C172-A71AE4B1D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1DCE-84B8-4D57-8437-F37B71F554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8387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EB11285E-6695-49B1-69FF-637D24C38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87970BE-B559-D8B3-9683-DC939E575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04048C3-DCE9-D9F6-CA50-6A5B11571A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F84D07-727F-497D-84D5-A89D5B5450A8}" type="datetimeFigureOut">
              <a:rPr lang="sk-SK" smtClean="0"/>
              <a:t>26. 10. 2024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A52C7D8-4E4A-0598-DBE2-B85BD7CD80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2C6AD37-EBA9-ECCB-EA8F-A76FD4269D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671DCE-84B8-4D57-8437-F37B71F554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54098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3EC12C10-7507-436C-B766-1BAFC1C38C3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4" b="6064"/>
          <a:stretch>
            <a:fillRect/>
          </a:stretch>
        </p:blipFill>
        <p:spPr/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26EBEDB8-8524-424E-9EDF-3E39917552B2}"/>
              </a:ext>
            </a:extLst>
          </p:cNvPr>
          <p:cNvGrpSpPr/>
          <p:nvPr/>
        </p:nvGrpSpPr>
        <p:grpSpPr>
          <a:xfrm>
            <a:off x="457114" y="368491"/>
            <a:ext cx="4907666" cy="2740469"/>
            <a:chOff x="457114" y="286603"/>
            <a:chExt cx="4907666" cy="2487663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A7209E0-2279-4A14-9681-4954497ABF99}"/>
                </a:ext>
              </a:extLst>
            </p:cNvPr>
            <p:cNvGrpSpPr/>
            <p:nvPr/>
          </p:nvGrpSpPr>
          <p:grpSpPr>
            <a:xfrm>
              <a:off x="457114" y="286603"/>
              <a:ext cx="4907666" cy="2487663"/>
              <a:chOff x="266045" y="-13647"/>
              <a:chExt cx="4907666" cy="2487663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AB8AB0FC-DD7C-4AC4-974C-AF5080186E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6045" y="2210765"/>
                <a:ext cx="4907666" cy="0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08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BDDF264B-021C-4888-A88D-BF2A9E5CEF3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5292" y="-13647"/>
                <a:ext cx="0" cy="2487663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62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64D7A459-7643-48CE-BE04-D2B1F9B05B41}"/>
                </a:ext>
              </a:extLst>
            </p:cNvPr>
            <p:cNvGrpSpPr/>
            <p:nvPr/>
          </p:nvGrpSpPr>
          <p:grpSpPr>
            <a:xfrm>
              <a:off x="904207" y="394648"/>
              <a:ext cx="4421529" cy="2048591"/>
              <a:chOff x="781377" y="394648"/>
              <a:chExt cx="4421529" cy="2048591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5E3C70-9E9F-43F6-A4FD-4E87EC136B05}"/>
                  </a:ext>
                </a:extLst>
              </p:cNvPr>
              <p:cNvSpPr txBox="1"/>
              <p:nvPr/>
            </p:nvSpPr>
            <p:spPr>
              <a:xfrm>
                <a:off x="781377" y="1186009"/>
                <a:ext cx="4421529" cy="1257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ROM1BFR01 </a:t>
                </a:r>
                <a:endParaRPr lang="sk-SK" altLang="ko-KR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Francouzština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 I </a:t>
                </a:r>
                <a:endParaRPr lang="sk-SK" altLang="ko-KR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(pro </a:t>
                </a:r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nefrancouzštináře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)</a:t>
                </a:r>
                <a:endParaRPr lang="ko-KR" altLang="en-US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1026" name="Picture 2" descr="France ">
                <a:extLst>
                  <a:ext uri="{FF2B5EF4-FFF2-40B4-BE49-F238E27FC236}">
                    <a16:creationId xmlns:a16="http://schemas.microsoft.com/office/drawing/2014/main" id="{17905252-1505-49AD-81BA-47EEA8361A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1377" y="394648"/>
                <a:ext cx="609600" cy="609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3" name="BlokTextu 2">
            <a:extLst>
              <a:ext uri="{FF2B5EF4-FFF2-40B4-BE49-F238E27FC236}">
                <a16:creationId xmlns:a16="http://schemas.microsoft.com/office/drawing/2014/main" id="{82778172-7716-6592-29E7-0D11D0703AA5}"/>
              </a:ext>
            </a:extLst>
          </p:cNvPr>
          <p:cNvSpPr txBox="1"/>
          <p:nvPr/>
        </p:nvSpPr>
        <p:spPr>
          <a:xfrm>
            <a:off x="686361" y="3609531"/>
            <a:ext cx="454603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LEÇON </a:t>
            </a:r>
            <a:r>
              <a:rPr lang="sk-SK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</a:t>
            </a:r>
            <a:endParaRPr lang="fr-FR" sz="3600" b="1" u="sng" dirty="0">
              <a:solidFill>
                <a:srgbClr val="0000FF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fr-FR" sz="28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274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LIAISON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000" b="1" dirty="0">
                <a:latin typeface="Abadi" panose="020B0604020104020204" pitchFamily="34" charset="0"/>
              </a:rPr>
              <a:t>koncová spoluhláska </a:t>
            </a:r>
            <a:r>
              <a:rPr lang="sk-SK" sz="3000" dirty="0">
                <a:latin typeface="Abadi" panose="020B0604020104020204" pitchFamily="34" charset="0"/>
              </a:rPr>
              <a:t>sa vysloví pred slovom začínajúcim sa 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na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samohlásku</a:t>
            </a:r>
            <a:r>
              <a:rPr lang="sk-SK" sz="3000" dirty="0">
                <a:latin typeface="Abadi" panose="020B0604020104020204" pitchFamily="34" charset="0"/>
              </a:rPr>
              <a:t> alebo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nemé h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dirty="0" err="1">
                <a:latin typeface="Abadi" panose="020B0604020104020204" pitchFamily="34" charset="0"/>
              </a:rPr>
              <a:t>très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utile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tʀp</a:t>
            </a:r>
            <a:r>
              <a:rPr lang="el-GR" sz="3000" dirty="0">
                <a:solidFill>
                  <a:srgbClr val="0000FF"/>
                </a:solidFill>
                <a:latin typeface="Abadi" panose="020B0604020104020204" pitchFamily="34" charset="0"/>
              </a:rPr>
              <a:t>ε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zytil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</a:t>
            </a:r>
          </a:p>
          <a:p>
            <a:r>
              <a:rPr lang="sk-SK" sz="3000" dirty="0">
                <a:latin typeface="Abadi" panose="020B0604020104020204" pitchFamily="34" charset="0"/>
              </a:rPr>
              <a:t>výslovnosť niektorých spoluhlások sa pri viazaní </a:t>
            </a:r>
            <a:r>
              <a:rPr lang="sk-SK" sz="3000" b="1" u="sng" dirty="0">
                <a:latin typeface="Abadi" panose="020B0604020104020204" pitchFamily="34" charset="0"/>
              </a:rPr>
              <a:t>mení</a:t>
            </a:r>
            <a:r>
              <a:rPr lang="sk-SK" sz="3000" dirty="0">
                <a:latin typeface="Abadi" panose="020B0604020104020204" pitchFamily="34" charset="0"/>
              </a:rPr>
              <a:t>: 	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d</a:t>
            </a:r>
            <a:r>
              <a:rPr lang="sk-SK" sz="3000" dirty="0">
                <a:latin typeface="Abadi" panose="020B0604020104020204" pitchFamily="34" charset="0"/>
              </a:rPr>
              <a:t> sa číta ako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[t]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dirty="0" err="1">
                <a:latin typeface="Abadi" panose="020B0604020104020204" pitchFamily="34" charset="0"/>
              </a:rPr>
              <a:t>un</a:t>
            </a:r>
            <a:r>
              <a:rPr lang="sk-SK" sz="3000" dirty="0">
                <a:latin typeface="Abadi" panose="020B0604020104020204" pitchFamily="34" charset="0"/>
              </a:rPr>
              <a:t> grand </a:t>
            </a:r>
            <a:r>
              <a:rPr lang="sk-SK" sz="3000" dirty="0" err="1">
                <a:latin typeface="Abadi" panose="020B0604020104020204" pitchFamily="34" charset="0"/>
              </a:rPr>
              <a:t>ami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œ̃gʀɑ̃tami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g</a:t>
            </a:r>
            <a:r>
              <a:rPr lang="sk-SK" sz="3000" dirty="0">
                <a:latin typeface="Abadi" panose="020B0604020104020204" pitchFamily="34" charset="0"/>
              </a:rPr>
              <a:t> sa číta ako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[k]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dirty="0" err="1">
                <a:latin typeface="Abadi" panose="020B0604020104020204" pitchFamily="34" charset="0"/>
              </a:rPr>
              <a:t>un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long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arrêt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œ̃lɔ̃kaʀ</a:t>
            </a:r>
            <a:r>
              <a:rPr lang="el-GR" sz="3000" dirty="0">
                <a:solidFill>
                  <a:srgbClr val="0000FF"/>
                </a:solidFill>
                <a:latin typeface="Abadi" panose="020B0604020104020204" pitchFamily="34" charset="0"/>
              </a:rPr>
              <a:t>ε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s</a:t>
            </a:r>
            <a:r>
              <a:rPr lang="sk-SK" sz="3000" dirty="0">
                <a:latin typeface="Abadi" panose="020B0604020104020204" pitchFamily="34" charset="0"/>
              </a:rPr>
              <a:t> sa číta ako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[z]</a:t>
            </a:r>
            <a:r>
              <a:rPr lang="sk-SK" sz="3000" dirty="0">
                <a:latin typeface="Abadi" panose="020B0604020104020204" pitchFamily="34" charset="0"/>
              </a:rPr>
              <a:t>: les </a:t>
            </a:r>
            <a:r>
              <a:rPr lang="sk-SK" sz="3000" dirty="0" err="1">
                <a:latin typeface="Abadi" panose="020B0604020104020204" pitchFamily="34" charset="0"/>
              </a:rPr>
              <a:t>yeux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lezjø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</a:t>
            </a:r>
          </a:p>
          <a:p>
            <a:pPr>
              <a:buFontTx/>
              <a:buChar char="-"/>
            </a:pP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x</a:t>
            </a:r>
            <a:r>
              <a:rPr lang="sk-SK" sz="3000" dirty="0">
                <a:latin typeface="Abadi" panose="020B0604020104020204" pitchFamily="34" charset="0"/>
              </a:rPr>
              <a:t> sa číta ako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[z]</a:t>
            </a:r>
            <a:r>
              <a:rPr lang="sk-SK" sz="3000" dirty="0">
                <a:latin typeface="Abadi" panose="020B0604020104020204" pitchFamily="34" charset="0"/>
              </a:rPr>
              <a:t>: de </a:t>
            </a:r>
            <a:r>
              <a:rPr lang="sk-SK" sz="3000" dirty="0" err="1">
                <a:latin typeface="Abadi" panose="020B0604020104020204" pitchFamily="34" charset="0"/>
              </a:rPr>
              <a:t>beaux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yeux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dəbozjø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</a:t>
            </a: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14689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0282"/>
            <a:ext cx="10515600" cy="54866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f</a:t>
            </a:r>
            <a:r>
              <a:rPr lang="sk-SK" sz="3000" dirty="0">
                <a:latin typeface="Abadi" panose="020B0604020104020204" pitchFamily="34" charset="0"/>
              </a:rPr>
              <a:t> sa číta ako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[v]</a:t>
            </a:r>
            <a:r>
              <a:rPr lang="sk-SK" sz="3000" dirty="0">
                <a:latin typeface="Abadi" panose="020B0604020104020204" pitchFamily="34" charset="0"/>
              </a:rPr>
              <a:t> iba v číslovke 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neuf</a:t>
            </a:r>
            <a:r>
              <a:rPr lang="sk-SK" sz="3000" dirty="0">
                <a:latin typeface="Abadi" panose="020B0604020104020204" pitchFamily="34" charset="0"/>
              </a:rPr>
              <a:t> pri udávaní </a:t>
            </a:r>
            <a:r>
              <a:rPr lang="sk-SK" sz="3000" b="1" u="sng" dirty="0">
                <a:latin typeface="Abadi" panose="020B0604020104020204" pitchFamily="34" charset="0"/>
              </a:rPr>
              <a:t>času</a:t>
            </a:r>
            <a:r>
              <a:rPr lang="sk-SK" sz="3000" dirty="0">
                <a:latin typeface="Abadi" panose="020B0604020104020204" pitchFamily="34" charset="0"/>
              </a:rPr>
              <a:t> a </a:t>
            </a:r>
            <a:r>
              <a:rPr lang="sk-SK" sz="3000" b="1" u="sng" dirty="0">
                <a:latin typeface="Abadi" panose="020B0604020104020204" pitchFamily="34" charset="0"/>
              </a:rPr>
              <a:t>veku</a:t>
            </a:r>
            <a:r>
              <a:rPr lang="sk-SK" sz="3000" dirty="0">
                <a:latin typeface="Abadi" panose="020B0604020104020204" pitchFamily="34" charset="0"/>
              </a:rPr>
              <a:t>:</a:t>
            </a:r>
          </a:p>
          <a:p>
            <a:pPr marL="0" indent="0">
              <a:buNone/>
            </a:pPr>
            <a:r>
              <a:rPr lang="sk-SK" sz="3000" dirty="0" err="1">
                <a:latin typeface="Abadi" panose="020B0604020104020204" pitchFamily="34" charset="0"/>
              </a:rPr>
              <a:t>neuf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heures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nœvœʀ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 </a:t>
            </a:r>
            <a:r>
              <a:rPr lang="sk-SK" sz="3000" dirty="0">
                <a:latin typeface="Abadi" panose="020B0604020104020204" pitchFamily="34" charset="0"/>
              </a:rPr>
              <a:t>; </a:t>
            </a:r>
            <a:r>
              <a:rPr lang="sk-SK" sz="3000" dirty="0" err="1">
                <a:latin typeface="Abadi" panose="020B0604020104020204" pitchFamily="34" charset="0"/>
              </a:rPr>
              <a:t>neuf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ans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nœvɑ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̃]</a:t>
            </a:r>
          </a:p>
          <a:p>
            <a:pPr marL="0" indent="0">
              <a:buNone/>
            </a:pPr>
            <a:r>
              <a:rPr lang="sk-SK" sz="3000" b="1" u="sng" dirty="0">
                <a:solidFill>
                  <a:srgbClr val="FF0000"/>
                </a:solidFill>
                <a:latin typeface="Abadi" panose="020B0604020104020204" pitchFamily="34" charset="0"/>
              </a:rPr>
              <a:t>ALE</a:t>
            </a:r>
            <a:r>
              <a:rPr lang="sk-SK" sz="3000" dirty="0">
                <a:solidFill>
                  <a:srgbClr val="FF0000"/>
                </a:solidFill>
                <a:latin typeface="Abadi" panose="020B0604020104020204" pitchFamily="34" charset="0"/>
              </a:rPr>
              <a:t>:</a:t>
            </a:r>
            <a:r>
              <a:rPr lang="sk-SK" sz="3000" dirty="0">
                <a:latin typeface="Abadi" panose="020B0604020104020204" pitchFamily="34" charset="0"/>
              </a:rPr>
              <a:t>  </a:t>
            </a:r>
            <a:r>
              <a:rPr lang="sk-SK" sz="3000" dirty="0" err="1">
                <a:latin typeface="Abadi" panose="020B0604020104020204" pitchFamily="34" charset="0"/>
              </a:rPr>
              <a:t>neuf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enfants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FF0000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FF0000"/>
                </a:solidFill>
                <a:latin typeface="Abadi" panose="020B0604020104020204" pitchFamily="34" charset="0"/>
              </a:rPr>
              <a:t>nœfɑ̃fɑ</a:t>
            </a:r>
            <a:r>
              <a:rPr lang="sk-SK" sz="3000" dirty="0">
                <a:solidFill>
                  <a:srgbClr val="FF0000"/>
                </a:solidFill>
                <a:latin typeface="Abadi" panose="020B0604020104020204" pitchFamily="34" charset="0"/>
              </a:rPr>
              <a:t>̃]</a:t>
            </a:r>
            <a:r>
              <a:rPr lang="sk-SK" sz="3000" dirty="0">
                <a:latin typeface="Abadi" panose="020B0604020104020204" pitchFamily="34" charset="0"/>
              </a:rPr>
              <a:t>	</a:t>
            </a:r>
          </a:p>
          <a:p>
            <a:pPr marL="0" indent="0">
              <a:buNone/>
            </a:pPr>
            <a:r>
              <a:rPr lang="sk-SK" sz="3000" b="1" dirty="0">
                <a:latin typeface="Abadi" panose="020B0604020104020204" pitchFamily="34" charset="0"/>
              </a:rPr>
              <a:t>-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nosovky</a:t>
            </a:r>
            <a:r>
              <a:rPr lang="sk-SK" sz="3000" dirty="0">
                <a:latin typeface="Abadi" panose="020B0604020104020204" pitchFamily="34" charset="0"/>
              </a:rPr>
              <a:t>: pri viazaní vyslovíme aj koncové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n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dirty="0" err="1">
                <a:latin typeface="Abadi" panose="020B0604020104020204" pitchFamily="34" charset="0"/>
              </a:rPr>
              <a:t>en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avril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ɑ̃navʀil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r>
              <a:rPr lang="sk-SK" sz="3000" dirty="0">
                <a:latin typeface="Abadi" panose="020B0604020104020204" pitchFamily="34" charset="0"/>
              </a:rPr>
              <a:t>slová vo francúzštine neviažeme vždy a všade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73042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4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POVINNÉ VIAZANIE</a:t>
            </a: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sk-SK" sz="3000" dirty="0">
                <a:latin typeface="Abadi" panose="020B0604020104020204" pitchFamily="34" charset="0"/>
              </a:rPr>
              <a:t>- pri slovách </a:t>
            </a:r>
            <a:r>
              <a:rPr lang="sk-SK" sz="3000" b="1" dirty="0">
                <a:latin typeface="Abadi" panose="020B0604020104020204" pitchFamily="34" charset="0"/>
              </a:rPr>
              <a:t>gramaticky</a:t>
            </a:r>
            <a:r>
              <a:rPr lang="sk-SK" sz="3000" dirty="0">
                <a:latin typeface="Abadi" panose="020B0604020104020204" pitchFamily="34" charset="0"/>
              </a:rPr>
              <a:t> a </a:t>
            </a:r>
            <a:r>
              <a:rPr lang="sk-SK" sz="3000" b="1" dirty="0">
                <a:latin typeface="Abadi" panose="020B0604020104020204" pitchFamily="34" charset="0"/>
              </a:rPr>
              <a:t>významovo úzko spojených</a:t>
            </a:r>
          </a:p>
          <a:p>
            <a:pPr marL="0" indent="0">
              <a:lnSpc>
                <a:spcPct val="100000"/>
              </a:lnSpc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>
              <a:lnSpc>
                <a:spcPct val="100000"/>
              </a:lnSpc>
            </a:pPr>
            <a:r>
              <a:rPr lang="sk-SK" sz="3000" b="1" u="sng" dirty="0">
                <a:solidFill>
                  <a:srgbClr val="0070C0"/>
                </a:solidFill>
                <a:latin typeface="Abadi" panose="020B0604020104020204" pitchFamily="34" charset="0"/>
              </a:rPr>
              <a:t>člen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000" b="1" dirty="0">
                <a:latin typeface="Abadi" panose="020B0604020104020204" pitchFamily="34" charset="0"/>
              </a:rPr>
              <a:t>+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000" b="1" u="sng" dirty="0">
                <a:solidFill>
                  <a:srgbClr val="0070C0"/>
                </a:solidFill>
                <a:latin typeface="Abadi" panose="020B0604020104020204" pitchFamily="34" charset="0"/>
              </a:rPr>
              <a:t>podstatné meno</a:t>
            </a:r>
            <a:r>
              <a:rPr lang="sk-SK" sz="3000" dirty="0">
                <a:latin typeface="Abadi" panose="020B0604020104020204" pitchFamily="34" charset="0"/>
              </a:rPr>
              <a:t>: des </a:t>
            </a:r>
            <a:r>
              <a:rPr lang="sk-SK" sz="3000" dirty="0" err="1">
                <a:latin typeface="Abadi" panose="020B0604020104020204" pitchFamily="34" charset="0"/>
              </a:rPr>
              <a:t>artistes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dezaʀtist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sk-SK" sz="3000" b="1" u="sng" dirty="0">
                <a:solidFill>
                  <a:srgbClr val="0070C0"/>
                </a:solidFill>
                <a:latin typeface="Abadi" panose="020B0604020104020204" pitchFamily="34" charset="0"/>
              </a:rPr>
              <a:t>ukazovacie</a:t>
            </a:r>
            <a:r>
              <a:rPr lang="sk-SK" sz="3000" dirty="0">
                <a:latin typeface="Abadi" panose="020B0604020104020204" pitchFamily="34" charset="0"/>
              </a:rPr>
              <a:t> alebo </a:t>
            </a:r>
            <a:r>
              <a:rPr lang="sk-SK" sz="3000" b="1" u="sng" dirty="0">
                <a:solidFill>
                  <a:srgbClr val="0070C0"/>
                </a:solidFill>
                <a:latin typeface="Abadi" panose="020B0604020104020204" pitchFamily="34" charset="0"/>
              </a:rPr>
              <a:t>privlastňovacie zámeno </a:t>
            </a:r>
            <a:r>
              <a:rPr lang="sk-SK" sz="3000" b="1" dirty="0">
                <a:latin typeface="Abadi" panose="020B0604020104020204" pitchFamily="34" charset="0"/>
              </a:rPr>
              <a:t>+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b="1" u="sng" dirty="0">
                <a:solidFill>
                  <a:srgbClr val="0070C0"/>
                </a:solidFill>
                <a:latin typeface="Abadi" panose="020B0604020104020204" pitchFamily="34" charset="0"/>
              </a:rPr>
              <a:t>podstatné meno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</a:t>
            </a:r>
            <a:r>
              <a:rPr lang="sk-SK" sz="3000" dirty="0" err="1">
                <a:latin typeface="Abadi" panose="020B0604020104020204" pitchFamily="34" charset="0"/>
              </a:rPr>
              <a:t>ces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années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sezane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 </a:t>
            </a:r>
            <a:r>
              <a:rPr lang="sk-SK" sz="3000" dirty="0">
                <a:latin typeface="Abadi" panose="020B0604020104020204" pitchFamily="34" charset="0"/>
              </a:rPr>
              <a:t>; </a:t>
            </a:r>
            <a:r>
              <a:rPr lang="sk-SK" sz="3000" dirty="0" err="1">
                <a:latin typeface="Abadi" panose="020B0604020104020204" pitchFamily="34" charset="0"/>
              </a:rPr>
              <a:t>leurs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œuvres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lœʀzœvʀ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sk-SK" sz="3000" b="1" u="sng" dirty="0">
                <a:solidFill>
                  <a:srgbClr val="0070C0"/>
                </a:solidFill>
                <a:latin typeface="Abadi" panose="020B0604020104020204" pitchFamily="34" charset="0"/>
              </a:rPr>
              <a:t>prídavné meno </a:t>
            </a:r>
            <a:r>
              <a:rPr lang="sk-SK" sz="3000" b="1" dirty="0">
                <a:latin typeface="Abadi" panose="020B0604020104020204" pitchFamily="34" charset="0"/>
              </a:rPr>
              <a:t>+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b="1" u="sng" dirty="0">
                <a:solidFill>
                  <a:srgbClr val="0070C0"/>
                </a:solidFill>
                <a:latin typeface="Abadi" panose="020B0604020104020204" pitchFamily="34" charset="0"/>
              </a:rPr>
              <a:t>podstatné meno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dirty="0" err="1">
                <a:latin typeface="Abadi" panose="020B0604020104020204" pitchFamily="34" charset="0"/>
              </a:rPr>
              <a:t>chers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amis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[ʃ</a:t>
            </a:r>
            <a:r>
              <a:rPr lang="el-GR" sz="3000" dirty="0">
                <a:solidFill>
                  <a:srgbClr val="0000FF"/>
                </a:solidFill>
                <a:latin typeface="Abadi" panose="020B0604020104020204" pitchFamily="34" charset="0"/>
              </a:rPr>
              <a:t>ε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ʀzami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sk-SK" sz="3000" b="1" u="sng" dirty="0">
                <a:solidFill>
                  <a:srgbClr val="0070C0"/>
                </a:solidFill>
                <a:latin typeface="Abadi" panose="020B0604020104020204" pitchFamily="34" charset="0"/>
              </a:rPr>
              <a:t>osobné zámeno </a:t>
            </a:r>
            <a:r>
              <a:rPr lang="sk-SK" sz="3000" b="1" dirty="0">
                <a:latin typeface="Abadi" panose="020B0604020104020204" pitchFamily="34" charset="0"/>
              </a:rPr>
              <a:t>+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b="1" u="sng" dirty="0">
                <a:solidFill>
                  <a:srgbClr val="0070C0"/>
                </a:solidFill>
                <a:latin typeface="Abadi" panose="020B0604020104020204" pitchFamily="34" charset="0"/>
              </a:rPr>
              <a:t>sloveso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dirty="0" err="1">
                <a:latin typeface="Abadi" panose="020B0604020104020204" pitchFamily="34" charset="0"/>
              </a:rPr>
              <a:t>vous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avez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vuzave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</a:t>
            </a:r>
            <a:r>
              <a:rPr lang="sk-SK" sz="3000" dirty="0">
                <a:latin typeface="Abadi" panose="020B0604020104020204" pitchFamily="34" charset="0"/>
              </a:rPr>
              <a:t>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30613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7767"/>
            <a:ext cx="10515600" cy="541919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sk-SK" sz="3000" b="1" u="sng" dirty="0">
                <a:solidFill>
                  <a:srgbClr val="0070C0"/>
                </a:solidFill>
                <a:latin typeface="Abadi" panose="020B0604020104020204" pitchFamily="34" charset="0"/>
              </a:rPr>
              <a:t>číslovka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dirty="0" err="1">
                <a:latin typeface="Abadi" panose="020B0604020104020204" pitchFamily="34" charset="0"/>
              </a:rPr>
              <a:t>deux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heures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dœzœʀ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 </a:t>
            </a:r>
            <a:r>
              <a:rPr lang="sk-SK" sz="3000" dirty="0">
                <a:latin typeface="Abadi" panose="020B0604020104020204" pitchFamily="34" charset="0"/>
              </a:rPr>
              <a:t>; cent </a:t>
            </a:r>
            <a:r>
              <a:rPr lang="sk-SK" sz="3000" dirty="0" err="1">
                <a:latin typeface="Abadi" panose="020B0604020104020204" pitchFamily="34" charset="0"/>
              </a:rPr>
              <a:t>ans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sɑ̃tɑ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̃]</a:t>
            </a:r>
          </a:p>
          <a:p>
            <a:pPr>
              <a:lnSpc>
                <a:spcPct val="150000"/>
              </a:lnSpc>
            </a:pPr>
            <a:r>
              <a:rPr lang="sk-SK" sz="3000" b="1" u="sng" dirty="0">
                <a:solidFill>
                  <a:srgbClr val="0070C0"/>
                </a:solidFill>
                <a:latin typeface="Abadi" panose="020B0604020104020204" pitchFamily="34" charset="0"/>
              </a:rPr>
              <a:t>jednoslovné príslovky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dirty="0" err="1">
                <a:latin typeface="Abadi" panose="020B0604020104020204" pitchFamily="34" charset="0"/>
              </a:rPr>
              <a:t>très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agréable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tʀ</a:t>
            </a:r>
            <a:r>
              <a:rPr lang="el-GR" sz="3000" dirty="0">
                <a:solidFill>
                  <a:srgbClr val="0000FF"/>
                </a:solidFill>
                <a:latin typeface="Abadi" panose="020B0604020104020204" pitchFamily="34" charset="0"/>
              </a:rPr>
              <a:t>ε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zagʀeabl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sk-SK" sz="3000" b="1" u="sng" dirty="0">
                <a:solidFill>
                  <a:srgbClr val="0070C0"/>
                </a:solidFill>
                <a:latin typeface="Abadi" panose="020B0604020104020204" pitchFamily="34" charset="0"/>
              </a:rPr>
              <a:t>jednoslabičná predložka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dirty="0" err="1">
                <a:latin typeface="Abadi" panose="020B0604020104020204" pitchFamily="34" charset="0"/>
              </a:rPr>
              <a:t>dans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un</a:t>
            </a:r>
            <a:r>
              <a:rPr lang="sk-SK" sz="3000" dirty="0">
                <a:latin typeface="Abadi" panose="020B0604020104020204" pitchFamily="34" charset="0"/>
              </a:rPr>
              <a:t> bar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dɑ̃zœ̃baʀ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65304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0282"/>
            <a:ext cx="10515600" cy="54866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4000" u="sng" dirty="0">
                <a:solidFill>
                  <a:srgbClr val="0000FF"/>
                </a:solidFill>
                <a:latin typeface="Arial Black" panose="020B0A04020102020204" pitchFamily="34" charset="0"/>
              </a:rPr>
              <a:t>ZAKÁZANÉ VIAZANIE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r>
              <a:rPr lang="sk-SK" sz="3000" dirty="0">
                <a:latin typeface="Abadi" panose="020B0604020104020204" pitchFamily="34" charset="0"/>
              </a:rPr>
              <a:t>pred </a:t>
            </a:r>
            <a:r>
              <a:rPr lang="sk-SK" sz="3000" b="1" dirty="0">
                <a:solidFill>
                  <a:srgbClr val="0070C0"/>
                </a:solidFill>
                <a:latin typeface="Abadi" panose="020B0604020104020204" pitchFamily="34" charset="0"/>
              </a:rPr>
              <a:t>et</a:t>
            </a:r>
            <a:r>
              <a:rPr lang="sk-SK" sz="3000" dirty="0">
                <a:latin typeface="Abadi" panose="020B0604020104020204" pitchFamily="34" charset="0"/>
              </a:rPr>
              <a:t>, </a:t>
            </a:r>
            <a:r>
              <a:rPr lang="sk-SK" sz="3000" b="1" dirty="0" err="1">
                <a:solidFill>
                  <a:srgbClr val="0070C0"/>
                </a:solidFill>
                <a:latin typeface="Abadi" panose="020B0604020104020204" pitchFamily="34" charset="0"/>
              </a:rPr>
              <a:t>oui</a:t>
            </a:r>
            <a:r>
              <a:rPr lang="sk-SK" sz="3000" dirty="0">
                <a:latin typeface="Abadi" panose="020B0604020104020204" pitchFamily="34" charset="0"/>
              </a:rPr>
              <a:t>, </a:t>
            </a:r>
            <a:r>
              <a:rPr lang="sk-SK" sz="3000" b="1" dirty="0" err="1">
                <a:solidFill>
                  <a:srgbClr val="0070C0"/>
                </a:solidFill>
                <a:latin typeface="Abadi" panose="020B0604020104020204" pitchFamily="34" charset="0"/>
              </a:rPr>
              <a:t>huit</a:t>
            </a:r>
            <a:r>
              <a:rPr lang="sk-SK" sz="3000" dirty="0">
                <a:latin typeface="Abadi" panose="020B0604020104020204" pitchFamily="34" charset="0"/>
              </a:rPr>
              <a:t>, </a:t>
            </a:r>
            <a:r>
              <a:rPr lang="sk-SK" sz="3000" b="1" dirty="0" err="1">
                <a:solidFill>
                  <a:srgbClr val="0070C0"/>
                </a:solidFill>
                <a:latin typeface="Abadi" panose="020B0604020104020204" pitchFamily="34" charset="0"/>
              </a:rPr>
              <a:t>onze</a:t>
            </a:r>
            <a:r>
              <a:rPr lang="sk-SK" sz="3000" dirty="0">
                <a:latin typeface="Abadi" panose="020B0604020104020204" pitchFamily="34" charset="0"/>
              </a:rPr>
              <a:t>: et </a:t>
            </a:r>
            <a:r>
              <a:rPr lang="sk-SK" sz="3000" dirty="0" err="1">
                <a:latin typeface="Abadi" panose="020B0604020104020204" pitchFamily="34" charset="0"/>
              </a:rPr>
              <a:t>après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eapʀ</a:t>
            </a:r>
            <a:r>
              <a:rPr lang="el-GR" sz="3000" dirty="0">
                <a:solidFill>
                  <a:srgbClr val="0000FF"/>
                </a:solidFill>
                <a:latin typeface="Abadi" panose="020B0604020104020204" pitchFamily="34" charset="0"/>
              </a:rPr>
              <a:t>ε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</a:t>
            </a:r>
            <a:endParaRPr lang="el-GR" sz="3000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</a:t>
            </a:r>
            <a:r>
              <a:rPr lang="sk-SK" sz="3000" dirty="0" err="1">
                <a:latin typeface="Abadi" panose="020B0604020104020204" pitchFamily="34" charset="0"/>
              </a:rPr>
              <a:t>mais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oui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[m</a:t>
            </a:r>
            <a:r>
              <a:rPr lang="el-GR" sz="3000" dirty="0">
                <a:solidFill>
                  <a:srgbClr val="0000FF"/>
                </a:solidFill>
                <a:latin typeface="Abadi" panose="020B0604020104020204" pitchFamily="34" charset="0"/>
              </a:rPr>
              <a:t>ε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wi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</a:t>
            </a:r>
            <a:r>
              <a:rPr lang="sk-SK" sz="3000" dirty="0" err="1">
                <a:latin typeface="Abadi" panose="020B0604020104020204" pitchFamily="34" charset="0"/>
              </a:rPr>
              <a:t>tous</a:t>
            </a:r>
            <a:r>
              <a:rPr lang="sk-SK" sz="3000" dirty="0">
                <a:latin typeface="Abadi" panose="020B0604020104020204" pitchFamily="34" charset="0"/>
              </a:rPr>
              <a:t> les </a:t>
            </a:r>
            <a:r>
              <a:rPr lang="sk-SK" sz="3000" dirty="0" err="1">
                <a:latin typeface="Abadi" panose="020B0604020104020204" pitchFamily="34" charset="0"/>
              </a:rPr>
              <a:t>huit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ans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tuleɥitɑ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̃]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</a:t>
            </a:r>
            <a:r>
              <a:rPr lang="sk-SK" sz="3000" dirty="0" err="1">
                <a:latin typeface="Abadi" panose="020B0604020104020204" pitchFamily="34" charset="0"/>
              </a:rPr>
              <a:t>leurs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onze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filles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lœʀɔ̃zfij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</a:t>
            </a:r>
          </a:p>
          <a:p>
            <a:r>
              <a:rPr lang="sk-SK" sz="3000" dirty="0">
                <a:latin typeface="Abadi" panose="020B0604020104020204" pitchFamily="34" charset="0"/>
              </a:rPr>
              <a:t>pred </a:t>
            </a:r>
            <a:r>
              <a:rPr lang="sk-SK" sz="3000" b="1" dirty="0">
                <a:solidFill>
                  <a:srgbClr val="0070C0"/>
                </a:solidFill>
                <a:latin typeface="Abadi" panose="020B0604020104020204" pitchFamily="34" charset="0"/>
              </a:rPr>
              <a:t>aspirovaným h</a:t>
            </a:r>
            <a:r>
              <a:rPr lang="sk-SK" sz="3000" dirty="0">
                <a:latin typeface="Abadi" panose="020B0604020104020204" pitchFamily="34" charset="0"/>
              </a:rPr>
              <a:t>: les héros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leeʀo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 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les </a:t>
            </a:r>
            <a:r>
              <a:rPr lang="sk-SK" sz="3000" dirty="0" err="1">
                <a:latin typeface="Abadi" panose="020B0604020104020204" pitchFamily="34" charset="0"/>
              </a:rPr>
              <a:t>Hongrois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leɔ̃gʀwa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</a:t>
            </a:r>
          </a:p>
          <a:p>
            <a:r>
              <a:rPr lang="sk-SK" sz="3000" dirty="0">
                <a:latin typeface="Abadi" panose="020B0604020104020204" pitchFamily="34" charset="0"/>
              </a:rPr>
              <a:t>v </a:t>
            </a:r>
            <a:r>
              <a:rPr lang="sk-SK" sz="3000" b="1" dirty="0">
                <a:solidFill>
                  <a:srgbClr val="0070C0"/>
                </a:solidFill>
                <a:latin typeface="Abadi" panose="020B0604020104020204" pitchFamily="34" charset="0"/>
              </a:rPr>
              <a:t>dátumoch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dirty="0" err="1">
                <a:latin typeface="Abadi" panose="020B0604020104020204" pitchFamily="34" charset="0"/>
              </a:rPr>
              <a:t>le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trois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avril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lə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tʀwaavʀil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</a:t>
            </a:r>
            <a:r>
              <a:rPr lang="sk-SK" sz="3000" dirty="0">
                <a:latin typeface="Abadi" panose="020B0604020104020204" pitchFamily="34" charset="0"/>
              </a:rPr>
              <a:t>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4717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Devoir</a:t>
            </a:r>
            <a:r>
              <a:rPr lang="sk-SK" sz="4000" u="sng" dirty="0">
                <a:solidFill>
                  <a:srgbClr val="0000FF"/>
                </a:solidFill>
                <a:latin typeface="Arial Black" panose="020B0A04020102020204" pitchFamily="34" charset="0"/>
              </a:rPr>
              <a:t> à la </a:t>
            </a:r>
            <a:r>
              <a:rPr lang="sk-SK" sz="40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maison</a:t>
            </a:r>
            <a:endParaRPr lang="fr-FR" sz="40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633" y="1654792"/>
            <a:ext cx="10515600" cy="479845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k-SK" sz="3000" dirty="0">
                <a:latin typeface="Abadi" panose="020B0604020104020204" pitchFamily="34" charset="0"/>
              </a:rPr>
              <a:t>devoir_maison_05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3000" dirty="0" err="1">
                <a:latin typeface="Abadi" panose="020B0604020104020204" pitchFamily="34" charset="0"/>
              </a:rPr>
              <a:t>GP_il</a:t>
            </a:r>
            <a:r>
              <a:rPr lang="sk-SK" sz="3000" dirty="0">
                <a:latin typeface="Abadi" panose="020B0604020104020204" pitchFamily="34" charset="0"/>
              </a:rPr>
              <a:t> y a : p. 63/3, 4		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9735528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381</Words>
  <Application>Microsoft Office PowerPoint</Application>
  <PresentationFormat>Širokouhlá</PresentationFormat>
  <Paragraphs>50</Paragraphs>
  <Slides>7</Slides>
  <Notes>6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4" baseType="lpstr">
      <vt:lpstr>Abadi</vt:lpstr>
      <vt:lpstr>Aptos</vt:lpstr>
      <vt:lpstr>Aptos Display</vt:lpstr>
      <vt:lpstr>Arial</vt:lpstr>
      <vt:lpstr>Arial Black</vt:lpstr>
      <vt:lpstr>Wingdings</vt:lpstr>
      <vt:lpstr>Motív Office</vt:lpstr>
      <vt:lpstr>Prezentácia programu PowerPoint</vt:lpstr>
      <vt:lpstr>LIAISON</vt:lpstr>
      <vt:lpstr>Prezentácia programu PowerPoint</vt:lpstr>
      <vt:lpstr>Prezentácia programu PowerPoint</vt:lpstr>
      <vt:lpstr>Prezentácia programu PowerPoint</vt:lpstr>
      <vt:lpstr>Prezentácia programu PowerPoint</vt:lpstr>
      <vt:lpstr>Devoir à la maison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Michal Varchol</dc:creator>
  <cp:lastModifiedBy>Michal Varchol</cp:lastModifiedBy>
  <cp:revision>3</cp:revision>
  <dcterms:created xsi:type="dcterms:W3CDTF">2024-10-24T10:05:29Z</dcterms:created>
  <dcterms:modified xsi:type="dcterms:W3CDTF">2024-10-26T18:51:41Z</dcterms:modified>
</cp:coreProperties>
</file>