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335" r:id="rId3"/>
    <p:sldId id="337" r:id="rId4"/>
    <p:sldId id="343" r:id="rId5"/>
    <p:sldId id="363" r:id="rId6"/>
    <p:sldId id="344" r:id="rId7"/>
    <p:sldId id="345" r:id="rId8"/>
    <p:sldId id="360" r:id="rId9"/>
    <p:sldId id="346" r:id="rId10"/>
    <p:sldId id="361" r:id="rId11"/>
    <p:sldId id="362" r:id="rId12"/>
    <p:sldId id="395" r:id="rId13"/>
    <p:sldId id="354" r:id="rId14"/>
    <p:sldId id="349" r:id="rId15"/>
    <p:sldId id="390" r:id="rId16"/>
    <p:sldId id="391" r:id="rId17"/>
    <p:sldId id="39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323" autoAdjust="0"/>
  </p:normalViewPr>
  <p:slideViewPr>
    <p:cSldViewPr snapToGrid="0">
      <p:cViewPr varScale="1">
        <p:scale>
          <a:sx n="74" d="100"/>
          <a:sy n="74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Varchol" userId="17b5eb1e964ec638" providerId="LiveId" clId="{7240166F-D4D2-4572-AE50-66876228C1FB}"/>
    <pc:docChg chg="modSld">
      <pc:chgData name="Michal Varchol" userId="17b5eb1e964ec638" providerId="LiveId" clId="{7240166F-D4D2-4572-AE50-66876228C1FB}" dt="2024-12-12T09:54:04.254" v="4" actId="113"/>
      <pc:docMkLst>
        <pc:docMk/>
      </pc:docMkLst>
      <pc:sldChg chg="modNotesTx">
        <pc:chgData name="Michal Varchol" userId="17b5eb1e964ec638" providerId="LiveId" clId="{7240166F-D4D2-4572-AE50-66876228C1FB}" dt="2024-12-12T09:53:42.469" v="0" actId="113"/>
        <pc:sldMkLst>
          <pc:docMk/>
          <pc:sldMk cId="2128125294" sldId="362"/>
        </pc:sldMkLst>
      </pc:sldChg>
      <pc:sldChg chg="modNotesTx">
        <pc:chgData name="Michal Varchol" userId="17b5eb1e964ec638" providerId="LiveId" clId="{7240166F-D4D2-4572-AE50-66876228C1FB}" dt="2024-12-12T09:54:04.254" v="4" actId="113"/>
        <pc:sldMkLst>
          <pc:docMk/>
          <pc:sldMk cId="2088397799" sldId="392"/>
        </pc:sldMkLst>
      </pc:sldChg>
      <pc:sldChg chg="modNotesTx">
        <pc:chgData name="Michal Varchol" userId="17b5eb1e964ec638" providerId="LiveId" clId="{7240166F-D4D2-4572-AE50-66876228C1FB}" dt="2024-12-12T09:53:49.872" v="1" actId="113"/>
        <pc:sldMkLst>
          <pc:docMk/>
          <pc:sldMk cId="3118638990" sldId="3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356CD-FD40-459A-B52F-0BF14815E0AF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45F0B-E010-48D6-AC86-3405806086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8173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b="0" dirty="0"/>
          </a:p>
        </p:txBody>
      </p:sp>
    </p:spTree>
    <p:extLst>
      <p:ext uri="{BB962C8B-B14F-4D97-AF65-F5344CB8AC3E}">
        <p14:creationId xmlns:p14="http://schemas.microsoft.com/office/powerpoint/2010/main" val="3431513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0EDB5F2D-C218-ECCE-D94B-63B1120FE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FE8D1AD6-3CBB-126D-C82C-2065A2BD0E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4266B614-0E68-144A-3510-726C4DB09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28629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DBF7BF91-60A5-9EA1-2344-DF2CBDF66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F820891A-692E-B028-278E-F98FDDCD0F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691DC70A-3FBE-160C-30B6-6642FC8621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b="0" dirty="0"/>
          </a:p>
        </p:txBody>
      </p:sp>
    </p:spTree>
    <p:extLst>
      <p:ext uri="{BB962C8B-B14F-4D97-AF65-F5344CB8AC3E}">
        <p14:creationId xmlns:p14="http://schemas.microsoft.com/office/powerpoint/2010/main" val="18793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4D9D9C6D-2768-358B-5F84-73534070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6F5E6E61-F4DB-D741-2DC9-7782451D0B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34FFEFDA-B555-CA5C-1BCA-1EC8AF9B0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4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A9CC7A1B-1C6B-E2E1-B973-F9F8382E7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DECCD753-8760-6FE2-4044-FA50DB5241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F086EAB2-0923-117D-32F0-C1413156A3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13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765F17A6-6823-7D37-E298-6B47BCA7C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FBF6E5DB-D1A8-47FB-4AC5-A05574CA2E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5D5A2DA7-2B7A-B8CB-6C10-67163714C4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92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F423C852-1285-C49A-2986-54184A5E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D1D2B575-A0AE-7CE1-8CFF-86F79B5BDC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2658A406-CA55-1765-F94F-82AED8DB00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5383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6AE28942-7A83-59C0-B5A8-80AD9278F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FF1C4A63-657F-A714-53D8-7819F227CA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90DDEBA4-60BA-67E1-277F-DE4AC5B5B5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b="0" dirty="0"/>
          </a:p>
        </p:txBody>
      </p:sp>
    </p:spTree>
    <p:extLst>
      <p:ext uri="{BB962C8B-B14F-4D97-AF65-F5344CB8AC3E}">
        <p14:creationId xmlns:p14="http://schemas.microsoft.com/office/powerpoint/2010/main" val="63314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6A7AD1ED-C8B5-202F-E571-8BAB4D9C2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BA4F65DC-33F1-AEE4-0468-59E9D6A57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1E074C73-A6A6-1D97-F8E6-D36FB051FC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sk-SK" sz="1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45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91A4E1DF-EE43-53CF-C877-B31E2FA26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EEA77A00-6CC0-6F01-E060-2E29D6D44A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AAA88175-589F-9F40-7F2F-C1DB4043F0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1126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07926447-D456-D41F-7453-F295A586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DE7AC7E0-E458-8C09-0898-5D788F7AE3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30FEBAE6-7054-6AD2-F375-5EE542C741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60284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12A17D02-9E8C-7A1D-FFD9-560148352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EBF8D38D-F3B9-6077-C339-4397BC5D20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764753E8-6AF2-9C44-9DB5-BA0A984A72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8030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BD3185C7-9F18-F6C9-9713-F6AD26234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1130FED7-4F21-96E2-AABA-2B508694CA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701CCD47-14F0-7CD5-73A6-1DFD98D772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479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E452E4D1-782C-1879-B31E-E930212B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1793146F-4C25-A0BC-4D30-09BF36524E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CB825A5C-D604-887E-D031-BDBF789523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248553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8BDE09F2-C8C8-0D25-221E-425E08CEB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7A8BE14D-AF74-7B5D-C29A-4C2D31CC20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E0F4A050-EDEB-16EC-7B3E-D8473DA591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139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6AE28942-7A83-59C0-B5A8-80AD9278F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54dda1946d_6_370:notes">
            <a:extLst>
              <a:ext uri="{FF2B5EF4-FFF2-40B4-BE49-F238E27FC236}">
                <a16:creationId xmlns:a16="http://schemas.microsoft.com/office/drawing/2014/main" id="{FF1C4A63-657F-A714-53D8-7819F227CA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54dda1946d_6_370:notes">
            <a:extLst>
              <a:ext uri="{FF2B5EF4-FFF2-40B4-BE49-F238E27FC236}">
                <a16:creationId xmlns:a16="http://schemas.microsoft.com/office/drawing/2014/main" id="{90DDEBA4-60BA-67E1-277F-DE4AC5B5B5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822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101DB-28BC-8CBA-A2E3-A0C28515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B7B9BE-A908-735F-E8BA-0D2BD0610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74F5B90-A3C3-148F-71CD-1D6208ACA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2C26240-18C4-88C4-8BCE-09CD555D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233F89-D525-836C-3E38-7F30D11FA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936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7AAA0-8F7A-B3DE-DB82-DE09B5713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A33A83F0-03B6-50D7-E427-3F7385B6E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34E5BDC-A2F1-78E8-8EF9-904567D3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7DE2A2F-FE0C-46FD-8A95-935C9539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9B4005-49E0-A2D3-13D8-2EFE619A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7012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0ADD075-DF13-35FF-6481-2E7DBDD5C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6B79399-50B7-831A-AB4B-559952EA0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A984395-BE29-82CE-DB87-1EF3794D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244D6E1-6D7B-B6D6-A2AE-C35C6F222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81FC480-B72E-E991-9BCF-8A79D886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7361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988D4-4746-432E-BC66-7129D8E1B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B7996-E3EE-4932-9DF3-4751E7151EB3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F45977-1E38-4122-ADFC-3AA1D4E2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8C3A7-14A2-4B04-B8A7-D17B9F9C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2703-A5C3-46B6-B3F5-0A465FBF64E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268898-9196-4486-9B2C-B0F18E818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7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F925A3-304E-04EA-7F2C-CA8FEF4EE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3905B09-F716-4990-B88C-25CF684E0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0A52CA-A6DF-DD67-6146-A66E1B4A1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2FD3C11-9EEB-D4B6-7E98-47BD5B17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B2AF146-CCA1-5867-4737-5F8713B7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765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76600-ABDD-110F-1C9C-283B218B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95208C-C827-C444-0C54-0ABD34FAD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7A0F4C5-4828-251A-6ACA-AFDA3FE9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E46544D-B071-D26A-EF8B-6CB82DEE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E99DD2-0504-4516-CBE9-09AD81658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394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58CFB-599D-B14E-05D4-0F688463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B33E80E-2CA3-5B3D-1547-8B5EB2642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6451557-99DF-2812-7571-FC82DCBEA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1BD519C-84B5-901F-FCB6-8E04F1BD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75618F6-CCF2-80E2-B6DA-EB67B0CA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633213-7EF5-558B-A76B-50D62A2F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868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E26C1-A10B-AFBC-E949-6E7E716F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DFFA13-3B0A-17F4-BF38-9A765933A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54A363C-2E29-9C03-C45D-5A4B03A4D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70892A1-AA42-6D72-8BF8-A44940D0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8D76BB9-BC69-491C-2079-177FD3966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F77B1F6-8D32-EA97-0CA5-69626B9E7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ECBD791-1FA0-984D-3F54-ABFE9B52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14C37CC-865D-59D8-6B6B-AC2CF362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663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003A8-7712-E908-030E-A469945A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E95C167-48AA-5AEA-FAF7-EAFAFD17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485CBC6-805E-CFEA-13E5-3640E7FB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C9EE31D-634B-8CE0-C190-8D1013F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034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6B6E2F4-FA3A-D800-7C50-964DA5A6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20BE24D-7740-667A-86C1-7E4D1989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54182AB-950F-80D5-21AD-A9CEF71B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341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8E9F6-BBC1-6497-E3D5-188D55B9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384FD3-A048-F060-0261-F79F58D15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9CB819-9B2E-FC28-7ECF-15AC73805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EA2F663-DB9D-334E-4501-8A03BF88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F6F933A-97E9-5005-271D-B2647EEDE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6FF20EA-A676-E983-B514-298338E2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884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B034A-A8A6-90E3-90B4-69B8D9F3F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C152E4C-03D9-A286-32E8-9770A7F2B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C22C62-F157-3CE0-54F2-02B3A045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350330C-C0FC-70A4-0328-63692ABB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6F9E5F2-F439-981D-9A2F-D25C5E25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04977E9-19A5-7E2D-C172-A71AE4B1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838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B11285E-6695-49B1-69FF-637D24C38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7970BE-B559-D8B3-9683-DC939E57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04048C3-DCE9-D9F6-CA50-6A5B11571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F84D07-727F-497D-84D5-A89D5B5450A8}" type="datetimeFigureOut">
              <a:rPr lang="sk-SK" smtClean="0"/>
              <a:t>12. 12. 2024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A52C7D8-4E4A-0598-DBE2-B85BD7CD8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C6AD37-EBA9-ECCB-EA8F-A76FD4269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71DCE-84B8-4D57-8437-F37B71F5540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409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EC12C10-7507-436C-B766-1BAFC1C38C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 b="6064"/>
          <a:stretch>
            <a:fillRect/>
          </a:stretch>
        </p:blipFill>
        <p:spPr/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6EBEDB8-8524-424E-9EDF-3E39917552B2}"/>
              </a:ext>
            </a:extLst>
          </p:cNvPr>
          <p:cNvGrpSpPr/>
          <p:nvPr/>
        </p:nvGrpSpPr>
        <p:grpSpPr>
          <a:xfrm>
            <a:off x="457114" y="368491"/>
            <a:ext cx="4907666" cy="2740469"/>
            <a:chOff x="457114" y="286603"/>
            <a:chExt cx="4907666" cy="24876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A7209E0-2279-4A14-9681-4954497ABF99}"/>
                </a:ext>
              </a:extLst>
            </p:cNvPr>
            <p:cNvGrpSpPr/>
            <p:nvPr/>
          </p:nvGrpSpPr>
          <p:grpSpPr>
            <a:xfrm>
              <a:off x="457114" y="286603"/>
              <a:ext cx="4907666" cy="2487663"/>
              <a:chOff x="266045" y="-13647"/>
              <a:chExt cx="4907666" cy="2487663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B8AB0FC-DD7C-4AC4-974C-AF5080186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045" y="2210765"/>
                <a:ext cx="4907666" cy="0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7CAC"/>
                    </a:gs>
                    <a:gs pos="100000">
                      <a:srgbClr val="31004A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DDF264B-021C-4888-A88D-BF2A9E5CEF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5292" y="-13647"/>
                <a:ext cx="0" cy="2487663"/>
              </a:xfrm>
              <a:prstGeom prst="line">
                <a:avLst/>
              </a:prstGeom>
              <a:ln w="38100">
                <a:gradFill flip="none" rotWithShape="1">
                  <a:gsLst>
                    <a:gs pos="0">
                      <a:srgbClr val="FF7CAC"/>
                    </a:gs>
                    <a:gs pos="100000">
                      <a:srgbClr val="31004A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4D7A459-7643-48CE-BE04-D2B1F9B05B41}"/>
                </a:ext>
              </a:extLst>
            </p:cNvPr>
            <p:cNvGrpSpPr/>
            <p:nvPr/>
          </p:nvGrpSpPr>
          <p:grpSpPr>
            <a:xfrm>
              <a:off x="904207" y="394648"/>
              <a:ext cx="4421529" cy="2048591"/>
              <a:chOff x="781377" y="394648"/>
              <a:chExt cx="4421529" cy="204859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5E3C70-9E9F-43F6-A4FD-4E87EC136B05}"/>
                  </a:ext>
                </a:extLst>
              </p:cNvPr>
              <p:cNvSpPr txBox="1"/>
              <p:nvPr/>
            </p:nvSpPr>
            <p:spPr>
              <a:xfrm>
                <a:off x="781377" y="1186009"/>
                <a:ext cx="4421529" cy="1257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dirty="0">
                    <a:latin typeface="Abadi" panose="020B0604020104020204" pitchFamily="34" charset="0"/>
                    <a:cs typeface="Arial" panose="020B0604020202020204" pitchFamily="34" charset="0"/>
                  </a:rPr>
                  <a:t>ROM1BFR01 </a:t>
                </a:r>
                <a:endParaRPr lang="sk-SK" altLang="ko-KR" sz="2800" dirty="0">
                  <a:latin typeface="Abadi" panose="020B0604020104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2800" dirty="0" err="1">
                    <a:latin typeface="Abadi" panose="020B0604020104020204" pitchFamily="34" charset="0"/>
                    <a:cs typeface="Arial" panose="020B0604020202020204" pitchFamily="34" charset="0"/>
                  </a:rPr>
                  <a:t>Francouzština</a:t>
                </a:r>
                <a:r>
                  <a:rPr lang="en-US" altLang="ko-KR" sz="2800" dirty="0">
                    <a:latin typeface="Abadi" panose="020B0604020104020204" pitchFamily="34" charset="0"/>
                    <a:cs typeface="Arial" panose="020B0604020202020204" pitchFamily="34" charset="0"/>
                  </a:rPr>
                  <a:t> I </a:t>
                </a:r>
                <a:endParaRPr lang="sk-SK" altLang="ko-KR" sz="2800" dirty="0">
                  <a:latin typeface="Abadi" panose="020B0604020104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ko-KR" sz="2800" dirty="0">
                    <a:latin typeface="Abadi" panose="020B0604020104020204" pitchFamily="34" charset="0"/>
                    <a:cs typeface="Arial" panose="020B0604020202020204" pitchFamily="34" charset="0"/>
                  </a:rPr>
                  <a:t>(pro </a:t>
                </a:r>
                <a:r>
                  <a:rPr lang="en-US" altLang="ko-KR" sz="2800" dirty="0" err="1">
                    <a:latin typeface="Abadi" panose="020B0604020104020204" pitchFamily="34" charset="0"/>
                    <a:cs typeface="Arial" panose="020B0604020202020204" pitchFamily="34" charset="0"/>
                  </a:rPr>
                  <a:t>nefrancouzštináře</a:t>
                </a:r>
                <a:r>
                  <a:rPr lang="en-US" altLang="ko-KR" sz="2800" dirty="0">
                    <a:latin typeface="Abadi" panose="020B0604020104020204" pitchFamily="34" charset="0"/>
                    <a:cs typeface="Arial" panose="020B0604020202020204" pitchFamily="34" charset="0"/>
                  </a:rPr>
                  <a:t>)</a:t>
                </a:r>
                <a:endParaRPr lang="ko-KR" altLang="en-US" sz="2800" dirty="0">
                  <a:latin typeface="Abadi" panose="020B0604020104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26" name="Picture 2" descr="France ">
                <a:extLst>
                  <a:ext uri="{FF2B5EF4-FFF2-40B4-BE49-F238E27FC236}">
                    <a16:creationId xmlns:a16="http://schemas.microsoft.com/office/drawing/2014/main" id="{17905252-1505-49AD-81BA-47EEA8361A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377" y="394648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BlokTextu 2">
            <a:extLst>
              <a:ext uri="{FF2B5EF4-FFF2-40B4-BE49-F238E27FC236}">
                <a16:creationId xmlns:a16="http://schemas.microsoft.com/office/drawing/2014/main" id="{82778172-7716-6592-29E7-0D11D0703AA5}"/>
              </a:ext>
            </a:extLst>
          </p:cNvPr>
          <p:cNvSpPr txBox="1"/>
          <p:nvPr/>
        </p:nvSpPr>
        <p:spPr>
          <a:xfrm>
            <a:off x="686361" y="3609531"/>
            <a:ext cx="45460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u="sng" dirty="0">
                <a:solidFill>
                  <a:srgbClr val="0000FF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LEÇON </a:t>
            </a:r>
            <a:r>
              <a:rPr lang="sk-SK" sz="3600" b="1" u="sng" dirty="0">
                <a:solidFill>
                  <a:srgbClr val="0000FF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10</a:t>
            </a:r>
            <a:endParaRPr lang="fr-FR" sz="3600" b="1" u="sng" dirty="0">
              <a:solidFill>
                <a:srgbClr val="0000FF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fr-FR" sz="2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74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026F49F4-69FB-9BC1-7463-9B4081E7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7FEB8D4-B011-1F83-5CA5-896D7D18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sz="48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Francie mimo Francie?</a:t>
            </a:r>
            <a:br>
              <a:rPr lang="sk-SK" sz="4800" b="1" u="sng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fr-FR" sz="4800" b="1" i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France d´outre-mer</a:t>
            </a: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A5009057-067D-F6ED-EEEB-E6BEA6A1A80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6C2AB474-0E15-561C-7088-B2BEB2AB8114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36400CEC-7353-37A3-929A-74E6528F0371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D5813F2B-7AAC-C4A0-BEB5-A1C7ACA90F0C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C03D7173-0662-07F2-0E2C-C0B24560DC06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E33D383E-FAD1-7C0C-6366-BC5C57477E27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41C61B95-73B5-D111-3A19-4B3AEA1C226B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BE1BCA79-A1DC-1E30-9181-62B9821E45CC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CCF1DA12-FD46-4CD1-D6BA-13BCABB05B72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5" name="Obrázok 4" descr="Obrázok, na ktorom je text, svet, Zem, kruh&#10;&#10;Automaticky generovaný popis">
            <a:extLst>
              <a:ext uri="{FF2B5EF4-FFF2-40B4-BE49-F238E27FC236}">
                <a16:creationId xmlns:a16="http://schemas.microsoft.com/office/drawing/2014/main" id="{5FB1D8C3-A430-8CE0-3868-761DC7C55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5" y="1557495"/>
            <a:ext cx="10395270" cy="53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BE5DC2E2-3B2C-C758-A89D-AB090CA63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D15B397-84F9-DA8B-D76C-56043293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9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Kde byste se měli dorozumět francouzsky?</a:t>
            </a:r>
            <a:br>
              <a:rPr lang="sk-SK" sz="4800" b="1" u="sng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endParaRPr lang="fr-FR" sz="4800" b="1" i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531C495D-10BE-1501-EA03-CC2D5B9B1D5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3D656B6D-D238-F0D9-B218-B81C57E393C9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B68C2FDD-449B-45B4-5122-F176470078E1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3D127271-D961-3036-BEE4-7374C1ED0D6E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767F8945-7A44-CF61-C147-B7CD2DF2F578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EBC5A957-BD2F-2F49-3F2C-7DBA86040A29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CA10C760-9DA9-3030-A09B-DB3DE52E32AF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4AAEEA6D-A304-96AB-A579-2D74660822EF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99AEA698-9F6A-4935-BC52-9A84D8BDFA0B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4" name="Obrázok 3" descr="Obrázok, na ktorom je mapa, Zem, svet&#10;&#10;Automaticky generovaný popis">
            <a:extLst>
              <a:ext uri="{FF2B5EF4-FFF2-40B4-BE49-F238E27FC236}">
                <a16:creationId xmlns:a16="http://schemas.microsoft.com/office/drawing/2014/main" id="{342BB049-59B8-7AD8-C484-441A94C76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9" y="892752"/>
            <a:ext cx="11536947" cy="59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574439A1-B056-ACA6-49FB-54319127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64C0706A-13C0-5939-8818-5A9F6B8C3D6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43836CC1-AA49-1DAD-D40D-83C0A2732DD9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511E1F50-0451-85EF-AB16-2F002ED08A58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35F951BA-8ED5-D574-F7C9-66BF74CA9919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D9FE870D-98D6-ABD2-99F3-5036CCF23DDE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E60504C9-40F5-B8FD-48CE-A0143F03D24C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BCFAE210-0B45-99D7-E5E5-D7B10A3CAE76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858BA931-59DE-2CCC-4A6C-B62B06D503F2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590758DA-532D-DD4D-5113-DA2E654E9087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7" name="Obrázok 6" descr="Obrázok, na ktorom je mapa, svet, atlas, text&#10;&#10;Automaticky generovaný popis">
            <a:extLst>
              <a:ext uri="{FF2B5EF4-FFF2-40B4-BE49-F238E27FC236}">
                <a16:creationId xmlns:a16="http://schemas.microsoft.com/office/drawing/2014/main" id="{60FB1CA1-C9BB-7F4E-AA3D-7EB24535B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50" y="277300"/>
            <a:ext cx="1226695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38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A6680CEE-FB74-ADCB-43B7-7EC6A4618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FB9D14E3-6F8C-AF46-F127-0A4414BD77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9D4DDB23-87C9-43BB-A247-FB3385C18716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04F699C7-C63D-D6DA-A706-A7D1862B9EBA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6F044252-68C1-AC29-5968-06B384A1F371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21ED2376-7B0D-F609-E632-D310B0636824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BDE54A07-E5D8-BE7B-3C63-57755A3D5C12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543B0CB5-AE40-D961-5B4B-09E07EA05BA5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FCF7129A-3CF0-6CBE-F61F-EB3C4FA781D7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72D49493-0A31-AA07-7C11-5D1A821B2918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6" name="Nadpis 2">
            <a:extLst>
              <a:ext uri="{FF2B5EF4-FFF2-40B4-BE49-F238E27FC236}">
                <a16:creationId xmlns:a16="http://schemas.microsoft.com/office/drawing/2014/main" id="{8323617E-B092-53AF-F0E3-5FC35A4F757B}"/>
              </a:ext>
            </a:extLst>
          </p:cNvPr>
          <p:cNvSpPr txBox="1">
            <a:spLocks/>
          </p:cNvSpPr>
          <p:nvPr/>
        </p:nvSpPr>
        <p:spPr>
          <a:xfrm rot="16200000">
            <a:off x="-4500322" y="38560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Rychlokurz </a:t>
            </a:r>
          </a:p>
          <a:p>
            <a:pPr algn="ctr"/>
            <a:r>
              <a:rPr lang="cs-CZ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historie I.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3DD76C05-7244-DA5A-9A14-9993790ECEC8}"/>
              </a:ext>
            </a:extLst>
          </p:cNvPr>
          <p:cNvCxnSpPr>
            <a:cxnSpLocks/>
          </p:cNvCxnSpPr>
          <p:nvPr/>
        </p:nvCxnSpPr>
        <p:spPr>
          <a:xfrm>
            <a:off x="511900" y="1750142"/>
            <a:ext cx="1188776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nica 11">
            <a:extLst>
              <a:ext uri="{FF2B5EF4-FFF2-40B4-BE49-F238E27FC236}">
                <a16:creationId xmlns:a16="http://schemas.microsoft.com/office/drawing/2014/main" id="{57EAEB36-0F33-9D42-5197-9DB7ACB3F4A2}"/>
              </a:ext>
            </a:extLst>
          </p:cNvPr>
          <p:cNvCxnSpPr/>
          <p:nvPr/>
        </p:nvCxnSpPr>
        <p:spPr>
          <a:xfrm>
            <a:off x="863746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bdĺžnik 13">
            <a:extLst>
              <a:ext uri="{FF2B5EF4-FFF2-40B4-BE49-F238E27FC236}">
                <a16:creationId xmlns:a16="http://schemas.microsoft.com/office/drawing/2014/main" id="{95561E6C-AAE9-5810-13B8-231E742115E2}"/>
              </a:ext>
            </a:extLst>
          </p:cNvPr>
          <p:cNvSpPr/>
          <p:nvPr/>
        </p:nvSpPr>
        <p:spPr>
          <a:xfrm>
            <a:off x="-304394" y="905526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</a:rPr>
              <a:t>První</a:t>
            </a:r>
            <a:r>
              <a:rPr lang="sk-SK" sz="1600" b="1" dirty="0">
                <a:ln w="0"/>
              </a:rPr>
              <a:t> </a:t>
            </a:r>
            <a:r>
              <a:rPr lang="sk-SK" sz="1600" b="1" dirty="0" err="1">
                <a:ln w="0"/>
              </a:rPr>
              <a:t>lidé</a:t>
            </a:r>
            <a:endParaRPr lang="sk-SK" sz="1050" b="1" dirty="0">
              <a:ln w="0"/>
            </a:endParaRPr>
          </a:p>
          <a:p>
            <a:pPr algn="ctr"/>
            <a:r>
              <a:rPr lang="sk-SK" sz="1200" b="1" dirty="0" err="1">
                <a:ln w="0"/>
              </a:rPr>
              <a:t>před</a:t>
            </a:r>
            <a:r>
              <a:rPr lang="sk-SK" sz="1200" b="1" dirty="0">
                <a:ln w="0"/>
              </a:rPr>
              <a:t> 1,8 mil. let</a:t>
            </a:r>
          </a:p>
        </p:txBody>
      </p:sp>
      <p:cxnSp>
        <p:nvCxnSpPr>
          <p:cNvPr id="15" name="Rovná spojnica 14">
            <a:extLst>
              <a:ext uri="{FF2B5EF4-FFF2-40B4-BE49-F238E27FC236}">
                <a16:creationId xmlns:a16="http://schemas.microsoft.com/office/drawing/2014/main" id="{DD0DEAA0-B519-DF12-AADB-70214C928433}"/>
              </a:ext>
            </a:extLst>
          </p:cNvPr>
          <p:cNvCxnSpPr/>
          <p:nvPr/>
        </p:nvCxnSpPr>
        <p:spPr>
          <a:xfrm>
            <a:off x="4323549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bdĺžnik 15">
            <a:extLst>
              <a:ext uri="{FF2B5EF4-FFF2-40B4-BE49-F238E27FC236}">
                <a16:creationId xmlns:a16="http://schemas.microsoft.com/office/drawing/2014/main" id="{4753C0DF-3911-B99D-D3C1-EEDCE67910D3}"/>
              </a:ext>
            </a:extLst>
          </p:cNvPr>
          <p:cNvSpPr/>
          <p:nvPr/>
        </p:nvSpPr>
        <p:spPr>
          <a:xfrm>
            <a:off x="3155409" y="670066"/>
            <a:ext cx="23362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</a:rPr>
              <a:t>Bretonská</a:t>
            </a:r>
            <a:r>
              <a:rPr lang="sk-SK" sz="1600" b="1" dirty="0">
                <a:ln w="0"/>
              </a:rPr>
              <a:t> </a:t>
            </a:r>
            <a:r>
              <a:rPr lang="sk-SK" sz="1600" b="1" dirty="0" err="1">
                <a:ln w="0"/>
              </a:rPr>
              <a:t>megalitická</a:t>
            </a:r>
            <a:r>
              <a:rPr lang="sk-SK" sz="1600" b="1" dirty="0">
                <a:ln w="0"/>
              </a:rPr>
              <a:t> </a:t>
            </a:r>
            <a:r>
              <a:rPr lang="sk-SK" sz="1600" b="1" dirty="0" err="1">
                <a:ln w="0"/>
              </a:rPr>
              <a:t>kultura</a:t>
            </a:r>
            <a:endParaRPr lang="sk-SK" sz="1050" b="1" dirty="0">
              <a:ln w="0"/>
            </a:endParaRPr>
          </a:p>
          <a:p>
            <a:pPr algn="ctr"/>
            <a:r>
              <a:rPr lang="sk-SK" sz="1200" b="1" dirty="0">
                <a:ln w="0"/>
              </a:rPr>
              <a:t>2700 </a:t>
            </a:r>
            <a:r>
              <a:rPr lang="sk-SK" sz="1200" b="1" dirty="0" err="1">
                <a:ln w="0"/>
              </a:rPr>
              <a:t>př</a:t>
            </a:r>
            <a:r>
              <a:rPr lang="sk-SK" sz="1200" b="1" dirty="0">
                <a:ln w="0"/>
              </a:rPr>
              <a:t>. n. l.</a:t>
            </a:r>
          </a:p>
        </p:txBody>
      </p: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A4A51F0C-11E4-1731-EB12-A853F48ABB69}"/>
              </a:ext>
            </a:extLst>
          </p:cNvPr>
          <p:cNvCxnSpPr/>
          <p:nvPr/>
        </p:nvCxnSpPr>
        <p:spPr>
          <a:xfrm>
            <a:off x="6564510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bdĺžnik 17">
            <a:extLst>
              <a:ext uri="{FF2B5EF4-FFF2-40B4-BE49-F238E27FC236}">
                <a16:creationId xmlns:a16="http://schemas.microsoft.com/office/drawing/2014/main" id="{79937231-24FD-CEFF-54CA-4C9E536909B4}"/>
              </a:ext>
            </a:extLst>
          </p:cNvPr>
          <p:cNvSpPr/>
          <p:nvPr/>
        </p:nvSpPr>
        <p:spPr>
          <a:xfrm>
            <a:off x="5396370" y="980323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</a:rPr>
              <a:t>Keltská </a:t>
            </a:r>
            <a:r>
              <a:rPr lang="sk-SK" sz="1600" b="1" dirty="0" err="1">
                <a:ln w="0"/>
              </a:rPr>
              <a:t>kultura</a:t>
            </a:r>
            <a:endParaRPr lang="sk-SK" sz="1050" b="1" dirty="0">
              <a:ln w="0"/>
            </a:endParaRPr>
          </a:p>
          <a:p>
            <a:pPr algn="ctr"/>
            <a:r>
              <a:rPr lang="sk-SK" sz="1200" b="1" dirty="0">
                <a:ln w="0"/>
              </a:rPr>
              <a:t>700 – 50 </a:t>
            </a:r>
            <a:r>
              <a:rPr lang="sk-SK" sz="1200" b="1" dirty="0" err="1">
                <a:ln w="0"/>
              </a:rPr>
              <a:t>př</a:t>
            </a:r>
            <a:r>
              <a:rPr lang="sk-SK" sz="1200" b="1" dirty="0">
                <a:ln w="0"/>
              </a:rPr>
              <a:t>. n. l.</a:t>
            </a: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202244FC-E9E5-B055-D76E-B60510F67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5" t="14500" r="20213" b="13940"/>
          <a:stretch/>
        </p:blipFill>
        <p:spPr>
          <a:xfrm>
            <a:off x="3098763" y="2071539"/>
            <a:ext cx="2449569" cy="2218649"/>
          </a:xfrm>
          <a:prstGeom prst="rect">
            <a:avLst/>
          </a:prstGeom>
        </p:spPr>
      </p:pic>
      <p:sp>
        <p:nvSpPr>
          <p:cNvPr id="21" name="Ovál 20">
            <a:extLst>
              <a:ext uri="{FF2B5EF4-FFF2-40B4-BE49-F238E27FC236}">
                <a16:creationId xmlns:a16="http://schemas.microsoft.com/office/drawing/2014/main" id="{B5C0E770-2407-EF6C-6680-15906042D4AA}"/>
              </a:ext>
            </a:extLst>
          </p:cNvPr>
          <p:cNvSpPr/>
          <p:nvPr/>
        </p:nvSpPr>
        <p:spPr>
          <a:xfrm>
            <a:off x="3196108" y="2280976"/>
            <a:ext cx="676100" cy="6732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3" name="Obrázok 22" descr="Obrázok, na ktorom je exteriér, tráva, megalit, nebo&#10;&#10;Automaticky generovaný popis">
            <a:extLst>
              <a:ext uri="{FF2B5EF4-FFF2-40B4-BE49-F238E27FC236}">
                <a16:creationId xmlns:a16="http://schemas.microsoft.com/office/drawing/2014/main" id="{9CF434F1-8BB5-FA20-F71B-F295233A8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63" y="4424772"/>
            <a:ext cx="2449569" cy="1837177"/>
          </a:xfrm>
          <a:prstGeom prst="rect">
            <a:avLst/>
          </a:prstGeom>
        </p:spPr>
      </p:pic>
      <p:cxnSp>
        <p:nvCxnSpPr>
          <p:cNvPr id="24" name="Rovná spojnica 23">
            <a:extLst>
              <a:ext uri="{FF2B5EF4-FFF2-40B4-BE49-F238E27FC236}">
                <a16:creationId xmlns:a16="http://schemas.microsoft.com/office/drawing/2014/main" id="{A3ABF4D6-7B50-A22A-F330-7CBB7BEADD0A}"/>
              </a:ext>
            </a:extLst>
          </p:cNvPr>
          <p:cNvCxnSpPr/>
          <p:nvPr/>
        </p:nvCxnSpPr>
        <p:spPr>
          <a:xfrm>
            <a:off x="8726581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bdĺžnik 24">
            <a:extLst>
              <a:ext uri="{FF2B5EF4-FFF2-40B4-BE49-F238E27FC236}">
                <a16:creationId xmlns:a16="http://schemas.microsoft.com/office/drawing/2014/main" id="{197FAA0C-C69B-3B0D-976B-9182C8036289}"/>
              </a:ext>
            </a:extLst>
          </p:cNvPr>
          <p:cNvSpPr/>
          <p:nvPr/>
        </p:nvSpPr>
        <p:spPr>
          <a:xfrm>
            <a:off x="7558441" y="946703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</a:rPr>
              <a:t>Římská</a:t>
            </a:r>
            <a:r>
              <a:rPr lang="sk-SK" sz="1600" b="1" dirty="0">
                <a:ln w="0"/>
              </a:rPr>
              <a:t> Galie</a:t>
            </a:r>
            <a:endParaRPr lang="sk-SK" sz="1050" b="1" dirty="0">
              <a:ln w="0"/>
            </a:endParaRPr>
          </a:p>
          <a:p>
            <a:pPr algn="ctr"/>
            <a:r>
              <a:rPr lang="sk-SK" sz="1200" b="1" dirty="0">
                <a:ln w="0"/>
              </a:rPr>
              <a:t>50 </a:t>
            </a:r>
            <a:r>
              <a:rPr lang="sk-SK" sz="1200" b="1" dirty="0" err="1">
                <a:ln w="0"/>
              </a:rPr>
              <a:t>př</a:t>
            </a:r>
            <a:r>
              <a:rPr lang="sk-SK" sz="1200" b="1" dirty="0">
                <a:ln w="0"/>
              </a:rPr>
              <a:t>. n. l. – 5. st. n. l.</a:t>
            </a:r>
          </a:p>
        </p:txBody>
      </p:sp>
      <p:cxnSp>
        <p:nvCxnSpPr>
          <p:cNvPr id="26" name="Rovná spojnica 25">
            <a:extLst>
              <a:ext uri="{FF2B5EF4-FFF2-40B4-BE49-F238E27FC236}">
                <a16:creationId xmlns:a16="http://schemas.microsoft.com/office/drawing/2014/main" id="{AC7988BB-79FC-81B5-B866-F57D6DC62D22}"/>
              </a:ext>
            </a:extLst>
          </p:cNvPr>
          <p:cNvCxnSpPr/>
          <p:nvPr/>
        </p:nvCxnSpPr>
        <p:spPr>
          <a:xfrm>
            <a:off x="10758023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bdĺžnik 26">
            <a:extLst>
              <a:ext uri="{FF2B5EF4-FFF2-40B4-BE49-F238E27FC236}">
                <a16:creationId xmlns:a16="http://schemas.microsoft.com/office/drawing/2014/main" id="{363ED40B-4DBB-383C-72F0-1DC74C36F69B}"/>
              </a:ext>
            </a:extLst>
          </p:cNvPr>
          <p:cNvSpPr/>
          <p:nvPr/>
        </p:nvSpPr>
        <p:spPr>
          <a:xfrm>
            <a:off x="9589883" y="935916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</a:rPr>
              <a:t>Franská </a:t>
            </a:r>
            <a:r>
              <a:rPr lang="sk-SK" sz="1600" b="1" dirty="0" err="1">
                <a:ln w="0"/>
              </a:rPr>
              <a:t>říše</a:t>
            </a:r>
            <a:endParaRPr lang="sk-SK" sz="1050" b="1" dirty="0">
              <a:ln w="0"/>
            </a:endParaRPr>
          </a:p>
          <a:p>
            <a:pPr algn="ctr"/>
            <a:r>
              <a:rPr lang="sk-SK" sz="1200" b="1" dirty="0">
                <a:ln w="0"/>
              </a:rPr>
              <a:t>5. st. n. l. – 9. st. n. l.</a:t>
            </a:r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58E9B6D6-7564-6FCD-34EE-9DE3C2ABAC94}"/>
              </a:ext>
            </a:extLst>
          </p:cNvPr>
          <p:cNvSpPr/>
          <p:nvPr/>
        </p:nvSpPr>
        <p:spPr>
          <a:xfrm>
            <a:off x="7710859" y="1938795"/>
            <a:ext cx="203144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400" dirty="0">
                <a:ln w="0"/>
              </a:rPr>
              <a:t>“</a:t>
            </a:r>
            <a:r>
              <a:rPr lang="cs-CZ" sz="1400" dirty="0">
                <a:ln w="0"/>
              </a:rPr>
              <a:t>romanizace“ obyvatelstva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prvopočátky vývoje francouzštiny (!)</a:t>
            </a:r>
          </a:p>
        </p:txBody>
      </p:sp>
      <p:sp>
        <p:nvSpPr>
          <p:cNvPr id="29" name="Obdĺžnik 28">
            <a:extLst>
              <a:ext uri="{FF2B5EF4-FFF2-40B4-BE49-F238E27FC236}">
                <a16:creationId xmlns:a16="http://schemas.microsoft.com/office/drawing/2014/main" id="{A6FC1143-3DCC-0808-756A-88B7FB88E3A8}"/>
              </a:ext>
            </a:extLst>
          </p:cNvPr>
          <p:cNvSpPr/>
          <p:nvPr/>
        </p:nvSpPr>
        <p:spPr>
          <a:xfrm>
            <a:off x="9589883" y="1928239"/>
            <a:ext cx="2336279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dirty="0">
                <a:ln w="0"/>
              </a:rPr>
              <a:t>sjednocení Frank</a:t>
            </a:r>
            <a:r>
              <a:rPr lang="cs-CZ" sz="1400" dirty="0">
                <a:ln w="0"/>
                <a:cs typeface="Calibri" panose="020F0502020204030204" pitchFamily="34" charset="0"/>
              </a:rPr>
              <a:t>ů pod vládou krále </a:t>
            </a:r>
            <a:r>
              <a:rPr lang="cs-CZ" sz="1400" dirty="0" err="1">
                <a:ln w="0"/>
                <a:cs typeface="Calibri" panose="020F0502020204030204" pitchFamily="34" charset="0"/>
              </a:rPr>
              <a:t>Chlodovika</a:t>
            </a:r>
            <a:r>
              <a:rPr lang="cs-CZ" sz="1400" dirty="0">
                <a:ln w="0"/>
                <a:cs typeface="Calibri" panose="020F0502020204030204" pitchFamily="34" charset="0"/>
              </a:rPr>
              <a:t> z dynastie Merovejců</a:t>
            </a:r>
          </a:p>
          <a:p>
            <a:pPr algn="ctr"/>
            <a:endParaRPr lang="cs-CZ" sz="1400" dirty="0">
              <a:ln w="0"/>
              <a:cs typeface="Calibri" panose="020F0502020204030204" pitchFamily="34" charset="0"/>
            </a:endParaRPr>
          </a:p>
          <a:p>
            <a:pPr algn="ctr"/>
            <a:r>
              <a:rPr lang="cs-CZ" sz="1400" dirty="0">
                <a:ln w="0"/>
                <a:cs typeface="Calibri" panose="020F0502020204030204" pitchFamily="34" charset="0"/>
              </a:rPr>
              <a:t>přijetí křesťanství</a:t>
            </a:r>
          </a:p>
          <a:p>
            <a:pPr algn="ctr"/>
            <a:endParaRPr lang="cs-CZ" sz="1400" dirty="0">
              <a:ln w="0"/>
              <a:cs typeface="Calibri" panose="020F0502020204030204" pitchFamily="34" charset="0"/>
            </a:endParaRPr>
          </a:p>
          <a:p>
            <a:pPr algn="ctr"/>
            <a:r>
              <a:rPr lang="cs-CZ" sz="1400" dirty="0">
                <a:ln w="0"/>
                <a:cs typeface="Calibri" panose="020F0502020204030204" pitchFamily="34" charset="0"/>
              </a:rPr>
              <a:t>8. st. n. l. = nástup dynastie </a:t>
            </a:r>
            <a:r>
              <a:rPr lang="cs-CZ" sz="1400" dirty="0" err="1">
                <a:ln w="0"/>
                <a:cs typeface="Calibri" panose="020F0502020204030204" pitchFamily="34" charset="0"/>
              </a:rPr>
              <a:t>Karolovců</a:t>
            </a:r>
            <a:r>
              <a:rPr lang="cs-CZ" sz="1400" dirty="0">
                <a:ln w="0"/>
                <a:cs typeface="Calibri" panose="020F0502020204030204" pitchFamily="34" charset="0"/>
              </a:rPr>
              <a:t> (Pipin III. Krátký)</a:t>
            </a:r>
          </a:p>
          <a:p>
            <a:pPr algn="ctr"/>
            <a:endParaRPr lang="cs-CZ" sz="1400" dirty="0">
              <a:ln w="0"/>
              <a:cs typeface="Calibri" panose="020F0502020204030204" pitchFamily="34" charset="0"/>
            </a:endParaRPr>
          </a:p>
          <a:p>
            <a:pPr algn="ctr"/>
            <a:r>
              <a:rPr lang="cs-CZ" sz="1400" dirty="0">
                <a:ln w="0"/>
                <a:cs typeface="Calibri" panose="020F0502020204030204" pitchFamily="34" charset="0"/>
              </a:rPr>
              <a:t>největší rozmach říše za Karla I. Velikého</a:t>
            </a:r>
          </a:p>
          <a:p>
            <a:pPr algn="ctr"/>
            <a:endParaRPr lang="cs-CZ" sz="1400" dirty="0">
              <a:ln w="0"/>
              <a:cs typeface="Calibri" panose="020F0502020204030204" pitchFamily="34" charset="0"/>
            </a:endParaRPr>
          </a:p>
          <a:p>
            <a:pPr algn="ctr"/>
            <a:endParaRPr lang="pl-PL" sz="1400" b="1" dirty="0">
              <a:ln w="0"/>
              <a:cs typeface="Calibri" panose="020F0502020204030204" pitchFamily="34" charset="0"/>
            </a:endParaRPr>
          </a:p>
          <a:p>
            <a:pPr algn="ctr"/>
            <a:endParaRPr lang="pl-PL" sz="1400" b="1" dirty="0">
              <a:ln w="0"/>
              <a:cs typeface="Calibri" panose="020F0502020204030204" pitchFamily="34" charset="0"/>
            </a:endParaRPr>
          </a:p>
          <a:p>
            <a:pPr algn="ctr"/>
            <a:r>
              <a:rPr lang="pl-PL" sz="1400" b="1" dirty="0">
                <a:ln w="0"/>
                <a:cs typeface="Calibri" panose="020F0502020204030204" pitchFamily="34" charset="0"/>
              </a:rPr>
              <a:t>Franská říše = počátek budoucí Francie jako státu (!)</a:t>
            </a:r>
            <a:endParaRPr lang="cs-CZ" sz="1400" b="1" dirty="0">
              <a:ln w="0"/>
              <a:cs typeface="Calibri" panose="020F0502020204030204" pitchFamily="34" charset="0"/>
            </a:endParaRPr>
          </a:p>
        </p:txBody>
      </p:sp>
      <p:pic>
        <p:nvPicPr>
          <p:cNvPr id="31" name="Obrázok 30" descr="Obrázok, na ktorom je mapa&#10;&#10;Automaticky generovaný popis">
            <a:extLst>
              <a:ext uri="{FF2B5EF4-FFF2-40B4-BE49-F238E27FC236}">
                <a16:creationId xmlns:a16="http://schemas.microsoft.com/office/drawing/2014/main" id="{DD9EB65A-0EBB-D6A6-428F-1BCB07EA1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9" y="4626303"/>
            <a:ext cx="3159363" cy="2019593"/>
          </a:xfrm>
          <a:prstGeom prst="rect">
            <a:avLst/>
          </a:prstGeom>
        </p:spPr>
      </p:pic>
      <p:cxnSp>
        <p:nvCxnSpPr>
          <p:cNvPr id="513" name="Rovná spojovacia šípka 512">
            <a:extLst>
              <a:ext uri="{FF2B5EF4-FFF2-40B4-BE49-F238E27FC236}">
                <a16:creationId xmlns:a16="http://schemas.microsoft.com/office/drawing/2014/main" id="{6639E61D-D28D-F9FD-1F38-1495FE27FBC1}"/>
              </a:ext>
            </a:extLst>
          </p:cNvPr>
          <p:cNvCxnSpPr/>
          <p:nvPr/>
        </p:nvCxnSpPr>
        <p:spPr>
          <a:xfrm flipH="1">
            <a:off x="8874169" y="5082021"/>
            <a:ext cx="899752" cy="190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86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1" grpId="0" animBg="1"/>
      <p:bldP spid="25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5CDA09A5-365D-1DF1-7033-4545D5018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CAF54AB-0AA6-318D-F0DF-4B3A62DE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925"/>
            <a:ext cx="10515600" cy="478744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sk-SK" sz="2400" dirty="0">
              <a:latin typeface="Abadi" panose="020B0604020104020204" pitchFamily="34" charset="0"/>
            </a:endParaRPr>
          </a:p>
          <a:p>
            <a:pPr>
              <a:buFontTx/>
              <a:buChar char="-"/>
            </a:pPr>
            <a:endParaRPr lang="sk-SK" sz="3000" dirty="0">
              <a:latin typeface="Abadi" panose="020B0604020104020204" pitchFamily="34" charset="0"/>
            </a:endParaRPr>
          </a:p>
          <a:p>
            <a:pPr>
              <a:buFontTx/>
              <a:buChar char="-"/>
            </a:pPr>
            <a:endParaRPr lang="fr-FR" sz="3000" dirty="0">
              <a:latin typeface="Abadi" panose="020B0604020104020204" pitchFamily="34" charset="0"/>
            </a:endParaRP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522CBAEC-7591-045D-A329-082A9DC371F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CAE16C14-1CB4-E922-DD76-FFDF90120E8E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D01899D0-5A7A-B0A8-D332-55AA5490F66D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EA8C76A1-22A3-7EE9-1B57-66866300EF38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495EF400-FA72-26A8-BEB9-9479037967F5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95C6C1B6-3A16-C604-642F-54C8C76C6FF3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1E376F55-8AE8-3D5C-3E74-30A83EA499D8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7084B6D9-E9F9-D7F1-1C85-D73C1DC85E5F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DB88CF81-4A40-D8A0-518B-534359D07A19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45FAF149-CB23-11F5-7CD5-0535B80BA5B2}"/>
              </a:ext>
            </a:extLst>
          </p:cNvPr>
          <p:cNvCxnSpPr>
            <a:cxnSpLocks/>
          </p:cNvCxnSpPr>
          <p:nvPr/>
        </p:nvCxnSpPr>
        <p:spPr>
          <a:xfrm>
            <a:off x="-150882" y="1750142"/>
            <a:ext cx="12550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6B3F0BA7-59A1-639D-31D9-6FAE48B79260}"/>
              </a:ext>
            </a:extLst>
          </p:cNvPr>
          <p:cNvCxnSpPr/>
          <p:nvPr/>
        </p:nvCxnSpPr>
        <p:spPr>
          <a:xfrm>
            <a:off x="2185302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dĺžnik 9">
            <a:extLst>
              <a:ext uri="{FF2B5EF4-FFF2-40B4-BE49-F238E27FC236}">
                <a16:creationId xmlns:a16="http://schemas.microsoft.com/office/drawing/2014/main" id="{1F8BAD0B-CBF8-129F-0094-818388B3747A}"/>
              </a:ext>
            </a:extLst>
          </p:cNvPr>
          <p:cNvSpPr/>
          <p:nvPr/>
        </p:nvSpPr>
        <p:spPr>
          <a:xfrm>
            <a:off x="1017162" y="990480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Rozpad Franské říše</a:t>
            </a:r>
            <a:endParaRPr lang="cs-CZ" sz="1050" b="1" dirty="0">
              <a:ln w="0"/>
            </a:endParaRPr>
          </a:p>
          <a:p>
            <a:pPr algn="ctr"/>
            <a:r>
              <a:rPr lang="sk-SK" sz="1200" b="1" dirty="0">
                <a:ln w="0"/>
              </a:rPr>
              <a:t>843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1762E918-4261-761E-59D6-58149CDEDC1F}"/>
              </a:ext>
            </a:extLst>
          </p:cNvPr>
          <p:cNvSpPr/>
          <p:nvPr/>
        </p:nvSpPr>
        <p:spPr>
          <a:xfrm>
            <a:off x="757767" y="2036213"/>
            <a:ext cx="290983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400" dirty="0">
                <a:ln w="0"/>
              </a:rPr>
              <a:t>Franská </a:t>
            </a:r>
            <a:r>
              <a:rPr lang="cs-CZ" sz="1400" dirty="0">
                <a:ln w="0"/>
              </a:rPr>
              <a:t>říše rozdělená na 3 části = </a:t>
            </a:r>
            <a:r>
              <a:rPr lang="cs-CZ" sz="1400" b="1" dirty="0">
                <a:ln w="0"/>
              </a:rPr>
              <a:t>Západofranská</a:t>
            </a:r>
            <a:r>
              <a:rPr lang="cs-CZ" sz="1400" dirty="0">
                <a:ln w="0"/>
              </a:rPr>
              <a:t> (Karol II. Holý)</a:t>
            </a:r>
          </a:p>
          <a:p>
            <a:pPr algn="ctr"/>
            <a:r>
              <a:rPr lang="cs-CZ" sz="1400" dirty="0">
                <a:ln w="0"/>
              </a:rPr>
              <a:t>Východofranská (Ludvík II. Němec)</a:t>
            </a:r>
          </a:p>
          <a:p>
            <a:pPr algn="ctr"/>
            <a:r>
              <a:rPr lang="cs-CZ" sz="1400" dirty="0" err="1">
                <a:ln w="0"/>
              </a:rPr>
              <a:t>Lotharingie</a:t>
            </a:r>
            <a:r>
              <a:rPr lang="cs-CZ" sz="1400" dirty="0">
                <a:ln w="0"/>
              </a:rPr>
              <a:t> (Lothar II.)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endParaRPr lang="cs-CZ" sz="1400" b="1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8. – 9. st. n. l. </a:t>
            </a:r>
          </a:p>
          <a:p>
            <a:pPr algn="ctr"/>
            <a:r>
              <a:rPr lang="fr-FR" sz="1400" i="1" dirty="0">
                <a:ln w="0"/>
              </a:rPr>
              <a:t>la langue franque </a:t>
            </a:r>
            <a:r>
              <a:rPr lang="cs-CZ" sz="1400" i="1" dirty="0">
                <a:ln w="0"/>
              </a:rPr>
              <a:t>/ </a:t>
            </a:r>
          </a:p>
          <a:p>
            <a:pPr algn="ctr"/>
            <a:r>
              <a:rPr lang="fr-FR" sz="1400" i="1" dirty="0">
                <a:ln w="0"/>
              </a:rPr>
              <a:t>la langue francienne </a:t>
            </a:r>
            <a:r>
              <a:rPr lang="cs-CZ" sz="1400" i="1" dirty="0">
                <a:ln w="0"/>
              </a:rPr>
              <a:t>= </a:t>
            </a:r>
            <a:r>
              <a:rPr lang="cs-CZ" sz="1400" b="1" dirty="0">
                <a:ln w="0"/>
              </a:rPr>
              <a:t>základy moderní francouzštiny (!)</a:t>
            </a:r>
          </a:p>
        </p:txBody>
      </p:sp>
      <p:cxnSp>
        <p:nvCxnSpPr>
          <p:cNvPr id="12" name="Rovná spojnica 11">
            <a:extLst>
              <a:ext uri="{FF2B5EF4-FFF2-40B4-BE49-F238E27FC236}">
                <a16:creationId xmlns:a16="http://schemas.microsoft.com/office/drawing/2014/main" id="{F03C4C3C-5476-87A4-96C5-A82FF34B9F9F}"/>
              </a:ext>
            </a:extLst>
          </p:cNvPr>
          <p:cNvCxnSpPr/>
          <p:nvPr/>
        </p:nvCxnSpPr>
        <p:spPr>
          <a:xfrm>
            <a:off x="5243030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bdĺžnik 12">
            <a:extLst>
              <a:ext uri="{FF2B5EF4-FFF2-40B4-BE49-F238E27FC236}">
                <a16:creationId xmlns:a16="http://schemas.microsoft.com/office/drawing/2014/main" id="{A362FF11-E056-155A-113C-04426A8F0989}"/>
              </a:ext>
            </a:extLst>
          </p:cNvPr>
          <p:cNvSpPr/>
          <p:nvPr/>
        </p:nvSpPr>
        <p:spPr>
          <a:xfrm>
            <a:off x="4074890" y="739016"/>
            <a:ext cx="233627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Francouzské království</a:t>
            </a:r>
          </a:p>
          <a:p>
            <a:pPr algn="ctr"/>
            <a:r>
              <a:rPr lang="fr-FR" sz="1600" b="1" i="1" dirty="0">
                <a:ln w="0"/>
              </a:rPr>
              <a:t>Royaume de France</a:t>
            </a:r>
            <a:endParaRPr lang="fr-FR" sz="1050" b="1" i="1" dirty="0">
              <a:ln w="0"/>
            </a:endParaRPr>
          </a:p>
          <a:p>
            <a:pPr algn="ctr"/>
            <a:r>
              <a:rPr lang="sk-SK" sz="1200" b="1" dirty="0">
                <a:ln w="0"/>
              </a:rPr>
              <a:t>987 – 1792</a:t>
            </a: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4C12D438-9505-773E-9B92-EBDC5EC20868}"/>
              </a:ext>
            </a:extLst>
          </p:cNvPr>
          <p:cNvSpPr/>
          <p:nvPr/>
        </p:nvSpPr>
        <p:spPr>
          <a:xfrm>
            <a:off x="3783017" y="3496032"/>
            <a:ext cx="2909835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dirty="0">
                <a:ln w="0"/>
              </a:rPr>
              <a:t>králem zvolen Hugo Kapet = </a:t>
            </a:r>
            <a:r>
              <a:rPr lang="cs-CZ" sz="1400" dirty="0">
                <a:ln w="0"/>
                <a:cs typeface="Calibri" panose="020F0502020204030204" pitchFamily="34" charset="0"/>
              </a:rPr>
              <a:t>nástup </a:t>
            </a:r>
            <a:r>
              <a:rPr lang="cs-CZ" sz="1400" b="1" dirty="0">
                <a:ln w="0"/>
                <a:cs typeface="Calibri" panose="020F0502020204030204" pitchFamily="34" charset="0"/>
              </a:rPr>
              <a:t>dynastie Kapetovců </a:t>
            </a:r>
            <a:r>
              <a:rPr lang="cs-CZ" sz="1400" dirty="0">
                <a:ln w="0"/>
                <a:cs typeface="Calibri" panose="020F0502020204030204" pitchFamily="34" charset="0"/>
              </a:rPr>
              <a:t>(následně i </a:t>
            </a:r>
            <a:r>
              <a:rPr lang="cs-CZ" sz="1400" b="1" dirty="0">
                <a:ln w="0"/>
                <a:cs typeface="Calibri" panose="020F0502020204030204" pitchFamily="34" charset="0"/>
              </a:rPr>
              <a:t>Bourbonů</a:t>
            </a:r>
            <a:r>
              <a:rPr lang="cs-CZ" sz="1400" dirty="0">
                <a:ln w="0"/>
                <a:cs typeface="Calibri" panose="020F0502020204030204" pitchFamily="34" charset="0"/>
              </a:rPr>
              <a:t> jako vedlejší linii)</a:t>
            </a:r>
          </a:p>
          <a:p>
            <a:pPr algn="ctr"/>
            <a:endParaRPr lang="cs-CZ" sz="1400" dirty="0">
              <a:ln w="0"/>
              <a:cs typeface="Calibri" panose="020F0502020204030204" pitchFamily="34" charset="0"/>
            </a:endParaRPr>
          </a:p>
          <a:p>
            <a:pPr algn="ctr"/>
            <a:r>
              <a:rPr lang="cs-CZ" sz="1400" dirty="0">
                <a:ln w="0"/>
              </a:rPr>
              <a:t>12. st. = centralizace státu, posilňování moci i na úkor papeže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1337 – 1453</a:t>
            </a:r>
          </a:p>
          <a:p>
            <a:pPr algn="ctr"/>
            <a:r>
              <a:rPr lang="cs-CZ" sz="1400" b="1" dirty="0">
                <a:ln w="0"/>
              </a:rPr>
              <a:t>STOLETÁ VÁLKA</a:t>
            </a:r>
            <a:r>
              <a:rPr lang="cs-CZ" sz="1400" dirty="0">
                <a:ln w="0"/>
              </a:rPr>
              <a:t> s Anglií</a:t>
            </a:r>
          </a:p>
          <a:p>
            <a:pPr algn="ctr"/>
            <a:r>
              <a:rPr lang="cs-CZ" sz="1400" dirty="0">
                <a:ln w="0"/>
              </a:rPr>
              <a:t>= Francie jako vítězná velmoc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dirty="0">
                <a:ln w="0"/>
              </a:rPr>
              <a:t>16. st. = neúspěšné války o Itálii</a:t>
            </a:r>
          </a:p>
          <a:p>
            <a:pPr algn="ctr"/>
            <a:r>
              <a:rPr lang="cs-CZ" sz="1400" dirty="0">
                <a:ln w="0"/>
              </a:rPr>
              <a:t>- Habsburkové jako nový největší nepřítel Francie</a:t>
            </a:r>
          </a:p>
          <a:p>
            <a:pPr algn="ctr"/>
            <a:r>
              <a:rPr lang="cs-CZ" sz="1400" dirty="0">
                <a:ln w="0"/>
              </a:rPr>
              <a:t>- příchod renesance, reformace</a:t>
            </a:r>
          </a:p>
          <a:p>
            <a:pPr algn="ctr"/>
            <a:endParaRPr lang="cs-CZ" sz="1400" b="1" dirty="0">
              <a:ln w="0"/>
            </a:endParaRPr>
          </a:p>
          <a:p>
            <a:pPr algn="ctr"/>
            <a:endParaRPr lang="cs-CZ" sz="1400" b="1" dirty="0">
              <a:ln w="0"/>
            </a:endParaRPr>
          </a:p>
        </p:txBody>
      </p:sp>
      <p:pic>
        <p:nvPicPr>
          <p:cNvPr id="5" name="Obrázok 4" descr="Obrázok, na ktorom je koruna, erb, kreslený obrázok, emblém&#10;&#10;Automaticky generovaný popis">
            <a:extLst>
              <a:ext uri="{FF2B5EF4-FFF2-40B4-BE49-F238E27FC236}">
                <a16:creationId xmlns:a16="http://schemas.microsoft.com/office/drawing/2014/main" id="{BA74E414-17F7-F0CE-AD31-386B5ECEA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56" y="1965826"/>
            <a:ext cx="2216358" cy="1478726"/>
          </a:xfrm>
          <a:prstGeom prst="rect">
            <a:avLst/>
          </a:prstGeom>
        </p:spPr>
      </p:pic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26C6237C-AB61-1263-2A8C-5B16C8695436}"/>
              </a:ext>
            </a:extLst>
          </p:cNvPr>
          <p:cNvCxnSpPr/>
          <p:nvPr/>
        </p:nvCxnSpPr>
        <p:spPr>
          <a:xfrm>
            <a:off x="8409935" y="1546636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bdĺžnik 8">
            <a:extLst>
              <a:ext uri="{FF2B5EF4-FFF2-40B4-BE49-F238E27FC236}">
                <a16:creationId xmlns:a16="http://schemas.microsoft.com/office/drawing/2014/main" id="{E5A3271F-33DF-E231-88EC-631E8BF8483A}"/>
              </a:ext>
            </a:extLst>
          </p:cNvPr>
          <p:cNvSpPr/>
          <p:nvPr/>
        </p:nvSpPr>
        <p:spPr>
          <a:xfrm>
            <a:off x="7241794" y="530973"/>
            <a:ext cx="23362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Francouzská republika </a:t>
            </a:r>
            <a:r>
              <a:rPr lang="sk-SK" sz="1600" b="1" dirty="0">
                <a:ln w="0"/>
              </a:rPr>
              <a:t>I.</a:t>
            </a:r>
          </a:p>
          <a:p>
            <a:pPr algn="ctr"/>
            <a:r>
              <a:rPr lang="fr-FR" sz="1600" b="1" i="1" dirty="0">
                <a:ln w="0"/>
              </a:rPr>
              <a:t>Republique fran</a:t>
            </a:r>
            <a:r>
              <a:rPr lang="fr-FR" sz="1600" b="1" i="1" dirty="0"/>
              <a:t>ç</a:t>
            </a:r>
            <a:r>
              <a:rPr lang="fr-FR" sz="1600" b="1" i="1" dirty="0">
                <a:ln w="0"/>
              </a:rPr>
              <a:t>aise</a:t>
            </a:r>
          </a:p>
          <a:p>
            <a:pPr algn="ctr"/>
            <a:r>
              <a:rPr lang="sk-SK" sz="1200" b="1" dirty="0">
                <a:ln w="0"/>
              </a:rPr>
              <a:t>1792 – 1804</a:t>
            </a:r>
            <a:endParaRPr lang="sk-SK" sz="1050" b="1" dirty="0">
              <a:ln w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2D863B38-AA33-B1AD-C33D-BBC2D54B6DFB}"/>
              </a:ext>
            </a:extLst>
          </p:cNvPr>
          <p:cNvSpPr/>
          <p:nvPr/>
        </p:nvSpPr>
        <p:spPr>
          <a:xfrm>
            <a:off x="6958719" y="3229351"/>
            <a:ext cx="2909835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b="1" dirty="0">
                <a:ln w="0"/>
              </a:rPr>
              <a:t>VELKÁ FRANCOUZSKÁ REVOLUCE</a:t>
            </a:r>
          </a:p>
          <a:p>
            <a:pPr algn="ctr"/>
            <a:r>
              <a:rPr lang="fr-FR" sz="1400" b="1" i="1" dirty="0">
                <a:ln w="0"/>
              </a:rPr>
              <a:t>Révolution fran</a:t>
            </a:r>
            <a:r>
              <a:rPr lang="fr-FR" sz="1400" b="1" i="1" dirty="0"/>
              <a:t>ç</a:t>
            </a:r>
            <a:r>
              <a:rPr lang="fr-FR" sz="1400" b="1" i="1" dirty="0">
                <a:ln w="0"/>
              </a:rPr>
              <a:t>aise</a:t>
            </a:r>
            <a:endParaRPr lang="fr-FR" sz="1000" b="1" i="1" dirty="0">
              <a:ln w="0"/>
            </a:endParaRPr>
          </a:p>
          <a:p>
            <a:pPr algn="ctr"/>
            <a:r>
              <a:rPr lang="sk-SK" sz="1400" b="1" dirty="0">
                <a:ln w="0"/>
              </a:rPr>
              <a:t>1789 - 1799</a:t>
            </a:r>
          </a:p>
          <a:p>
            <a:pPr algn="ctr"/>
            <a:r>
              <a:rPr lang="cs-CZ" sz="1400" dirty="0">
                <a:ln w="0"/>
              </a:rPr>
              <a:t>přechod od absolutistické monarchie k republice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přelomový bod evropských kontinentálních dějin (!)</a:t>
            </a:r>
          </a:p>
          <a:p>
            <a:pPr algn="ctr"/>
            <a:endParaRPr lang="cs-CZ" sz="1400" b="1" dirty="0">
              <a:ln w="0"/>
            </a:endParaRPr>
          </a:p>
          <a:p>
            <a:pPr algn="ctr"/>
            <a:r>
              <a:rPr lang="cs-CZ" sz="1400" dirty="0">
                <a:ln w="0"/>
              </a:rPr>
              <a:t>občanská svoboda, rovnost lidí před zákonem = </a:t>
            </a:r>
          </a:p>
          <a:p>
            <a:pPr algn="ctr"/>
            <a:r>
              <a:rPr lang="cs-CZ" sz="1400" b="1" i="1" dirty="0">
                <a:ln w="0"/>
              </a:rPr>
              <a:t>Deklarace práv člověka a občana</a:t>
            </a:r>
          </a:p>
          <a:p>
            <a:pPr algn="ctr"/>
            <a:endParaRPr lang="cs-CZ" sz="1400" b="1" dirty="0">
              <a:ln w="0"/>
            </a:endParaRPr>
          </a:p>
        </p:txBody>
      </p: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1E7AAAF9-E91F-1505-FD12-20A84BD64C74}"/>
              </a:ext>
            </a:extLst>
          </p:cNvPr>
          <p:cNvCxnSpPr/>
          <p:nvPr/>
        </p:nvCxnSpPr>
        <p:spPr>
          <a:xfrm>
            <a:off x="10969933" y="1546636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Obrázok 17" descr="Obrázok, na ktorom je štvorec, zástava, červená, dizajn&#10;&#10;Automaticky generovaný popis">
            <a:extLst>
              <a:ext uri="{FF2B5EF4-FFF2-40B4-BE49-F238E27FC236}">
                <a16:creationId xmlns:a16="http://schemas.microsoft.com/office/drawing/2014/main" id="{6F1BF88A-6AB7-236F-43C0-F624A83AB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43" y="2073190"/>
            <a:ext cx="1560783" cy="1040522"/>
          </a:xfrm>
          <a:prstGeom prst="rect">
            <a:avLst/>
          </a:prstGeom>
        </p:spPr>
      </p:pic>
      <p:sp>
        <p:nvSpPr>
          <p:cNvPr id="19" name="Obdĺžnik 18">
            <a:extLst>
              <a:ext uri="{FF2B5EF4-FFF2-40B4-BE49-F238E27FC236}">
                <a16:creationId xmlns:a16="http://schemas.microsoft.com/office/drawing/2014/main" id="{50006455-D9A7-2345-DAA7-8AC2FF1B31AE}"/>
              </a:ext>
            </a:extLst>
          </p:cNvPr>
          <p:cNvSpPr/>
          <p:nvPr/>
        </p:nvSpPr>
        <p:spPr>
          <a:xfrm>
            <a:off x="9801792" y="539803"/>
            <a:ext cx="23362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Francouzské císařství I.</a:t>
            </a:r>
          </a:p>
          <a:p>
            <a:pPr algn="ctr"/>
            <a:r>
              <a:rPr lang="fr-FR" sz="1600" b="1" i="1" dirty="0">
                <a:ln w="0"/>
              </a:rPr>
              <a:t>Empire Fran</a:t>
            </a:r>
            <a:r>
              <a:rPr lang="fr-FR" sz="1600" b="1" i="1" dirty="0"/>
              <a:t>ç</a:t>
            </a:r>
            <a:r>
              <a:rPr lang="fr-FR" sz="1600" b="1" i="1" dirty="0">
                <a:ln w="0"/>
              </a:rPr>
              <a:t>ais</a:t>
            </a:r>
          </a:p>
          <a:p>
            <a:pPr algn="ctr"/>
            <a:r>
              <a:rPr lang="sk-SK" sz="1200" b="1" dirty="0">
                <a:ln w="0"/>
              </a:rPr>
              <a:t>1804 – 1814/1815</a:t>
            </a:r>
            <a:endParaRPr lang="sk-SK" sz="1050" b="1" dirty="0">
              <a:ln w="0"/>
            </a:endParaRP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AE1B7C27-375A-1F35-CBE6-3179F49131A3}"/>
              </a:ext>
            </a:extLst>
          </p:cNvPr>
          <p:cNvSpPr/>
          <p:nvPr/>
        </p:nvSpPr>
        <p:spPr>
          <a:xfrm>
            <a:off x="9506778" y="2019520"/>
            <a:ext cx="29098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400" b="1" dirty="0">
                <a:ln w="0"/>
              </a:rPr>
              <a:t>napoleonská Francie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endParaRPr lang="cs-CZ" sz="1400" b="1" dirty="0">
              <a:ln w="0"/>
            </a:endParaRPr>
          </a:p>
          <a:p>
            <a:pPr algn="ctr"/>
            <a:endParaRPr lang="cs-CZ" sz="1400" b="1" dirty="0">
              <a:ln w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71BF611-DA05-8D04-6432-C3619079EC9F}"/>
              </a:ext>
            </a:extLst>
          </p:cNvPr>
          <p:cNvSpPr txBox="1">
            <a:spLocks/>
          </p:cNvSpPr>
          <p:nvPr/>
        </p:nvSpPr>
        <p:spPr>
          <a:xfrm rot="16200000">
            <a:off x="-4737186" y="48062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Rychlokurz </a:t>
            </a:r>
          </a:p>
          <a:p>
            <a:pPr algn="ctr"/>
            <a:r>
              <a:rPr lang="cs-CZ" sz="32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historie II.</a:t>
            </a:r>
          </a:p>
        </p:txBody>
      </p:sp>
      <p:pic>
        <p:nvPicPr>
          <p:cNvPr id="17" name="Obrázok 16" descr="Obrázok, na ktorom je ošatenie, osoba, vnútri, ľudská tvár&#10;&#10;Automaticky generovaný popis">
            <a:extLst>
              <a:ext uri="{FF2B5EF4-FFF2-40B4-BE49-F238E27FC236}">
                <a16:creationId xmlns:a16="http://schemas.microsoft.com/office/drawing/2014/main" id="{2B0D60C1-90D7-C057-5975-F25A3B164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84" y="2380737"/>
            <a:ext cx="1977697" cy="329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03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9" grpId="0"/>
      <p:bldP spid="15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55E9F58D-5085-26E5-4280-E7B57A99C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4DD4FB1-4D66-269A-9F8D-F4024BAE3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925"/>
            <a:ext cx="10515600" cy="478744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sk-SK" sz="2400" dirty="0">
              <a:latin typeface="Abadi" panose="020B0604020104020204" pitchFamily="34" charset="0"/>
            </a:endParaRPr>
          </a:p>
          <a:p>
            <a:pPr>
              <a:buFontTx/>
              <a:buChar char="-"/>
            </a:pPr>
            <a:endParaRPr lang="sk-SK" sz="3000" dirty="0">
              <a:latin typeface="Abadi" panose="020B0604020104020204" pitchFamily="34" charset="0"/>
            </a:endParaRPr>
          </a:p>
          <a:p>
            <a:pPr>
              <a:buFontTx/>
              <a:buChar char="-"/>
            </a:pPr>
            <a:endParaRPr lang="fr-FR" sz="3000" dirty="0">
              <a:latin typeface="Abadi" panose="020B0604020104020204" pitchFamily="34" charset="0"/>
            </a:endParaRP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5F8C9F26-E47D-C26D-8881-99FDFF09349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1F86510B-DA04-BB80-6BA4-280663DE8249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2B773606-D9E2-06B3-4ED0-A03828BA108E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253BEC2C-0C2B-9429-E000-5AFFEAAAA48E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DB92BD54-53CF-226F-A64F-4942561422C6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44BAC42C-469E-6F46-5311-0138753841AF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22B910CC-8A4D-61D0-83C3-0CEDDDB69D7C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4E08CD53-2F04-D808-3503-E75C5EC86B17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36A5C76B-A7FF-D7C2-8C5A-C067F9767288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4221120B-BD6D-A805-DDD5-5262A1FE49D1}"/>
              </a:ext>
            </a:extLst>
          </p:cNvPr>
          <p:cNvCxnSpPr>
            <a:cxnSpLocks/>
          </p:cNvCxnSpPr>
          <p:nvPr/>
        </p:nvCxnSpPr>
        <p:spPr>
          <a:xfrm>
            <a:off x="-150882" y="1750142"/>
            <a:ext cx="12550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0145389E-2344-8AB8-E96A-10D816353C74}"/>
              </a:ext>
            </a:extLst>
          </p:cNvPr>
          <p:cNvCxnSpPr/>
          <p:nvPr/>
        </p:nvCxnSpPr>
        <p:spPr>
          <a:xfrm>
            <a:off x="2185302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bdĺžnik 10">
            <a:extLst>
              <a:ext uri="{FF2B5EF4-FFF2-40B4-BE49-F238E27FC236}">
                <a16:creationId xmlns:a16="http://schemas.microsoft.com/office/drawing/2014/main" id="{B0C88EF5-CD87-DDCC-FC6F-2009209E6235}"/>
              </a:ext>
            </a:extLst>
          </p:cNvPr>
          <p:cNvSpPr/>
          <p:nvPr/>
        </p:nvSpPr>
        <p:spPr>
          <a:xfrm>
            <a:off x="757767" y="2036213"/>
            <a:ext cx="2909835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b="1" dirty="0">
                <a:ln w="0"/>
              </a:rPr>
              <a:t>restaurace Bourbon</a:t>
            </a:r>
            <a:r>
              <a:rPr lang="cs-CZ" sz="1400" b="1" dirty="0">
                <a:ln w="0"/>
                <a:cs typeface="Calibri" panose="020F0502020204030204" pitchFamily="34" charset="0"/>
              </a:rPr>
              <a:t>ů</a:t>
            </a:r>
          </a:p>
          <a:p>
            <a:pPr algn="ctr"/>
            <a:r>
              <a:rPr lang="fr-FR" sz="1400" b="1" i="1" dirty="0">
                <a:ln w="0"/>
              </a:rPr>
              <a:t>Restauration bourbonienne</a:t>
            </a:r>
            <a:endParaRPr lang="sk-SK" sz="1400" b="1" i="1" dirty="0">
              <a:ln w="0"/>
            </a:endParaRPr>
          </a:p>
          <a:p>
            <a:pPr algn="ctr"/>
            <a:r>
              <a:rPr lang="sk-SK" sz="1000" b="1" dirty="0">
                <a:ln w="0"/>
              </a:rPr>
              <a:t>1814/1815 – 1830</a:t>
            </a:r>
          </a:p>
          <a:p>
            <a:pPr algn="ctr"/>
            <a:endParaRPr lang="sk-SK" sz="1000" b="1" dirty="0">
              <a:ln w="0"/>
            </a:endParaRPr>
          </a:p>
          <a:p>
            <a:pPr algn="ctr"/>
            <a:endParaRPr lang="sk-SK" sz="1000" b="1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Červencová revoluce</a:t>
            </a:r>
            <a:endParaRPr lang="sk-SK" sz="1000" b="1" dirty="0">
              <a:ln w="0"/>
            </a:endParaRPr>
          </a:p>
          <a:p>
            <a:pPr algn="ctr"/>
            <a:r>
              <a:rPr lang="sk-SK" sz="1000" b="1" dirty="0">
                <a:ln w="0"/>
              </a:rPr>
              <a:t>1830</a:t>
            </a:r>
          </a:p>
          <a:p>
            <a:pPr algn="ctr"/>
            <a:endParaRPr lang="sk-SK" sz="1000" b="1" dirty="0">
              <a:ln w="0"/>
            </a:endParaRPr>
          </a:p>
          <a:p>
            <a:pPr algn="ctr"/>
            <a:endParaRPr lang="sk-SK" sz="1000" b="1" dirty="0">
              <a:ln w="0"/>
            </a:endParaRPr>
          </a:p>
          <a:p>
            <a:pPr algn="ctr"/>
            <a:endParaRPr lang="cs-CZ" sz="1400" b="1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Červencová monarchie</a:t>
            </a:r>
          </a:p>
          <a:p>
            <a:pPr algn="ctr"/>
            <a:r>
              <a:rPr lang="fr-FR" sz="1400" b="1" i="1" dirty="0">
                <a:ln w="0"/>
              </a:rPr>
              <a:t>Monarchie</a:t>
            </a:r>
            <a:r>
              <a:rPr lang="cs-CZ" sz="1400" b="1" i="1" dirty="0">
                <a:ln w="0"/>
              </a:rPr>
              <a:t> </a:t>
            </a:r>
            <a:r>
              <a:rPr lang="fr-FR" sz="1400" b="1" i="1" dirty="0">
                <a:ln w="0"/>
              </a:rPr>
              <a:t>de Juillet</a:t>
            </a:r>
            <a:endParaRPr lang="fr-FR" sz="1000" b="1" i="1" dirty="0">
              <a:ln w="0"/>
            </a:endParaRPr>
          </a:p>
          <a:p>
            <a:pPr algn="ctr"/>
            <a:r>
              <a:rPr lang="sk-SK" sz="1000" b="1" dirty="0">
                <a:ln w="0"/>
              </a:rPr>
              <a:t>1830 - 1848</a:t>
            </a:r>
            <a:endParaRPr lang="fr-FR" sz="1000" b="1" dirty="0">
              <a:ln w="0"/>
            </a:endParaRPr>
          </a:p>
          <a:p>
            <a:pPr algn="ctr"/>
            <a:endParaRPr lang="cs-CZ" sz="1400" dirty="0">
              <a:ln w="0"/>
            </a:endParaRPr>
          </a:p>
          <a:p>
            <a:pPr algn="ctr"/>
            <a:endParaRPr lang="cs-CZ" sz="1400" dirty="0">
              <a:ln w="0"/>
            </a:endParaRPr>
          </a:p>
          <a:p>
            <a:pPr algn="ctr"/>
            <a:endParaRPr lang="cs-CZ" sz="1400" b="1" dirty="0">
              <a:ln w="0"/>
            </a:endParaRPr>
          </a:p>
        </p:txBody>
      </p:sp>
      <p:cxnSp>
        <p:nvCxnSpPr>
          <p:cNvPr id="12" name="Rovná spojnica 11">
            <a:extLst>
              <a:ext uri="{FF2B5EF4-FFF2-40B4-BE49-F238E27FC236}">
                <a16:creationId xmlns:a16="http://schemas.microsoft.com/office/drawing/2014/main" id="{43798293-6DB2-D821-E191-5DBB6D558827}"/>
              </a:ext>
            </a:extLst>
          </p:cNvPr>
          <p:cNvCxnSpPr/>
          <p:nvPr/>
        </p:nvCxnSpPr>
        <p:spPr>
          <a:xfrm>
            <a:off x="4629966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3CB1FADF-C06B-4066-9C7E-15B921D56E61}"/>
              </a:ext>
            </a:extLst>
          </p:cNvPr>
          <p:cNvCxnSpPr/>
          <p:nvPr/>
        </p:nvCxnSpPr>
        <p:spPr>
          <a:xfrm>
            <a:off x="7453971" y="156332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3D6E98EB-DE25-9B5B-1891-B792EA28E72A}"/>
              </a:ext>
            </a:extLst>
          </p:cNvPr>
          <p:cNvCxnSpPr/>
          <p:nvPr/>
        </p:nvCxnSpPr>
        <p:spPr>
          <a:xfrm>
            <a:off x="10606251" y="1531269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Nadpis 2">
            <a:extLst>
              <a:ext uri="{FF2B5EF4-FFF2-40B4-BE49-F238E27FC236}">
                <a16:creationId xmlns:a16="http://schemas.microsoft.com/office/drawing/2014/main" id="{74EDEE58-59E0-723F-FFDB-D3ABB5B6F58D}"/>
              </a:ext>
            </a:extLst>
          </p:cNvPr>
          <p:cNvSpPr txBox="1">
            <a:spLocks/>
          </p:cNvSpPr>
          <p:nvPr/>
        </p:nvSpPr>
        <p:spPr>
          <a:xfrm rot="16200000">
            <a:off x="-4715527" y="48062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Rychlokurz </a:t>
            </a:r>
          </a:p>
          <a:p>
            <a:pPr algn="ctr"/>
            <a:r>
              <a:rPr lang="cs-CZ" sz="32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historie III.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3204CDBE-3E7E-D2D9-E89B-26316B9C3758}"/>
              </a:ext>
            </a:extLst>
          </p:cNvPr>
          <p:cNvSpPr/>
          <p:nvPr/>
        </p:nvSpPr>
        <p:spPr>
          <a:xfrm>
            <a:off x="803064" y="547666"/>
            <a:ext cx="27644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</a:rPr>
              <a:t>Návrat monarchie</a:t>
            </a:r>
          </a:p>
          <a:p>
            <a:pPr algn="ctr"/>
            <a:r>
              <a:rPr lang="cs-CZ" sz="1600" b="1" dirty="0">
                <a:ln w="0"/>
              </a:rPr>
              <a:t>Francouzské království</a:t>
            </a:r>
          </a:p>
          <a:p>
            <a:pPr algn="ctr"/>
            <a:r>
              <a:rPr lang="fr-FR" sz="1600" b="1" i="1" dirty="0">
                <a:ln w="0"/>
              </a:rPr>
              <a:t>Royaume de France</a:t>
            </a:r>
            <a:endParaRPr lang="fr-FR" sz="1050" b="1" i="1" dirty="0">
              <a:ln w="0"/>
            </a:endParaRPr>
          </a:p>
          <a:p>
            <a:pPr algn="ctr"/>
            <a:r>
              <a:rPr lang="sk-SK" sz="1200" b="1" dirty="0">
                <a:ln w="0"/>
              </a:rPr>
              <a:t>1814/1815 – 1848</a:t>
            </a:r>
          </a:p>
        </p:txBody>
      </p: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F8B2C812-B780-32A9-2CA9-A742578895F6}"/>
              </a:ext>
            </a:extLst>
          </p:cNvPr>
          <p:cNvCxnSpPr/>
          <p:nvPr/>
        </p:nvCxnSpPr>
        <p:spPr>
          <a:xfrm>
            <a:off x="2185302" y="2670464"/>
            <a:ext cx="0" cy="2389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97CECBBE-C11B-2FBC-13DA-2D95B36F33FD}"/>
              </a:ext>
            </a:extLst>
          </p:cNvPr>
          <p:cNvCxnSpPr/>
          <p:nvPr/>
        </p:nvCxnSpPr>
        <p:spPr>
          <a:xfrm>
            <a:off x="2185302" y="3429000"/>
            <a:ext cx="0" cy="2389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bdĺžnik 22">
            <a:extLst>
              <a:ext uri="{FF2B5EF4-FFF2-40B4-BE49-F238E27FC236}">
                <a16:creationId xmlns:a16="http://schemas.microsoft.com/office/drawing/2014/main" id="{3B384DE3-DD8B-BCC1-1118-6BD097A25E73}"/>
              </a:ext>
            </a:extLst>
          </p:cNvPr>
          <p:cNvSpPr/>
          <p:nvPr/>
        </p:nvSpPr>
        <p:spPr>
          <a:xfrm>
            <a:off x="3461826" y="515606"/>
            <a:ext cx="23362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Francouzská republika II.</a:t>
            </a:r>
          </a:p>
          <a:p>
            <a:pPr algn="ctr"/>
            <a:r>
              <a:rPr lang="fr-FR" sz="1600" b="1" i="1" dirty="0">
                <a:ln w="0"/>
              </a:rPr>
              <a:t>Republique fran</a:t>
            </a:r>
            <a:r>
              <a:rPr lang="fr-FR" sz="1600" b="1" i="1" dirty="0"/>
              <a:t>ç</a:t>
            </a:r>
            <a:r>
              <a:rPr lang="fr-FR" sz="1600" b="1" i="1" dirty="0">
                <a:ln w="0"/>
              </a:rPr>
              <a:t>aise</a:t>
            </a:r>
          </a:p>
          <a:p>
            <a:pPr algn="ctr"/>
            <a:r>
              <a:rPr lang="sk-SK" sz="1200" b="1" dirty="0">
                <a:ln w="0"/>
              </a:rPr>
              <a:t>1848 – 1852</a:t>
            </a:r>
            <a:endParaRPr lang="sk-SK" sz="1050" b="1" dirty="0">
              <a:ln w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837BA91D-FD6C-B5F8-E441-85D245292E54}"/>
              </a:ext>
            </a:extLst>
          </p:cNvPr>
          <p:cNvSpPr/>
          <p:nvPr/>
        </p:nvSpPr>
        <p:spPr>
          <a:xfrm>
            <a:off x="6285831" y="483438"/>
            <a:ext cx="23362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Francouzské císařství II.</a:t>
            </a:r>
          </a:p>
          <a:p>
            <a:pPr algn="ctr"/>
            <a:r>
              <a:rPr lang="fr-FR" sz="1600" b="1" i="1" dirty="0">
                <a:ln w="0"/>
              </a:rPr>
              <a:t>Empire Fran</a:t>
            </a:r>
            <a:r>
              <a:rPr lang="fr-FR" sz="1600" b="1" i="1" dirty="0"/>
              <a:t>ç</a:t>
            </a:r>
            <a:r>
              <a:rPr lang="fr-FR" sz="1600" b="1" i="1" dirty="0">
                <a:ln w="0"/>
              </a:rPr>
              <a:t>ais</a:t>
            </a:r>
          </a:p>
          <a:p>
            <a:pPr algn="ctr"/>
            <a:r>
              <a:rPr lang="sk-SK" sz="1200" b="1" dirty="0">
                <a:ln w="0"/>
              </a:rPr>
              <a:t>1852 – 1870</a:t>
            </a:r>
            <a:endParaRPr lang="sk-SK" sz="1050" b="1" dirty="0">
              <a:ln w="0"/>
            </a:endParaRPr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2616DC39-84D1-F2B1-EE32-07D1A0F596C4}"/>
              </a:ext>
            </a:extLst>
          </p:cNvPr>
          <p:cNvSpPr/>
          <p:nvPr/>
        </p:nvSpPr>
        <p:spPr>
          <a:xfrm>
            <a:off x="3214557" y="2013008"/>
            <a:ext cx="2909835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dirty="0">
                <a:ln w="0"/>
              </a:rPr>
              <a:t>= nejkratší z režim</a:t>
            </a:r>
            <a:r>
              <a:rPr lang="cs-CZ" sz="1400" dirty="0">
                <a:ln w="0"/>
                <a:cs typeface="Calibri" panose="020F0502020204030204" pitchFamily="34" charset="0"/>
              </a:rPr>
              <a:t>ů</a:t>
            </a:r>
            <a:r>
              <a:rPr lang="sk-SK" sz="1400" dirty="0">
                <a:ln w="0"/>
              </a:rPr>
              <a:t> </a:t>
            </a:r>
            <a:r>
              <a:rPr lang="cs-CZ" sz="1400" dirty="0">
                <a:ln w="0"/>
              </a:rPr>
              <a:t>v dějinách Francie</a:t>
            </a:r>
            <a:endParaRPr lang="cs-CZ" sz="1000" dirty="0">
              <a:ln w="0"/>
            </a:endParaRPr>
          </a:p>
          <a:p>
            <a:pPr algn="ctr"/>
            <a:endParaRPr lang="sk-SK" sz="1000" b="1" dirty="0">
              <a:ln w="0"/>
            </a:endParaRP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6D176EE9-508C-6749-0C99-F93CD5B88BE1}"/>
              </a:ext>
            </a:extLst>
          </p:cNvPr>
          <p:cNvSpPr/>
          <p:nvPr/>
        </p:nvSpPr>
        <p:spPr>
          <a:xfrm>
            <a:off x="5999052" y="1991695"/>
            <a:ext cx="2909835" cy="16389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dirty="0">
                <a:ln w="0"/>
              </a:rPr>
              <a:t>velká přestavba Paříže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Prusko-francouzská válka</a:t>
            </a:r>
          </a:p>
          <a:p>
            <a:pPr algn="ctr"/>
            <a:r>
              <a:rPr lang="cs-CZ" sz="1050" dirty="0">
                <a:ln w="0"/>
              </a:rPr>
              <a:t>1870-1871</a:t>
            </a:r>
          </a:p>
          <a:p>
            <a:pPr algn="ctr"/>
            <a:r>
              <a:rPr lang="cs-CZ" sz="1400" dirty="0">
                <a:ln w="0"/>
              </a:rPr>
              <a:t>= rozpad císařství</a:t>
            </a:r>
          </a:p>
          <a:p>
            <a:pPr algn="ctr"/>
            <a:r>
              <a:rPr lang="cs-CZ" sz="1400" dirty="0">
                <a:ln w="0"/>
              </a:rPr>
              <a:t>= Francie přišla o Alsasko-Lotrinsko</a:t>
            </a:r>
          </a:p>
          <a:p>
            <a:pPr algn="ctr"/>
            <a:endParaRPr lang="cs-CZ" sz="1000" dirty="0">
              <a:ln w="0"/>
            </a:endParaRPr>
          </a:p>
          <a:p>
            <a:pPr algn="ctr"/>
            <a:endParaRPr lang="sk-SK" sz="1000" b="1" dirty="0">
              <a:ln w="0"/>
            </a:endParaRPr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59291E9A-09A3-70F4-BA4D-DF606A0BF46D}"/>
              </a:ext>
            </a:extLst>
          </p:cNvPr>
          <p:cNvSpPr/>
          <p:nvPr/>
        </p:nvSpPr>
        <p:spPr>
          <a:xfrm>
            <a:off x="9436621" y="471614"/>
            <a:ext cx="23362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Francouzská republika III.</a:t>
            </a:r>
          </a:p>
          <a:p>
            <a:pPr algn="ctr"/>
            <a:r>
              <a:rPr lang="fr-FR" sz="1600" b="1" i="1" dirty="0">
                <a:ln w="0"/>
              </a:rPr>
              <a:t>Republique fran</a:t>
            </a:r>
            <a:r>
              <a:rPr lang="fr-FR" sz="1600" b="1" i="1" dirty="0"/>
              <a:t>ç</a:t>
            </a:r>
            <a:r>
              <a:rPr lang="fr-FR" sz="1600" b="1" i="1" dirty="0">
                <a:ln w="0"/>
              </a:rPr>
              <a:t>aise</a:t>
            </a:r>
          </a:p>
          <a:p>
            <a:pPr algn="ctr"/>
            <a:r>
              <a:rPr lang="sk-SK" sz="1200" b="1" dirty="0">
                <a:ln w="0"/>
              </a:rPr>
              <a:t>1870 – 1940</a:t>
            </a:r>
            <a:endParaRPr lang="sk-SK" sz="1050" b="1" dirty="0">
              <a:ln w="0"/>
            </a:endParaRPr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C35800DF-E096-9D36-8AFC-36914F7B2A5D}"/>
              </a:ext>
            </a:extLst>
          </p:cNvPr>
          <p:cNvSpPr/>
          <p:nvPr/>
        </p:nvSpPr>
        <p:spPr>
          <a:xfrm>
            <a:off x="9149842" y="1958759"/>
            <a:ext cx="2909835" cy="35240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dirty="0">
                <a:ln w="0"/>
              </a:rPr>
              <a:t>výrazné rozšíření koloniálního panství Francie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První světová válka</a:t>
            </a:r>
          </a:p>
          <a:p>
            <a:pPr algn="ctr"/>
            <a:r>
              <a:rPr lang="cs-CZ" sz="1050" dirty="0">
                <a:ln w="0"/>
              </a:rPr>
              <a:t>1914-1918</a:t>
            </a:r>
          </a:p>
          <a:p>
            <a:pPr algn="ctr"/>
            <a:r>
              <a:rPr lang="cs-CZ" sz="1400" dirty="0">
                <a:ln w="0"/>
              </a:rPr>
              <a:t>= Francie na straně vítězných stát</a:t>
            </a:r>
            <a:r>
              <a:rPr lang="cs-CZ" sz="1400" dirty="0">
                <a:ln w="0"/>
                <a:cs typeface="Calibri" panose="020F0502020204030204" pitchFamily="34" charset="0"/>
              </a:rPr>
              <a:t>ů</a:t>
            </a:r>
            <a:r>
              <a:rPr lang="cs-CZ" sz="1400" dirty="0">
                <a:ln w="0"/>
              </a:rPr>
              <a:t> Dohody</a:t>
            </a:r>
          </a:p>
          <a:p>
            <a:pPr algn="ctr"/>
            <a:r>
              <a:rPr lang="cs-CZ" sz="1400" dirty="0">
                <a:ln w="0"/>
              </a:rPr>
              <a:t>= znovuzískání Alsasko-Lotrinska od Německa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b="1" dirty="0">
                <a:ln w="0"/>
              </a:rPr>
              <a:t>Druhá světová válka</a:t>
            </a:r>
          </a:p>
          <a:p>
            <a:pPr algn="ctr"/>
            <a:r>
              <a:rPr lang="cs-CZ" sz="1050" dirty="0">
                <a:ln w="0"/>
              </a:rPr>
              <a:t>1939-1945</a:t>
            </a:r>
          </a:p>
          <a:p>
            <a:pPr algn="ctr"/>
            <a:r>
              <a:rPr lang="cs-CZ" sz="1400" dirty="0">
                <a:ln w="0"/>
              </a:rPr>
              <a:t>= rozpad Francouzské republiky v 1940 (okupovaná Francie + Vichistická Francie)</a:t>
            </a:r>
          </a:p>
          <a:p>
            <a:pPr algn="ctr"/>
            <a:endParaRPr lang="cs-CZ" sz="1000" dirty="0">
              <a:ln w="0"/>
            </a:endParaRPr>
          </a:p>
          <a:p>
            <a:pPr algn="ctr"/>
            <a:endParaRPr lang="sk-SK" sz="1000" b="1" dirty="0">
              <a:ln w="0"/>
            </a:endParaRPr>
          </a:p>
        </p:txBody>
      </p:sp>
      <p:cxnSp>
        <p:nvCxnSpPr>
          <p:cNvPr id="29" name="Rovná spojnica 28">
            <a:extLst>
              <a:ext uri="{FF2B5EF4-FFF2-40B4-BE49-F238E27FC236}">
                <a16:creationId xmlns:a16="http://schemas.microsoft.com/office/drawing/2014/main" id="{9FF4D958-5565-6479-8DC1-DB3707E3F03B}"/>
              </a:ext>
            </a:extLst>
          </p:cNvPr>
          <p:cNvCxnSpPr>
            <a:cxnSpLocks/>
          </p:cNvCxnSpPr>
          <p:nvPr/>
        </p:nvCxnSpPr>
        <p:spPr>
          <a:xfrm>
            <a:off x="947091" y="5227633"/>
            <a:ext cx="1124490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nica 30">
            <a:extLst>
              <a:ext uri="{FF2B5EF4-FFF2-40B4-BE49-F238E27FC236}">
                <a16:creationId xmlns:a16="http://schemas.microsoft.com/office/drawing/2014/main" id="{9F917B08-253D-5358-9A43-FCFD2B783E3C}"/>
              </a:ext>
            </a:extLst>
          </p:cNvPr>
          <p:cNvCxnSpPr/>
          <p:nvPr/>
        </p:nvCxnSpPr>
        <p:spPr>
          <a:xfrm>
            <a:off x="4513715" y="5040820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" name="Obdĺžnik 511">
            <a:extLst>
              <a:ext uri="{FF2B5EF4-FFF2-40B4-BE49-F238E27FC236}">
                <a16:creationId xmlns:a16="http://schemas.microsoft.com/office/drawing/2014/main" id="{DE224BEE-BD83-FE99-B219-5640050E1FF3}"/>
              </a:ext>
            </a:extLst>
          </p:cNvPr>
          <p:cNvSpPr/>
          <p:nvPr/>
        </p:nvSpPr>
        <p:spPr>
          <a:xfrm>
            <a:off x="3355070" y="3972960"/>
            <a:ext cx="23362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Francouzská republika IV.</a:t>
            </a:r>
          </a:p>
          <a:p>
            <a:pPr algn="ctr"/>
            <a:r>
              <a:rPr lang="fr-FR" sz="1600" b="1" i="1" dirty="0">
                <a:ln w="0"/>
              </a:rPr>
              <a:t>Republique fran</a:t>
            </a:r>
            <a:r>
              <a:rPr lang="fr-FR" sz="1600" b="1" i="1" dirty="0"/>
              <a:t>ç</a:t>
            </a:r>
            <a:r>
              <a:rPr lang="fr-FR" sz="1600" b="1" i="1" dirty="0">
                <a:ln w="0"/>
              </a:rPr>
              <a:t>aise</a:t>
            </a:r>
          </a:p>
          <a:p>
            <a:pPr algn="ctr"/>
            <a:r>
              <a:rPr lang="sk-SK" sz="1200" b="1" dirty="0">
                <a:ln w="0"/>
              </a:rPr>
              <a:t>1946 – 1958</a:t>
            </a:r>
            <a:endParaRPr lang="sk-SK" sz="1050" b="1" dirty="0">
              <a:ln w="0"/>
            </a:endParaRPr>
          </a:p>
        </p:txBody>
      </p:sp>
      <p:cxnSp>
        <p:nvCxnSpPr>
          <p:cNvPr id="513" name="Rovná spojnica 512">
            <a:extLst>
              <a:ext uri="{FF2B5EF4-FFF2-40B4-BE49-F238E27FC236}">
                <a16:creationId xmlns:a16="http://schemas.microsoft.com/office/drawing/2014/main" id="{EA870F41-41A9-B3D5-E90C-E572B323F88D}"/>
              </a:ext>
            </a:extLst>
          </p:cNvPr>
          <p:cNvCxnSpPr/>
          <p:nvPr/>
        </p:nvCxnSpPr>
        <p:spPr>
          <a:xfrm>
            <a:off x="7453969" y="5040820"/>
            <a:ext cx="0" cy="373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4" name="Obdĺžnik 513">
            <a:extLst>
              <a:ext uri="{FF2B5EF4-FFF2-40B4-BE49-F238E27FC236}">
                <a16:creationId xmlns:a16="http://schemas.microsoft.com/office/drawing/2014/main" id="{215AB07B-376D-95D9-8AAB-D8FF1EA56FC9}"/>
              </a:ext>
            </a:extLst>
          </p:cNvPr>
          <p:cNvSpPr/>
          <p:nvPr/>
        </p:nvSpPr>
        <p:spPr>
          <a:xfrm>
            <a:off x="6284539" y="3982985"/>
            <a:ext cx="23362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1" dirty="0">
                <a:ln w="0"/>
              </a:rPr>
              <a:t>Francouzská republika V.</a:t>
            </a:r>
          </a:p>
          <a:p>
            <a:pPr algn="ctr"/>
            <a:r>
              <a:rPr lang="fr-FR" sz="1600" b="1" i="1" dirty="0">
                <a:ln w="0"/>
              </a:rPr>
              <a:t>Republique fran</a:t>
            </a:r>
            <a:r>
              <a:rPr lang="fr-FR" sz="1600" b="1" i="1" dirty="0"/>
              <a:t>ç</a:t>
            </a:r>
            <a:r>
              <a:rPr lang="fr-FR" sz="1600" b="1" i="1" dirty="0">
                <a:ln w="0"/>
              </a:rPr>
              <a:t>aise</a:t>
            </a:r>
          </a:p>
          <a:p>
            <a:pPr algn="ctr"/>
            <a:r>
              <a:rPr lang="sk-SK" sz="1200" b="1" dirty="0">
                <a:ln w="0"/>
              </a:rPr>
              <a:t>1958 – ???</a:t>
            </a:r>
            <a:endParaRPr lang="sk-SK" sz="1050" b="1" dirty="0">
              <a:ln w="0"/>
            </a:endParaRPr>
          </a:p>
        </p:txBody>
      </p:sp>
      <p:pic>
        <p:nvPicPr>
          <p:cNvPr id="515" name="Obrázok 514" descr="Obrázok, na ktorom je štvorec, zástava, červená, dizajn&#10;&#10;Automaticky generovaný popis">
            <a:extLst>
              <a:ext uri="{FF2B5EF4-FFF2-40B4-BE49-F238E27FC236}">
                <a16:creationId xmlns:a16="http://schemas.microsoft.com/office/drawing/2014/main" id="{11772B03-0D3D-7319-2590-33A0A9FD4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86" y="5603798"/>
            <a:ext cx="1560783" cy="1040522"/>
          </a:xfrm>
          <a:prstGeom prst="rect">
            <a:avLst/>
          </a:prstGeom>
        </p:spPr>
      </p:pic>
      <p:sp>
        <p:nvSpPr>
          <p:cNvPr id="516" name="Obdĺžnik 515">
            <a:extLst>
              <a:ext uri="{FF2B5EF4-FFF2-40B4-BE49-F238E27FC236}">
                <a16:creationId xmlns:a16="http://schemas.microsoft.com/office/drawing/2014/main" id="{7164D12E-276D-B83B-49B4-21A405F35A29}"/>
              </a:ext>
            </a:extLst>
          </p:cNvPr>
          <p:cNvSpPr/>
          <p:nvPr/>
        </p:nvSpPr>
        <p:spPr>
          <a:xfrm>
            <a:off x="3056574" y="5582140"/>
            <a:ext cx="290983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400" dirty="0">
                <a:ln w="0"/>
              </a:rPr>
              <a:t>= velká nestabilita vlád</a:t>
            </a:r>
          </a:p>
          <a:p>
            <a:pPr algn="ctr"/>
            <a:endParaRPr lang="cs-CZ" sz="1400" dirty="0">
              <a:ln w="0"/>
            </a:endParaRPr>
          </a:p>
          <a:p>
            <a:pPr algn="ctr"/>
            <a:r>
              <a:rPr lang="cs-CZ" sz="1400" dirty="0">
                <a:ln w="0"/>
              </a:rPr>
              <a:t>spoluzaložení NATO (1949) a EU (1958) = sídlo EU parlamentu v Alsasku (Štrasburk)</a:t>
            </a:r>
          </a:p>
          <a:p>
            <a:pPr algn="ctr"/>
            <a:endParaRPr lang="sk-SK" sz="10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4889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23" grpId="0"/>
      <p:bldP spid="24" grpId="0"/>
      <p:bldP spid="25" grpId="0"/>
      <p:bldP spid="26" grpId="0"/>
      <p:bldP spid="27" grpId="0"/>
      <p:bldP spid="28" grpId="0"/>
      <p:bldP spid="512" grpId="0"/>
      <p:bldP spid="514" grpId="0"/>
      <p:bldP spid="5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C7FE9DFF-D51F-41F1-9A5E-999074750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ACCA8A1E-D9B6-6DC1-7360-E2FE2042058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43C3C8FA-10D1-3472-17DD-C5743E2FDDEA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8B3F6E60-FE54-EBEF-B6DE-90B6FEE560A7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7303F940-8747-45E5-855B-AB28B7B15B8E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C03ED523-B221-6694-632F-17D3FA5AD760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31F7FC1C-E70C-2BD5-A55D-512113F0A155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9D48E082-93C6-7675-FF42-A509FC4C5B2E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021B8599-82E0-FB49-D81B-31E56BC94FD5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E5B71DBC-2D8E-44AC-9800-DA988EA2E264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0" name="Nadpis 2">
            <a:extLst>
              <a:ext uri="{FF2B5EF4-FFF2-40B4-BE49-F238E27FC236}">
                <a16:creationId xmlns:a16="http://schemas.microsoft.com/office/drawing/2014/main" id="{BD1C919E-99ED-D6D4-8EB9-4B49AD5F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632166" y="30673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Hospodářství </a:t>
            </a:r>
            <a:br>
              <a:rPr lang="cs-CZ" sz="3600" b="1" u="sng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cs-CZ" sz="36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–nej –nej –nej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4DC412F-6020-A891-3F60-30F817A0AF5D}"/>
              </a:ext>
            </a:extLst>
          </p:cNvPr>
          <p:cNvSpPr txBox="1"/>
          <p:nvPr/>
        </p:nvSpPr>
        <p:spPr>
          <a:xfrm>
            <a:off x="1376438" y="357263"/>
            <a:ext cx="4767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2.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  <a:r>
              <a:rPr lang="cs-CZ" sz="2000" b="1" dirty="0"/>
              <a:t>větší ekonomika EU (po Německu)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7E165FB-3BDB-0801-CF0B-4A438EE1950C}"/>
              </a:ext>
            </a:extLst>
          </p:cNvPr>
          <p:cNvSpPr txBox="1"/>
          <p:nvPr/>
        </p:nvSpPr>
        <p:spPr>
          <a:xfrm>
            <a:off x="1621441" y="1417363"/>
            <a:ext cx="3672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6.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  <a:r>
              <a:rPr lang="cs-CZ" sz="2000" b="1" dirty="0"/>
              <a:t>silnější ekonomika světa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BD516447-2FAA-2DF2-461F-C024905B305F}"/>
              </a:ext>
            </a:extLst>
          </p:cNvPr>
          <p:cNvSpPr txBox="1"/>
          <p:nvPr/>
        </p:nvSpPr>
        <p:spPr>
          <a:xfrm>
            <a:off x="4838700" y="669857"/>
            <a:ext cx="4814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představuje 16,6% HDP celé EU (</a:t>
            </a:r>
            <a:r>
              <a:rPr lang="cs-CZ" sz="2000" dirty="0" err="1"/>
              <a:t>eurostat</a:t>
            </a:r>
            <a:r>
              <a:rPr lang="cs-CZ" sz="2000" dirty="0"/>
              <a:t>)</a:t>
            </a:r>
          </a:p>
          <a:p>
            <a:r>
              <a:rPr lang="cs-CZ" sz="2000" dirty="0"/>
              <a:t>11. v HDP na obyv. v EU (38 000 EUR)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DD1B46D-CAB3-DA4D-8C04-791080025A9A}"/>
              </a:ext>
            </a:extLst>
          </p:cNvPr>
          <p:cNvSpPr txBox="1"/>
          <p:nvPr/>
        </p:nvSpPr>
        <p:spPr>
          <a:xfrm>
            <a:off x="4749429" y="1704425"/>
            <a:ext cx="696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patří mezi tzv. státy G8 = sdružení ekonomicky nejvyspělejších</a:t>
            </a:r>
          </a:p>
          <a:p>
            <a:r>
              <a:rPr lang="cs-CZ" sz="2000" dirty="0"/>
              <a:t>stát</a:t>
            </a:r>
            <a:r>
              <a:rPr lang="cs-CZ" sz="2000" dirty="0">
                <a:cs typeface="Calibri" panose="020F0502020204030204" pitchFamily="34" charset="0"/>
              </a:rPr>
              <a:t>ů</a:t>
            </a:r>
            <a:r>
              <a:rPr lang="cs-CZ" sz="2000" dirty="0"/>
              <a:t> světa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D8176ED7-E9E1-12E5-2E8A-B83B0F3AB8E4}"/>
              </a:ext>
            </a:extLst>
          </p:cNvPr>
          <p:cNvSpPr txBox="1"/>
          <p:nvPr/>
        </p:nvSpPr>
        <p:spPr>
          <a:xfrm>
            <a:off x="1376438" y="2426457"/>
            <a:ext cx="378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  <a:r>
              <a:rPr lang="cs-CZ" sz="2000" b="1" dirty="0"/>
              <a:t>navštěvovanější země světa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B317F184-6AF1-6F16-03AC-7961E7202950}"/>
              </a:ext>
            </a:extLst>
          </p:cNvPr>
          <p:cNvSpPr txBox="1"/>
          <p:nvPr/>
        </p:nvSpPr>
        <p:spPr>
          <a:xfrm>
            <a:off x="4365093" y="2768577"/>
            <a:ext cx="3866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přibližně 90 milion</a:t>
            </a:r>
            <a:r>
              <a:rPr lang="cs-CZ" sz="2000" dirty="0">
                <a:cs typeface="Calibri" panose="020F0502020204030204" pitchFamily="34" charset="0"/>
              </a:rPr>
              <a:t>ů turistů ročně</a:t>
            </a:r>
            <a:r>
              <a:rPr lang="cs-CZ" sz="2000" dirty="0"/>
              <a:t> 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1BFCB1AF-B688-4E67-3255-7A65D067CD99}"/>
              </a:ext>
            </a:extLst>
          </p:cNvPr>
          <p:cNvSpPr txBox="1"/>
          <p:nvPr/>
        </p:nvSpPr>
        <p:spPr>
          <a:xfrm>
            <a:off x="1376438" y="3381897"/>
            <a:ext cx="8905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patří mezi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/>
              <a:t>10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nej</a:t>
            </a:r>
            <a:r>
              <a:rPr lang="cs-CZ" sz="2000" b="1" dirty="0"/>
              <a:t>inovativnějších zemí světa v pr</a:t>
            </a:r>
            <a:r>
              <a:rPr lang="cs-CZ" sz="2000" b="1" dirty="0">
                <a:cs typeface="Calibri" panose="020F0502020204030204" pitchFamily="34" charset="0"/>
              </a:rPr>
              <a:t>ů</a:t>
            </a:r>
            <a:r>
              <a:rPr lang="cs-CZ" sz="2000" b="1" dirty="0"/>
              <a:t>myslu (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  <a:r>
              <a:rPr lang="cs-CZ" sz="2000" b="1" dirty="0"/>
              <a:t>větší producenti)</a:t>
            </a: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7830E09F-295A-BC57-1451-070E04788667}"/>
              </a:ext>
            </a:extLst>
          </p:cNvPr>
          <p:cNvSpPr txBox="1"/>
          <p:nvPr/>
        </p:nvSpPr>
        <p:spPr>
          <a:xfrm>
            <a:off x="3084929" y="3730090"/>
            <a:ext cx="8321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telekomunikace (satelity), letecký a obranný pr</a:t>
            </a:r>
            <a:r>
              <a:rPr lang="cs-CZ" sz="2000" dirty="0">
                <a:cs typeface="Calibri" panose="020F0502020204030204" pitchFamily="34" charset="0"/>
              </a:rPr>
              <a:t>ů</a:t>
            </a:r>
            <a:r>
              <a:rPr lang="cs-CZ" sz="2000" dirty="0"/>
              <a:t>mysl (zbrojný), výroba lodí, výroba automobil</a:t>
            </a:r>
            <a:r>
              <a:rPr lang="cs-CZ" sz="2000" dirty="0">
                <a:cs typeface="Calibri" panose="020F0502020204030204" pitchFamily="34" charset="0"/>
              </a:rPr>
              <a:t>ů a vlaků,</a:t>
            </a:r>
            <a:r>
              <a:rPr lang="cs-CZ" sz="2000" dirty="0"/>
              <a:t> farmaceutický pr</a:t>
            </a:r>
            <a:r>
              <a:rPr lang="cs-CZ" sz="2000" dirty="0">
                <a:cs typeface="Calibri" panose="020F0502020204030204" pitchFamily="34" charset="0"/>
              </a:rPr>
              <a:t>ůmysl, </a:t>
            </a:r>
            <a:r>
              <a:rPr lang="cs-CZ" sz="2000" b="1" dirty="0">
                <a:cs typeface="Calibri" panose="020F0502020204030204" pitchFamily="34" charset="0"/>
              </a:rPr>
              <a:t>chemický průmysl </a:t>
            </a:r>
            <a:r>
              <a:rPr lang="cs-CZ" sz="2000" dirty="0">
                <a:cs typeface="Calibri" panose="020F0502020204030204" pitchFamily="34" charset="0"/>
              </a:rPr>
              <a:t>(</a:t>
            </a:r>
            <a:r>
              <a:rPr lang="cs-CZ" sz="2000" b="1" dirty="0">
                <a:cs typeface="Calibri" panose="020F0502020204030204" pitchFamily="34" charset="0"/>
              </a:rPr>
              <a:t>firma </a:t>
            </a:r>
            <a:r>
              <a:rPr lang="cs-CZ" sz="2000" b="1" dirty="0" err="1">
                <a:cs typeface="Calibri" panose="020F0502020204030204" pitchFamily="34" charset="0"/>
              </a:rPr>
              <a:t>Michelin</a:t>
            </a:r>
            <a:r>
              <a:rPr lang="cs-CZ" sz="2000" b="1" dirty="0">
                <a:cs typeface="Calibri" panose="020F0502020204030204" pitchFamily="34" charset="0"/>
              </a:rPr>
              <a:t> </a:t>
            </a:r>
            <a:r>
              <a:rPr lang="cs-CZ" sz="2000" dirty="0">
                <a:cs typeface="Calibri" panose="020F0502020204030204" pitchFamily="34" charset="0"/>
              </a:rPr>
              <a:t>= mezi 5 největšími výrobci pneumatik na světě)</a:t>
            </a:r>
          </a:p>
          <a:p>
            <a:r>
              <a:rPr lang="cs-CZ" sz="2000" dirty="0">
                <a:cs typeface="Calibri" panose="020F0502020204030204" pitchFamily="34" charset="0"/>
              </a:rPr>
              <a:t>energetický průmysl = jaderná energetika (78% výroby elektřiny)</a:t>
            </a:r>
            <a:endParaRPr lang="cs-CZ" sz="2000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80DDF0E3-B49F-56A2-76B9-839141F89EE1}"/>
              </a:ext>
            </a:extLst>
          </p:cNvPr>
          <p:cNvSpPr txBox="1"/>
          <p:nvPr/>
        </p:nvSpPr>
        <p:spPr>
          <a:xfrm>
            <a:off x="1869457" y="5153575"/>
            <a:ext cx="8835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2.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  <a:r>
              <a:rPr lang="cs-CZ" sz="2000" b="1" dirty="0"/>
              <a:t>větší vývozce zemědělských produkt</a:t>
            </a:r>
            <a:r>
              <a:rPr lang="cs-CZ" sz="2000" b="1" dirty="0">
                <a:cs typeface="Calibri" panose="020F0502020204030204" pitchFamily="34" charset="0"/>
              </a:rPr>
              <a:t>ů na světě = zemědělská velmoc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000" b="1" dirty="0"/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66D9D9DB-F7AF-79C2-B798-9C5EBD617BE6}"/>
              </a:ext>
            </a:extLst>
          </p:cNvPr>
          <p:cNvSpPr txBox="1"/>
          <p:nvPr/>
        </p:nvSpPr>
        <p:spPr>
          <a:xfrm>
            <a:off x="2083870" y="5850301"/>
            <a:ext cx="941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vinařství, rybolov, mořské plody, obilniny, ovoce, zelenina, sýry, všechny druhy masa </a:t>
            </a:r>
          </a:p>
        </p:txBody>
      </p:sp>
      <p:sp>
        <p:nvSpPr>
          <p:cNvPr id="514" name="BlokTextu 513">
            <a:extLst>
              <a:ext uri="{FF2B5EF4-FFF2-40B4-BE49-F238E27FC236}">
                <a16:creationId xmlns:a16="http://schemas.microsoft.com/office/drawing/2014/main" id="{75617B41-0BE6-F9CE-4D9D-BE83CC943FD2}"/>
              </a:ext>
            </a:extLst>
          </p:cNvPr>
          <p:cNvSpPr txBox="1"/>
          <p:nvPr/>
        </p:nvSpPr>
        <p:spPr>
          <a:xfrm>
            <a:off x="1869457" y="5469249"/>
            <a:ext cx="5216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6.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  <a:r>
              <a:rPr lang="cs-CZ" sz="2000" b="1" dirty="0"/>
              <a:t>větší zemědělský producent na světě </a:t>
            </a:r>
          </a:p>
        </p:txBody>
      </p:sp>
    </p:spTree>
    <p:extLst>
      <p:ext uri="{BB962C8B-B14F-4D97-AF65-F5344CB8AC3E}">
        <p14:creationId xmlns:p14="http://schemas.microsoft.com/office/powerpoint/2010/main" val="30713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7" grpId="0"/>
      <p:bldP spid="18" grpId="0"/>
      <p:bldP spid="19" grpId="0"/>
      <p:bldP spid="21" grpId="0"/>
      <p:bldP spid="29" grpId="0"/>
      <p:bldP spid="30" grpId="0"/>
      <p:bldP spid="5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026F49F4-69FB-9BC1-7463-9B4081E7A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7FEB8D4-B011-1F83-5CA5-896D7D185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8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Francouzské obchodní značky</a:t>
            </a:r>
            <a:br>
              <a:rPr lang="sk-SK" sz="4800" b="1" u="sng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fr-FR" sz="4800" b="1" i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Marques françaises</a:t>
            </a: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A5009057-067D-F6ED-EEEB-E6BEA6A1A80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6C2AB474-0E15-561C-7088-B2BEB2AB8114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36400CEC-7353-37A3-929A-74E6528F0371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D5813F2B-7AAC-C4A0-BEB5-A1C7ACA90F0C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C03D7173-0662-07F2-0E2C-C0B24560DC06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E33D383E-FAD1-7C0C-6366-BC5C57477E27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41C61B95-73B5-D111-3A19-4B3AEA1C226B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BE1BCA79-A1DC-1E30-9181-62B9821E45CC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CCF1DA12-FD46-4CD1-D6BA-13BCABB05B72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14" name="BlokTextu 8">
            <a:extLst>
              <a:ext uri="{FF2B5EF4-FFF2-40B4-BE49-F238E27FC236}">
                <a16:creationId xmlns:a16="http://schemas.microsoft.com/office/drawing/2014/main" id="{DB04BA69-F9CA-471C-84B7-FB218A74EA9C}"/>
              </a:ext>
            </a:extLst>
          </p:cNvPr>
          <p:cNvSpPr txBox="1"/>
          <p:nvPr/>
        </p:nvSpPr>
        <p:spPr>
          <a:xfrm>
            <a:off x="838200" y="155507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Dior</a:t>
            </a:r>
            <a:endParaRPr lang="cs-CZ" sz="2000" b="1" dirty="0"/>
          </a:p>
        </p:txBody>
      </p:sp>
      <p:sp>
        <p:nvSpPr>
          <p:cNvPr id="15" name="BlokTextu 8">
            <a:extLst>
              <a:ext uri="{FF2B5EF4-FFF2-40B4-BE49-F238E27FC236}">
                <a16:creationId xmlns:a16="http://schemas.microsoft.com/office/drawing/2014/main" id="{0076EED6-4766-4B71-A1A4-882C87B35EAD}"/>
              </a:ext>
            </a:extLst>
          </p:cNvPr>
          <p:cNvSpPr txBox="1"/>
          <p:nvPr/>
        </p:nvSpPr>
        <p:spPr>
          <a:xfrm>
            <a:off x="850479" y="2695114"/>
            <a:ext cx="1031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Promod</a:t>
            </a:r>
            <a:endParaRPr lang="cs-CZ" sz="2000" b="1" dirty="0"/>
          </a:p>
        </p:txBody>
      </p:sp>
      <p:sp>
        <p:nvSpPr>
          <p:cNvPr id="16" name="BlokTextu 8">
            <a:extLst>
              <a:ext uri="{FF2B5EF4-FFF2-40B4-BE49-F238E27FC236}">
                <a16:creationId xmlns:a16="http://schemas.microsoft.com/office/drawing/2014/main" id="{EBBC2134-35F9-45DB-AC82-76EAC1DFD3B7}"/>
              </a:ext>
            </a:extLst>
          </p:cNvPr>
          <p:cNvSpPr txBox="1"/>
          <p:nvPr/>
        </p:nvSpPr>
        <p:spPr>
          <a:xfrm>
            <a:off x="2340174" y="199246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Cartier</a:t>
            </a:r>
            <a:endParaRPr lang="cs-CZ" sz="2000" b="1" dirty="0"/>
          </a:p>
        </p:txBody>
      </p:sp>
      <p:sp>
        <p:nvSpPr>
          <p:cNvPr id="18" name="BlokTextu 8">
            <a:extLst>
              <a:ext uri="{FF2B5EF4-FFF2-40B4-BE49-F238E27FC236}">
                <a16:creationId xmlns:a16="http://schemas.microsoft.com/office/drawing/2014/main" id="{C31CCDB8-D59F-47F2-9AA4-1E7A17548113}"/>
              </a:ext>
            </a:extLst>
          </p:cNvPr>
          <p:cNvSpPr txBox="1"/>
          <p:nvPr/>
        </p:nvSpPr>
        <p:spPr>
          <a:xfrm>
            <a:off x="4182910" y="3629647"/>
            <a:ext cx="2126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Yves Saint </a:t>
            </a:r>
            <a:r>
              <a:rPr lang="cs-CZ" sz="2000" b="1" dirty="0" err="1"/>
              <a:t>Laurent</a:t>
            </a:r>
            <a:endParaRPr lang="cs-CZ" sz="2000" b="1" dirty="0"/>
          </a:p>
        </p:txBody>
      </p:sp>
      <p:sp>
        <p:nvSpPr>
          <p:cNvPr id="19" name="BlokTextu 8">
            <a:extLst>
              <a:ext uri="{FF2B5EF4-FFF2-40B4-BE49-F238E27FC236}">
                <a16:creationId xmlns:a16="http://schemas.microsoft.com/office/drawing/2014/main" id="{BDC61FCC-8FDC-4A67-91D3-3B6B5A068D0F}"/>
              </a:ext>
            </a:extLst>
          </p:cNvPr>
          <p:cNvSpPr txBox="1"/>
          <p:nvPr/>
        </p:nvSpPr>
        <p:spPr>
          <a:xfrm>
            <a:off x="4114659" y="1830961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Chanel</a:t>
            </a:r>
          </a:p>
        </p:txBody>
      </p:sp>
      <p:sp>
        <p:nvSpPr>
          <p:cNvPr id="20" name="BlokTextu 8">
            <a:extLst>
              <a:ext uri="{FF2B5EF4-FFF2-40B4-BE49-F238E27FC236}">
                <a16:creationId xmlns:a16="http://schemas.microsoft.com/office/drawing/2014/main" id="{42CEB9BE-AF87-4BFB-92FC-E4EB75FF09FC}"/>
              </a:ext>
            </a:extLst>
          </p:cNvPr>
          <p:cNvSpPr txBox="1"/>
          <p:nvPr/>
        </p:nvSpPr>
        <p:spPr>
          <a:xfrm>
            <a:off x="5444831" y="2779870"/>
            <a:ext cx="1584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Louis </a:t>
            </a:r>
            <a:r>
              <a:rPr lang="cs-CZ" sz="2000" b="1" dirty="0" err="1"/>
              <a:t>Vuitton</a:t>
            </a:r>
            <a:endParaRPr lang="cs-CZ" sz="2000" b="1" dirty="0"/>
          </a:p>
        </p:txBody>
      </p:sp>
      <p:sp>
        <p:nvSpPr>
          <p:cNvPr id="21" name="BlokTextu 8">
            <a:extLst>
              <a:ext uri="{FF2B5EF4-FFF2-40B4-BE49-F238E27FC236}">
                <a16:creationId xmlns:a16="http://schemas.microsoft.com/office/drawing/2014/main" id="{60380DBA-6E8E-44BC-97F4-14B8A11E975C}"/>
              </a:ext>
            </a:extLst>
          </p:cNvPr>
          <p:cNvSpPr txBox="1"/>
          <p:nvPr/>
        </p:nvSpPr>
        <p:spPr>
          <a:xfrm>
            <a:off x="3824625" y="2641484"/>
            <a:ext cx="97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Lacoste</a:t>
            </a:r>
            <a:endParaRPr lang="cs-CZ" sz="2000" b="1" dirty="0"/>
          </a:p>
        </p:txBody>
      </p:sp>
      <p:sp>
        <p:nvSpPr>
          <p:cNvPr id="22" name="BlokTextu 8">
            <a:extLst>
              <a:ext uri="{FF2B5EF4-FFF2-40B4-BE49-F238E27FC236}">
                <a16:creationId xmlns:a16="http://schemas.microsoft.com/office/drawing/2014/main" id="{FBBE4C5B-F1BA-40B1-A3B8-5F1662215B29}"/>
              </a:ext>
            </a:extLst>
          </p:cNvPr>
          <p:cNvSpPr txBox="1"/>
          <p:nvPr/>
        </p:nvSpPr>
        <p:spPr>
          <a:xfrm>
            <a:off x="6037696" y="1808546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Chloé</a:t>
            </a:r>
            <a:endParaRPr lang="cs-CZ" sz="2000" b="1" dirty="0"/>
          </a:p>
        </p:txBody>
      </p:sp>
      <p:sp>
        <p:nvSpPr>
          <p:cNvPr id="23" name="BlokTextu 8">
            <a:extLst>
              <a:ext uri="{FF2B5EF4-FFF2-40B4-BE49-F238E27FC236}">
                <a16:creationId xmlns:a16="http://schemas.microsoft.com/office/drawing/2014/main" id="{F726C2E5-F6D1-4413-8CFF-11E1A02C1E39}"/>
              </a:ext>
            </a:extLst>
          </p:cNvPr>
          <p:cNvSpPr txBox="1"/>
          <p:nvPr/>
        </p:nvSpPr>
        <p:spPr>
          <a:xfrm>
            <a:off x="3031395" y="4502709"/>
            <a:ext cx="158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Alstom</a:t>
            </a:r>
            <a:r>
              <a:rPr lang="cs-CZ" sz="2000" b="1" dirty="0"/>
              <a:t> (TGV)</a:t>
            </a:r>
          </a:p>
        </p:txBody>
      </p:sp>
      <p:sp>
        <p:nvSpPr>
          <p:cNvPr id="24" name="BlokTextu 8">
            <a:extLst>
              <a:ext uri="{FF2B5EF4-FFF2-40B4-BE49-F238E27FC236}">
                <a16:creationId xmlns:a16="http://schemas.microsoft.com/office/drawing/2014/main" id="{D07312D6-AA85-4398-890E-AF7B98B3DD0F}"/>
              </a:ext>
            </a:extLst>
          </p:cNvPr>
          <p:cNvSpPr txBox="1"/>
          <p:nvPr/>
        </p:nvSpPr>
        <p:spPr>
          <a:xfrm>
            <a:off x="883341" y="3760739"/>
            <a:ext cx="965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Citro</a:t>
            </a:r>
            <a:r>
              <a:rPr lang="sk-SK" sz="2000" b="1" dirty="0"/>
              <a:t>ë</a:t>
            </a:r>
            <a:r>
              <a:rPr lang="cs-CZ" sz="2000" b="1" dirty="0"/>
              <a:t>n</a:t>
            </a:r>
          </a:p>
        </p:txBody>
      </p:sp>
      <p:sp>
        <p:nvSpPr>
          <p:cNvPr id="25" name="BlokTextu 8">
            <a:extLst>
              <a:ext uri="{FF2B5EF4-FFF2-40B4-BE49-F238E27FC236}">
                <a16:creationId xmlns:a16="http://schemas.microsoft.com/office/drawing/2014/main" id="{7215E82B-8D53-4313-85F1-CC0F164D51D1}"/>
              </a:ext>
            </a:extLst>
          </p:cNvPr>
          <p:cNvSpPr txBox="1"/>
          <p:nvPr/>
        </p:nvSpPr>
        <p:spPr>
          <a:xfrm>
            <a:off x="6406117" y="4450415"/>
            <a:ext cx="1008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Renault</a:t>
            </a:r>
          </a:p>
        </p:txBody>
      </p:sp>
      <p:sp>
        <p:nvSpPr>
          <p:cNvPr id="26" name="BlokTextu 8">
            <a:extLst>
              <a:ext uri="{FF2B5EF4-FFF2-40B4-BE49-F238E27FC236}">
                <a16:creationId xmlns:a16="http://schemas.microsoft.com/office/drawing/2014/main" id="{61A78991-A4E9-4865-8FE1-E4394027E88D}"/>
              </a:ext>
            </a:extLst>
          </p:cNvPr>
          <p:cNvSpPr txBox="1"/>
          <p:nvPr/>
        </p:nvSpPr>
        <p:spPr>
          <a:xfrm>
            <a:off x="2408706" y="3292076"/>
            <a:ext cx="1059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Peugeot</a:t>
            </a:r>
          </a:p>
        </p:txBody>
      </p:sp>
      <p:sp>
        <p:nvSpPr>
          <p:cNvPr id="27" name="BlokTextu 8">
            <a:extLst>
              <a:ext uri="{FF2B5EF4-FFF2-40B4-BE49-F238E27FC236}">
                <a16:creationId xmlns:a16="http://schemas.microsoft.com/office/drawing/2014/main" id="{DACA366A-769E-44DB-A040-4EEE44584DF9}"/>
              </a:ext>
            </a:extLst>
          </p:cNvPr>
          <p:cNvSpPr txBox="1"/>
          <p:nvPr/>
        </p:nvSpPr>
        <p:spPr>
          <a:xfrm>
            <a:off x="781354" y="5608971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Danone</a:t>
            </a:r>
            <a:endParaRPr lang="cs-CZ" sz="2000" b="1" dirty="0"/>
          </a:p>
        </p:txBody>
      </p:sp>
      <p:sp>
        <p:nvSpPr>
          <p:cNvPr id="28" name="BlokTextu 8">
            <a:extLst>
              <a:ext uri="{FF2B5EF4-FFF2-40B4-BE49-F238E27FC236}">
                <a16:creationId xmlns:a16="http://schemas.microsoft.com/office/drawing/2014/main" id="{BE19596A-B045-41B7-B034-74D0E0246E1A}"/>
              </a:ext>
            </a:extLst>
          </p:cNvPr>
          <p:cNvSpPr txBox="1"/>
          <p:nvPr/>
        </p:nvSpPr>
        <p:spPr>
          <a:xfrm>
            <a:off x="7316925" y="5317834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Michelin</a:t>
            </a:r>
            <a:endParaRPr lang="cs-CZ" sz="2000" b="1" dirty="0"/>
          </a:p>
        </p:txBody>
      </p:sp>
      <p:sp>
        <p:nvSpPr>
          <p:cNvPr id="29" name="BlokTextu 8">
            <a:extLst>
              <a:ext uri="{FF2B5EF4-FFF2-40B4-BE49-F238E27FC236}">
                <a16:creationId xmlns:a16="http://schemas.microsoft.com/office/drawing/2014/main" id="{71557415-E2A8-40B0-9ABA-E20BAC9FBC20}"/>
              </a:ext>
            </a:extLst>
          </p:cNvPr>
          <p:cNvSpPr txBox="1"/>
          <p:nvPr/>
        </p:nvSpPr>
        <p:spPr>
          <a:xfrm>
            <a:off x="1157358" y="4749314"/>
            <a:ext cx="1200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Carrefour</a:t>
            </a:r>
          </a:p>
        </p:txBody>
      </p:sp>
      <p:sp>
        <p:nvSpPr>
          <p:cNvPr id="30" name="BlokTextu 8">
            <a:extLst>
              <a:ext uri="{FF2B5EF4-FFF2-40B4-BE49-F238E27FC236}">
                <a16:creationId xmlns:a16="http://schemas.microsoft.com/office/drawing/2014/main" id="{20A7845F-AF58-493B-8A11-1DCF3A87CCAC}"/>
              </a:ext>
            </a:extLst>
          </p:cNvPr>
          <p:cNvSpPr txBox="1"/>
          <p:nvPr/>
        </p:nvSpPr>
        <p:spPr>
          <a:xfrm>
            <a:off x="7760917" y="1588754"/>
            <a:ext cx="1140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Lancôme</a:t>
            </a:r>
            <a:endParaRPr lang="cs-CZ" sz="2000" b="1" dirty="0"/>
          </a:p>
        </p:txBody>
      </p:sp>
      <p:sp>
        <p:nvSpPr>
          <p:cNvPr id="32" name="BlokTextu 8">
            <a:extLst>
              <a:ext uri="{FF2B5EF4-FFF2-40B4-BE49-F238E27FC236}">
                <a16:creationId xmlns:a16="http://schemas.microsoft.com/office/drawing/2014/main" id="{BADF371D-0A89-4C41-AEBD-E523FABB042C}"/>
              </a:ext>
            </a:extLst>
          </p:cNvPr>
          <p:cNvSpPr txBox="1"/>
          <p:nvPr/>
        </p:nvSpPr>
        <p:spPr>
          <a:xfrm>
            <a:off x="7729382" y="2603411"/>
            <a:ext cx="951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L'Oréal</a:t>
            </a:r>
          </a:p>
        </p:txBody>
      </p:sp>
      <p:sp>
        <p:nvSpPr>
          <p:cNvPr id="34" name="BlokTextu 8">
            <a:extLst>
              <a:ext uri="{FF2B5EF4-FFF2-40B4-BE49-F238E27FC236}">
                <a16:creationId xmlns:a16="http://schemas.microsoft.com/office/drawing/2014/main" id="{E6C3E72E-799E-4715-96A7-A5F56EE60CA9}"/>
              </a:ext>
            </a:extLst>
          </p:cNvPr>
          <p:cNvSpPr txBox="1"/>
          <p:nvPr/>
        </p:nvSpPr>
        <p:spPr>
          <a:xfrm>
            <a:off x="8858361" y="3364594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Herm</a:t>
            </a:r>
            <a:r>
              <a:rPr lang="cs-CZ" sz="2000" b="1" dirty="0" err="1">
                <a:cs typeface="Arial" panose="020B0604020202020204" pitchFamily="34" charset="0"/>
              </a:rPr>
              <a:t>è</a:t>
            </a:r>
            <a:r>
              <a:rPr lang="cs-CZ" sz="2000" b="1" dirty="0" err="1"/>
              <a:t>s</a:t>
            </a:r>
            <a:endParaRPr lang="cs-CZ" sz="2000" b="1" dirty="0"/>
          </a:p>
        </p:txBody>
      </p:sp>
      <p:sp>
        <p:nvSpPr>
          <p:cNvPr id="35" name="BlokTextu 8">
            <a:extLst>
              <a:ext uri="{FF2B5EF4-FFF2-40B4-BE49-F238E27FC236}">
                <a16:creationId xmlns:a16="http://schemas.microsoft.com/office/drawing/2014/main" id="{09BB912F-5EDF-46AF-A581-63DC703FBF4F}"/>
              </a:ext>
            </a:extLst>
          </p:cNvPr>
          <p:cNvSpPr txBox="1"/>
          <p:nvPr/>
        </p:nvSpPr>
        <p:spPr>
          <a:xfrm>
            <a:off x="10396871" y="3301381"/>
            <a:ext cx="956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Orange</a:t>
            </a:r>
          </a:p>
        </p:txBody>
      </p:sp>
      <p:sp>
        <p:nvSpPr>
          <p:cNvPr id="36" name="BlokTextu 8">
            <a:extLst>
              <a:ext uri="{FF2B5EF4-FFF2-40B4-BE49-F238E27FC236}">
                <a16:creationId xmlns:a16="http://schemas.microsoft.com/office/drawing/2014/main" id="{C5A267B2-0B55-4FBF-AC1D-7FC4FF573FEA}"/>
              </a:ext>
            </a:extLst>
          </p:cNvPr>
          <p:cNvSpPr txBox="1"/>
          <p:nvPr/>
        </p:nvSpPr>
        <p:spPr>
          <a:xfrm>
            <a:off x="10078514" y="4229252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AXA</a:t>
            </a:r>
          </a:p>
        </p:txBody>
      </p:sp>
      <p:sp>
        <p:nvSpPr>
          <p:cNvPr id="37" name="BlokTextu 8">
            <a:extLst>
              <a:ext uri="{FF2B5EF4-FFF2-40B4-BE49-F238E27FC236}">
                <a16:creationId xmlns:a16="http://schemas.microsoft.com/office/drawing/2014/main" id="{8DC63D9A-7DAF-4553-AA33-6503E2733D8E}"/>
              </a:ext>
            </a:extLst>
          </p:cNvPr>
          <p:cNvSpPr txBox="1"/>
          <p:nvPr/>
        </p:nvSpPr>
        <p:spPr>
          <a:xfrm>
            <a:off x="10022827" y="1510903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Garnier</a:t>
            </a:r>
            <a:endParaRPr lang="cs-CZ" sz="2000" b="1" dirty="0"/>
          </a:p>
        </p:txBody>
      </p:sp>
      <p:sp>
        <p:nvSpPr>
          <p:cNvPr id="38" name="BlokTextu 8">
            <a:extLst>
              <a:ext uri="{FF2B5EF4-FFF2-40B4-BE49-F238E27FC236}">
                <a16:creationId xmlns:a16="http://schemas.microsoft.com/office/drawing/2014/main" id="{325AAA6B-39BB-42CE-9A9B-3F87F0327359}"/>
              </a:ext>
            </a:extLst>
          </p:cNvPr>
          <p:cNvSpPr txBox="1"/>
          <p:nvPr/>
        </p:nvSpPr>
        <p:spPr>
          <a:xfrm>
            <a:off x="9135211" y="2351930"/>
            <a:ext cx="1062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Sephora</a:t>
            </a:r>
            <a:endParaRPr lang="cs-CZ" sz="2000" b="1" dirty="0"/>
          </a:p>
        </p:txBody>
      </p:sp>
      <p:sp>
        <p:nvSpPr>
          <p:cNvPr id="39" name="BlokTextu 8">
            <a:extLst>
              <a:ext uri="{FF2B5EF4-FFF2-40B4-BE49-F238E27FC236}">
                <a16:creationId xmlns:a16="http://schemas.microsoft.com/office/drawing/2014/main" id="{A088B6EA-36BA-47A0-BD9E-CFC5416BC41D}"/>
              </a:ext>
            </a:extLst>
          </p:cNvPr>
          <p:cNvSpPr txBox="1"/>
          <p:nvPr/>
        </p:nvSpPr>
        <p:spPr>
          <a:xfrm>
            <a:off x="3625311" y="5540302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Auchan</a:t>
            </a:r>
            <a:endParaRPr lang="cs-CZ" sz="2000" b="1" dirty="0"/>
          </a:p>
        </p:txBody>
      </p:sp>
      <p:sp>
        <p:nvSpPr>
          <p:cNvPr id="40" name="BlokTextu 8">
            <a:extLst>
              <a:ext uri="{FF2B5EF4-FFF2-40B4-BE49-F238E27FC236}">
                <a16:creationId xmlns:a16="http://schemas.microsoft.com/office/drawing/2014/main" id="{D175F556-7CCE-44A2-A738-2CE37924A837}"/>
              </a:ext>
            </a:extLst>
          </p:cNvPr>
          <p:cNvSpPr txBox="1"/>
          <p:nvPr/>
        </p:nvSpPr>
        <p:spPr>
          <a:xfrm>
            <a:off x="9586842" y="5117779"/>
            <a:ext cx="147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BNP </a:t>
            </a:r>
            <a:r>
              <a:rPr lang="cs-CZ" sz="2000" b="1" dirty="0" err="1"/>
              <a:t>Paribas</a:t>
            </a:r>
            <a:endParaRPr lang="cs-CZ" sz="2000" b="1" dirty="0"/>
          </a:p>
        </p:txBody>
      </p:sp>
      <p:sp>
        <p:nvSpPr>
          <p:cNvPr id="41" name="BlokTextu 8">
            <a:extLst>
              <a:ext uri="{FF2B5EF4-FFF2-40B4-BE49-F238E27FC236}">
                <a16:creationId xmlns:a16="http://schemas.microsoft.com/office/drawing/2014/main" id="{D5796D5B-98C5-4224-ADBC-8A10F9AEAFDC}"/>
              </a:ext>
            </a:extLst>
          </p:cNvPr>
          <p:cNvSpPr txBox="1"/>
          <p:nvPr/>
        </p:nvSpPr>
        <p:spPr>
          <a:xfrm>
            <a:off x="5213881" y="5117779"/>
            <a:ext cx="1270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Decathlon</a:t>
            </a:r>
            <a:endParaRPr lang="cs-CZ" sz="2000" b="1" dirty="0"/>
          </a:p>
        </p:txBody>
      </p:sp>
      <p:sp>
        <p:nvSpPr>
          <p:cNvPr id="42" name="BlokTextu 8">
            <a:extLst>
              <a:ext uri="{FF2B5EF4-FFF2-40B4-BE49-F238E27FC236}">
                <a16:creationId xmlns:a16="http://schemas.microsoft.com/office/drawing/2014/main" id="{0903C4E7-C576-406A-AD89-8719F7DFA64E}"/>
              </a:ext>
            </a:extLst>
          </p:cNvPr>
          <p:cNvSpPr txBox="1"/>
          <p:nvPr/>
        </p:nvSpPr>
        <p:spPr>
          <a:xfrm>
            <a:off x="7414150" y="3654425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Airbus</a:t>
            </a:r>
          </a:p>
        </p:txBody>
      </p:sp>
      <p:sp>
        <p:nvSpPr>
          <p:cNvPr id="43" name="BlokTextu 8">
            <a:extLst>
              <a:ext uri="{FF2B5EF4-FFF2-40B4-BE49-F238E27FC236}">
                <a16:creationId xmlns:a16="http://schemas.microsoft.com/office/drawing/2014/main" id="{374B12D5-F0C3-4FA4-B7BD-44D723CC735E}"/>
              </a:ext>
            </a:extLst>
          </p:cNvPr>
          <p:cNvSpPr txBox="1"/>
          <p:nvPr/>
        </p:nvSpPr>
        <p:spPr>
          <a:xfrm>
            <a:off x="2463453" y="5967945"/>
            <a:ext cx="751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Evian</a:t>
            </a:r>
            <a:endParaRPr lang="cs-CZ" sz="2000" b="1" dirty="0"/>
          </a:p>
        </p:txBody>
      </p:sp>
      <p:sp>
        <p:nvSpPr>
          <p:cNvPr id="44" name="BlokTextu 8">
            <a:extLst>
              <a:ext uri="{FF2B5EF4-FFF2-40B4-BE49-F238E27FC236}">
                <a16:creationId xmlns:a16="http://schemas.microsoft.com/office/drawing/2014/main" id="{E957D94A-BD71-46C8-BE99-6FACF35EEE36}"/>
              </a:ext>
            </a:extLst>
          </p:cNvPr>
          <p:cNvSpPr txBox="1"/>
          <p:nvPr/>
        </p:nvSpPr>
        <p:spPr>
          <a:xfrm>
            <a:off x="6142790" y="6009081"/>
            <a:ext cx="683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Tefal</a:t>
            </a:r>
            <a:endParaRPr lang="cs-CZ" sz="2000" b="1" dirty="0"/>
          </a:p>
        </p:txBody>
      </p:sp>
      <p:sp>
        <p:nvSpPr>
          <p:cNvPr id="45" name="BlokTextu 8">
            <a:extLst>
              <a:ext uri="{FF2B5EF4-FFF2-40B4-BE49-F238E27FC236}">
                <a16:creationId xmlns:a16="http://schemas.microsoft.com/office/drawing/2014/main" id="{50C81449-74E0-4706-94ED-2C0892EBFD05}"/>
              </a:ext>
            </a:extLst>
          </p:cNvPr>
          <p:cNvSpPr txBox="1"/>
          <p:nvPr/>
        </p:nvSpPr>
        <p:spPr>
          <a:xfrm>
            <a:off x="8426524" y="4413115"/>
            <a:ext cx="1160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Givenchy</a:t>
            </a:r>
            <a:endParaRPr lang="cs-CZ" sz="2000" b="1" dirty="0"/>
          </a:p>
        </p:txBody>
      </p:sp>
      <p:sp>
        <p:nvSpPr>
          <p:cNvPr id="46" name="BlokTextu 8">
            <a:extLst>
              <a:ext uri="{FF2B5EF4-FFF2-40B4-BE49-F238E27FC236}">
                <a16:creationId xmlns:a16="http://schemas.microsoft.com/office/drawing/2014/main" id="{106D5EBD-4963-40A1-9C16-BD1BFF0B0B66}"/>
              </a:ext>
            </a:extLst>
          </p:cNvPr>
          <p:cNvSpPr txBox="1"/>
          <p:nvPr/>
        </p:nvSpPr>
        <p:spPr>
          <a:xfrm>
            <a:off x="9135211" y="5964338"/>
            <a:ext cx="1186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JCDecaux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08839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3F9DB43-6F04-D0D7-60B8-795413C0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Proč francouzština?</a:t>
            </a:r>
            <a:br>
              <a:rPr lang="cs-CZ" sz="4800" b="1" u="sng" dirty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fr-FR" sz="3200" b="1" i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Pourquoi le français</a:t>
            </a:r>
            <a:r>
              <a:rPr lang="sk-SK" sz="3200" b="1" i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 </a:t>
            </a:r>
            <a:r>
              <a:rPr lang="fr-FR" sz="3200" b="1" i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?</a:t>
            </a:r>
            <a:endParaRPr lang="fr-FR" sz="4800" b="1" i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42" name="Google Shape;542;p5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/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/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/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/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/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/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/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/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68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62E687DD-5F7E-A5A9-FC90-4EA5A467D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628A4BE-B244-3F6A-4C17-7563495F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878917" y="2993960"/>
            <a:ext cx="10515600" cy="1059696"/>
          </a:xfrm>
        </p:spPr>
        <p:txBody>
          <a:bodyPr>
            <a:normAutofit/>
          </a:bodyPr>
          <a:lstStyle/>
          <a:p>
            <a:pPr algn="ctr"/>
            <a:r>
              <a:rPr lang="sk-SK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Poloha</a:t>
            </a:r>
            <a:endParaRPr lang="fr-FR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2BD680E4-8F6A-E8C5-9A2D-7878277CF34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BEDE1AB5-8ED7-B2B7-5468-F8B6BBEC1553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408DF987-B48D-A16A-7526-1153865B3424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EB214E40-79B5-BF09-5666-F2138C4CF850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7DD1022D-C176-B659-5124-4A4E545ADC82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05C3C349-3C58-C44E-5F62-B00693CA3CD0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761A5D2E-22F7-CBF8-F72C-C4796A1FE80A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EFA857E8-19E4-4702-808C-2F93111A45B3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981CDFBF-CA9C-9B95-F61B-C0E67C311482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13" name="Obrázok 12">
            <a:extLst>
              <a:ext uri="{FF2B5EF4-FFF2-40B4-BE49-F238E27FC236}">
                <a16:creationId xmlns:a16="http://schemas.microsoft.com/office/drawing/2014/main" id="{5E6598BC-69A0-E3FD-897B-2F65D594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78" t="6951" r="1462" b="4823"/>
          <a:stretch/>
        </p:blipFill>
        <p:spPr>
          <a:xfrm>
            <a:off x="816138" y="238327"/>
            <a:ext cx="11310190" cy="6381345"/>
          </a:xfrm>
          <a:prstGeom prst="rect">
            <a:avLst/>
          </a:prstGeom>
        </p:spPr>
      </p:pic>
      <p:pic>
        <p:nvPicPr>
          <p:cNvPr id="14" name="Obrázok 13" descr="Obrázok, na ktorom je štvorec, zástava, červená, dizajn&#10;&#10;Automaticky generovaný popis">
            <a:extLst>
              <a:ext uri="{FF2B5EF4-FFF2-40B4-BE49-F238E27FC236}">
                <a16:creationId xmlns:a16="http://schemas.microsoft.com/office/drawing/2014/main" id="{847D0891-FAF0-17E2-1605-DEDC3BD46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07" y="3583560"/>
            <a:ext cx="672793" cy="44852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874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0D0635C6-628C-7370-34A9-68E10D68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739EC54-0759-D901-390D-2EC312AD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878917" y="2993960"/>
            <a:ext cx="10515600" cy="1059696"/>
          </a:xfrm>
        </p:spPr>
        <p:txBody>
          <a:bodyPr>
            <a:normAutofit/>
          </a:bodyPr>
          <a:lstStyle/>
          <a:p>
            <a:pPr algn="ctr"/>
            <a:r>
              <a:rPr lang="sk-SK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Poloha</a:t>
            </a:r>
            <a:endParaRPr lang="fr-FR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2F5F8611-0EF5-C3D2-11D2-FDB01689BCD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D8B02868-E95D-1E4D-5D58-DD8F6A96B7F6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EBFB312F-7F33-8CCE-57D1-B1B5D54D7A09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1501976E-22F9-CEBE-E147-0228069FC54C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1C7F113D-7D22-C213-A03F-06B751CE16C9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B9A29759-3975-05F2-3E74-2A08EE5C8B21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F18C741B-27A2-3D95-2F89-C637E5AE5D2F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46D4ED65-C44C-1083-028B-73152DAD888B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6D895F5F-789B-8D5F-8A8D-B82E7C194F22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4" name="Obrázok 3">
            <a:extLst>
              <a:ext uri="{FF2B5EF4-FFF2-40B4-BE49-F238E27FC236}">
                <a16:creationId xmlns:a16="http://schemas.microsoft.com/office/drawing/2014/main" id="{D2EFAC86-B89C-80FF-B248-A5C56191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63" t="7234" b="4822"/>
          <a:stretch/>
        </p:blipFill>
        <p:spPr>
          <a:xfrm>
            <a:off x="757767" y="175098"/>
            <a:ext cx="11318679" cy="6507804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87C4D016-A5FD-7D0A-E608-76D5A35A6303}"/>
              </a:ext>
            </a:extLst>
          </p:cNvPr>
          <p:cNvSpPr/>
          <p:nvPr/>
        </p:nvSpPr>
        <p:spPr>
          <a:xfrm>
            <a:off x="5046414" y="3136612"/>
            <a:ext cx="23177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2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France</a:t>
            </a:r>
            <a:endParaRPr lang="sk-SK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6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Francie</a:t>
            </a:r>
            <a:endParaRPr lang="sk-SK" sz="32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976285CA-20EB-E772-8875-0B2693B062CF}"/>
              </a:ext>
            </a:extLst>
          </p:cNvPr>
          <p:cNvSpPr/>
          <p:nvPr/>
        </p:nvSpPr>
        <p:spPr>
          <a:xfrm>
            <a:off x="2995771" y="372185"/>
            <a:ext cx="36096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000" b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Royaume-Uni</a:t>
            </a:r>
            <a:endParaRPr lang="sk-SK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Spojené </a:t>
            </a:r>
            <a:r>
              <a:rPr lang="sk-SK" sz="120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království</a:t>
            </a:r>
            <a:endParaRPr lang="sk-SK" sz="12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7765E35-6825-88A3-1128-692869141904}"/>
              </a:ext>
            </a:extLst>
          </p:cNvPr>
          <p:cNvSpPr/>
          <p:nvPr/>
        </p:nvSpPr>
        <p:spPr>
          <a:xfrm rot="1675549">
            <a:off x="5969534" y="816717"/>
            <a:ext cx="2033583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Belgique</a:t>
            </a:r>
            <a:endParaRPr lang="sk-SK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Belgie</a:t>
            </a:r>
            <a:endParaRPr lang="sk-SK" sz="105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1509CB0D-333D-A9B8-FAB0-F25F124AEC02}"/>
              </a:ext>
            </a:extLst>
          </p:cNvPr>
          <p:cNvSpPr/>
          <p:nvPr/>
        </p:nvSpPr>
        <p:spPr>
          <a:xfrm rot="21107374">
            <a:off x="6623537" y="1372705"/>
            <a:ext cx="1819543" cy="3847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1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Luxembourg</a:t>
            </a:r>
            <a:endParaRPr lang="sk-SK" sz="11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80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Lucembursko</a:t>
            </a:r>
            <a:endParaRPr lang="sk-SK" sz="8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91B65DDA-23D5-AF15-490F-A14C8917A891}"/>
              </a:ext>
            </a:extLst>
          </p:cNvPr>
          <p:cNvSpPr/>
          <p:nvPr/>
        </p:nvSpPr>
        <p:spPr>
          <a:xfrm>
            <a:off x="7175422" y="1592991"/>
            <a:ext cx="36096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Allemagne</a:t>
            </a:r>
            <a:endParaRPr lang="sk-SK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Německo</a:t>
            </a:r>
            <a:endParaRPr lang="sk-SK" sz="12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F7735348-F4DA-25AC-9224-1FBC853C1837}"/>
              </a:ext>
            </a:extLst>
          </p:cNvPr>
          <p:cNvSpPr/>
          <p:nvPr/>
        </p:nvSpPr>
        <p:spPr>
          <a:xfrm rot="21388313">
            <a:off x="7256091" y="2902919"/>
            <a:ext cx="2033583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Suisse</a:t>
            </a:r>
            <a:endParaRPr lang="sk-SK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Švýcarsko</a:t>
            </a:r>
            <a:endParaRPr lang="sk-SK" sz="105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C131A39D-911C-EF04-64CE-D9E40F6BCED6}"/>
              </a:ext>
            </a:extLst>
          </p:cNvPr>
          <p:cNvSpPr/>
          <p:nvPr/>
        </p:nvSpPr>
        <p:spPr>
          <a:xfrm>
            <a:off x="7242392" y="3937418"/>
            <a:ext cx="36096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Italie</a:t>
            </a:r>
            <a:endParaRPr lang="sk-SK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Itálie</a:t>
            </a:r>
            <a:endParaRPr lang="sk-SK" sz="12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3FE1F38E-D75F-EFBC-510B-E29A0967062B}"/>
              </a:ext>
            </a:extLst>
          </p:cNvPr>
          <p:cNvSpPr/>
          <p:nvPr/>
        </p:nvSpPr>
        <p:spPr>
          <a:xfrm>
            <a:off x="7106694" y="4948327"/>
            <a:ext cx="1819543" cy="3847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1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Monaco</a:t>
            </a:r>
            <a:endParaRPr lang="sk-SK" sz="11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8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Monako</a:t>
            </a:r>
            <a:endParaRPr lang="sk-SK" sz="8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6E46BEA3-AA70-645E-C26D-41AE3A73B80F}"/>
              </a:ext>
            </a:extLst>
          </p:cNvPr>
          <p:cNvSpPr/>
          <p:nvPr/>
        </p:nvSpPr>
        <p:spPr>
          <a:xfrm>
            <a:off x="1666499" y="5558348"/>
            <a:ext cx="36096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0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Espagne</a:t>
            </a:r>
            <a:endParaRPr lang="sk-SK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Španělsko</a:t>
            </a:r>
            <a:endParaRPr lang="sk-SK" sz="12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ABFB8B34-74C0-A59E-50C5-9CB4F73572C1}"/>
              </a:ext>
            </a:extLst>
          </p:cNvPr>
          <p:cNvSpPr/>
          <p:nvPr/>
        </p:nvSpPr>
        <p:spPr>
          <a:xfrm>
            <a:off x="4632215" y="5604195"/>
            <a:ext cx="1819543" cy="3847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Andorre</a:t>
            </a:r>
            <a:endParaRPr lang="sk-SK" sz="11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8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Andorra</a:t>
            </a:r>
            <a:endParaRPr lang="sk-SK" sz="8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DBFA4715-AEB9-916D-A082-CA188B82B8A5}"/>
              </a:ext>
            </a:extLst>
          </p:cNvPr>
          <p:cNvSpPr/>
          <p:nvPr/>
        </p:nvSpPr>
        <p:spPr>
          <a:xfrm rot="17968126">
            <a:off x="249400" y="1726666"/>
            <a:ext cx="26655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000" b="1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Oceán </a:t>
            </a:r>
            <a:r>
              <a:rPr lang="sk-SK" sz="2000" b="1" cap="none" spc="0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Atlantique</a:t>
            </a:r>
            <a:endParaRPr lang="sk-SK" sz="20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Atlantský oceán</a:t>
            </a:r>
            <a:endParaRPr lang="sk-SK" sz="120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41175287-AF80-D060-2E33-F804D83C6EC8}"/>
              </a:ext>
            </a:extLst>
          </p:cNvPr>
          <p:cNvSpPr/>
          <p:nvPr/>
        </p:nvSpPr>
        <p:spPr>
          <a:xfrm>
            <a:off x="3982359" y="1003935"/>
            <a:ext cx="203358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2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Manche</a:t>
            </a:r>
            <a:endParaRPr lang="sk-SK" sz="12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90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Lamanšský </a:t>
            </a:r>
            <a:r>
              <a:rPr lang="sk-SK" sz="90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</a:t>
            </a:r>
            <a:r>
              <a:rPr lang="sk-SK" sz="90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sk-SK" sz="90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liv</a:t>
            </a:r>
            <a:endParaRPr lang="sk-SK" sz="90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8046D67B-E3B5-991C-7C35-F487C31B4C33}"/>
              </a:ext>
            </a:extLst>
          </p:cNvPr>
          <p:cNvSpPr/>
          <p:nvPr/>
        </p:nvSpPr>
        <p:spPr>
          <a:xfrm rot="3707746">
            <a:off x="3054735" y="3305426"/>
            <a:ext cx="203358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2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Golfe de </a:t>
            </a:r>
            <a:r>
              <a:rPr lang="sk-SK" sz="12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Gascogne</a:t>
            </a:r>
            <a:endParaRPr lang="sk-SK" sz="12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90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Biskajský záliv</a:t>
            </a:r>
            <a:endParaRPr lang="sk-SK" sz="90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56E1842F-C898-B13A-2BFC-68721719E87D}"/>
              </a:ext>
            </a:extLst>
          </p:cNvPr>
          <p:cNvSpPr/>
          <p:nvPr/>
        </p:nvSpPr>
        <p:spPr>
          <a:xfrm>
            <a:off x="5711019" y="5232493"/>
            <a:ext cx="203358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2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Golfe </a:t>
            </a:r>
            <a:r>
              <a:rPr lang="sk-SK" sz="12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</a:t>
            </a:r>
            <a:r>
              <a:rPr lang="sk-SK" sz="12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12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Lion</a:t>
            </a:r>
            <a:endParaRPr lang="sk-SK" sz="12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90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Lví</a:t>
            </a:r>
            <a:r>
              <a:rPr lang="sk-SK" sz="90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záliv</a:t>
            </a:r>
            <a:endParaRPr lang="sk-SK" sz="90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DC375AEC-EB3A-C6CB-8142-AEF839D49F57}"/>
              </a:ext>
            </a:extLst>
          </p:cNvPr>
          <p:cNvSpPr/>
          <p:nvPr/>
        </p:nvSpPr>
        <p:spPr>
          <a:xfrm rot="21002067">
            <a:off x="6031384" y="5822550"/>
            <a:ext cx="2665530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cap="none" spc="0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</a:t>
            </a:r>
            <a:r>
              <a:rPr lang="sk-SK" sz="1600" b="1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1600" b="1" cap="none" spc="0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Méditerranée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Středozemní</a:t>
            </a:r>
            <a:r>
              <a:rPr lang="sk-SK" sz="105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105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moře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Voľný tvar: obrazec 26">
            <a:extLst>
              <a:ext uri="{FF2B5EF4-FFF2-40B4-BE49-F238E27FC236}">
                <a16:creationId xmlns:a16="http://schemas.microsoft.com/office/drawing/2014/main" id="{EBE0D94E-15FC-69C4-22FE-3316611E5CBB}"/>
              </a:ext>
            </a:extLst>
          </p:cNvPr>
          <p:cNvSpPr/>
          <p:nvPr/>
        </p:nvSpPr>
        <p:spPr>
          <a:xfrm>
            <a:off x="3433864" y="807396"/>
            <a:ext cx="4844374" cy="4863830"/>
          </a:xfrm>
          <a:custGeom>
            <a:avLst/>
            <a:gdLst>
              <a:gd name="connsiteX0" fmla="*/ 0 w 4844374"/>
              <a:gd name="connsiteY0" fmla="*/ 1157591 h 4863830"/>
              <a:gd name="connsiteX1" fmla="*/ 2801566 w 4844374"/>
              <a:gd name="connsiteY1" fmla="*/ 0 h 4863830"/>
              <a:gd name="connsiteX2" fmla="*/ 4844374 w 4844374"/>
              <a:gd name="connsiteY2" fmla="*/ 1206230 h 4863830"/>
              <a:gd name="connsiteX3" fmla="*/ 4688732 w 4844374"/>
              <a:gd name="connsiteY3" fmla="*/ 4046706 h 4863830"/>
              <a:gd name="connsiteX4" fmla="*/ 2821021 w 4844374"/>
              <a:gd name="connsiteY4" fmla="*/ 4863830 h 4863830"/>
              <a:gd name="connsiteX5" fmla="*/ 826851 w 4844374"/>
              <a:gd name="connsiteY5" fmla="*/ 4153710 h 4863830"/>
              <a:gd name="connsiteX6" fmla="*/ 0 w 4844374"/>
              <a:gd name="connsiteY6" fmla="*/ 1157591 h 486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4374" h="4863830">
                <a:moveTo>
                  <a:pt x="0" y="1157591"/>
                </a:moveTo>
                <a:lnTo>
                  <a:pt x="2801566" y="0"/>
                </a:lnTo>
                <a:lnTo>
                  <a:pt x="4844374" y="1206230"/>
                </a:lnTo>
                <a:lnTo>
                  <a:pt x="4688732" y="4046706"/>
                </a:lnTo>
                <a:lnTo>
                  <a:pt x="2821021" y="4863830"/>
                </a:lnTo>
                <a:lnTo>
                  <a:pt x="826851" y="4153710"/>
                </a:lnTo>
                <a:lnTo>
                  <a:pt x="0" y="1157591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B13F74CF-3596-D1C3-067A-1DC77C1A48DF}"/>
              </a:ext>
            </a:extLst>
          </p:cNvPr>
          <p:cNvSpPr/>
          <p:nvPr/>
        </p:nvSpPr>
        <p:spPr>
          <a:xfrm>
            <a:off x="4407993" y="3845480"/>
            <a:ext cx="360962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l´Hexagone</a:t>
            </a:r>
            <a:endParaRPr lang="sk-SK" sz="3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sz="20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5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E2B2A597-552E-3E0B-3C83-A60B5D185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0A7E4D27-2CEC-2E69-9321-923AFF9387E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AD5F3FF5-989F-4E1D-6261-3E8414C711E9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259ACAE5-9F42-849D-CD9F-263BEA01B8AC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F330B2DF-F8D2-CDCB-7A98-A148FFAF0C42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C58A7D87-72C5-560D-1B01-B13D01383EA4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7448D2FE-5112-472C-746B-F49E7EA82FF4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138ACC9A-84D7-82F7-E6EF-FCC85A0476A6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0CCE9953-C99D-62DD-DEE2-02EB93427732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213978CE-F32D-8405-B3C5-4B29DF4EE633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6" name="Obrázok 5">
            <a:extLst>
              <a:ext uri="{FF2B5EF4-FFF2-40B4-BE49-F238E27FC236}">
                <a16:creationId xmlns:a16="http://schemas.microsoft.com/office/drawing/2014/main" id="{4719763B-D5B4-AC1D-576F-3A52CB13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5" t="14500" r="20213" b="13940"/>
          <a:stretch/>
        </p:blipFill>
        <p:spPr>
          <a:xfrm>
            <a:off x="2141578" y="0"/>
            <a:ext cx="7571790" cy="6858000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BEE96D3-3E3C-F22C-787F-2FF1AB2B6B40}"/>
              </a:ext>
            </a:extLst>
          </p:cNvPr>
          <p:cNvSpPr/>
          <p:nvPr/>
        </p:nvSpPr>
        <p:spPr>
          <a:xfrm>
            <a:off x="3262736" y="1922388"/>
            <a:ext cx="5408991" cy="9746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Rozloha: 638 475 km</a:t>
            </a:r>
            <a:r>
              <a:rPr lang="cs-CZ" b="1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cs-C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3. největší stát v Evropě</a:t>
            </a:r>
          </a:p>
          <a:p>
            <a:pPr algn="ctr"/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Superficie</a:t>
            </a:r>
            <a:r>
              <a:rPr lang="sk-SK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totale</a:t>
            </a:r>
            <a:r>
              <a:rPr lang="sk-SK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= </a:t>
            </a:r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</a:t>
            </a:r>
            <a:r>
              <a:rPr lang="sk-SK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</a:t>
            </a:r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roisième plus grand pays d'Europe</a:t>
            </a:r>
            <a:endParaRPr lang="sk-SK" sz="14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sz="1100" b="1" i="1" cap="none" spc="0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D986F38A-0421-3FF9-7F6A-739156A82276}"/>
              </a:ext>
            </a:extLst>
          </p:cNvPr>
          <p:cNvSpPr/>
          <p:nvPr/>
        </p:nvSpPr>
        <p:spPr>
          <a:xfrm>
            <a:off x="3391504" y="2778172"/>
            <a:ext cx="5408991" cy="9746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Počet obyvatel = 68 mil. </a:t>
            </a:r>
          </a:p>
          <a:p>
            <a:pPr algn="ctr"/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Population : 68 millions d'habitants</a:t>
            </a:r>
            <a:endParaRPr lang="sk-SK" sz="14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sz="1100" b="1" i="1" cap="none" spc="0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127F3709-5E4D-9E3B-9865-774D2C8CA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878917" y="3426040"/>
            <a:ext cx="10515600" cy="1059696"/>
          </a:xfrm>
        </p:spPr>
        <p:txBody>
          <a:bodyPr>
            <a:normAutofit/>
          </a:bodyPr>
          <a:lstStyle/>
          <a:p>
            <a:pPr algn="ctr"/>
            <a:r>
              <a:rPr lang="cs-CZ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Základní atributy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0F784EB-4248-F901-037A-97A180D3294E}"/>
              </a:ext>
            </a:extLst>
          </p:cNvPr>
          <p:cNvSpPr/>
          <p:nvPr/>
        </p:nvSpPr>
        <p:spPr>
          <a:xfrm>
            <a:off x="3234837" y="3751987"/>
            <a:ext cx="5408991" cy="6976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Politický systém =  poloprezidentská republika</a:t>
            </a:r>
          </a:p>
          <a:p>
            <a:pPr algn="ctr"/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Système politique = république semi-présidentielle</a:t>
            </a:r>
            <a:endParaRPr lang="sk-SK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sz="1100" b="1" i="1" cap="none" spc="0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DB9EF37-CFBE-B88A-753A-8AD07542ADD9}"/>
              </a:ext>
            </a:extLst>
          </p:cNvPr>
          <p:cNvSpPr/>
          <p:nvPr/>
        </p:nvSpPr>
        <p:spPr>
          <a:xfrm>
            <a:off x="3391504" y="4607771"/>
            <a:ext cx="5408991" cy="6976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Měna = Euro</a:t>
            </a:r>
            <a:r>
              <a:rPr lang="cs-CZ" b="1" dirty="0"/>
              <a:t> </a:t>
            </a:r>
            <a:r>
              <a:rPr lang="sk-SK" b="1" dirty="0">
                <a:solidFill>
                  <a:schemeClr val="bg1"/>
                </a:solidFill>
              </a:rPr>
              <a:t>€</a:t>
            </a:r>
            <a:endParaRPr lang="cs-CZ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onnaie </a:t>
            </a:r>
            <a:r>
              <a:rPr lang="sk-SK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E</a:t>
            </a:r>
            <a:r>
              <a:rPr lang="fr-FR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uro</a:t>
            </a:r>
            <a:r>
              <a:rPr lang="sk-SK" sz="14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1400" b="1" i="1" dirty="0">
                <a:solidFill>
                  <a:schemeClr val="bg1"/>
                </a:solidFill>
              </a:rPr>
              <a:t>€</a:t>
            </a:r>
            <a:endParaRPr lang="cs-CZ" sz="14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sz="1100" b="1" i="1" cap="none" spc="0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05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4E3B0919-597E-196A-3277-34D4C07C5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5880EE0-CC39-17BF-1D63-B9C3A3C4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874596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Povrch</a:t>
            </a:r>
            <a:endParaRPr lang="fr-FR" b="1" u="sng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56FB4031-AFB2-9268-ECB9-33AD592F4A7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9546FE72-CB45-2BE2-FF61-FBA433E5CFCD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A2BDCA5C-DC25-5D2D-01A5-A677C64B5208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7DB48E41-846F-DD52-4424-D7C8EAFEBB7C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97CBDA8D-B04F-5B5D-CEA7-707E79861800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22AE95AC-55C7-7B99-B6D8-259F72CF5716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C1175822-AF26-0F63-DEBD-F2375C00ACD4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F511ACCC-7B84-B601-5BFF-E952FA33AAD9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1855C0D7-EDDE-6109-3EDB-7FC9FD6B2050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7" name="Obrázok 6">
            <a:extLst>
              <a:ext uri="{FF2B5EF4-FFF2-40B4-BE49-F238E27FC236}">
                <a16:creationId xmlns:a16="http://schemas.microsoft.com/office/drawing/2014/main" id="{E221BEB9-684D-D59E-C85B-AD346C215E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5" t="14500" r="20213" b="13940"/>
          <a:stretch/>
        </p:blipFill>
        <p:spPr>
          <a:xfrm>
            <a:off x="2141578" y="0"/>
            <a:ext cx="7571790" cy="685800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642EE232-CBFC-8DD0-E75A-EBA02455E443}"/>
              </a:ext>
            </a:extLst>
          </p:cNvPr>
          <p:cNvSpPr/>
          <p:nvPr/>
        </p:nvSpPr>
        <p:spPr>
          <a:xfrm>
            <a:off x="5019472" y="826851"/>
            <a:ext cx="2217907" cy="21011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AC3D0B35-92E2-0787-D825-F79026FF2093}"/>
              </a:ext>
            </a:extLst>
          </p:cNvPr>
          <p:cNvSpPr/>
          <p:nvPr/>
        </p:nvSpPr>
        <p:spPr>
          <a:xfrm>
            <a:off x="5111633" y="1623522"/>
            <a:ext cx="2033583" cy="5386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Bassin</a:t>
            </a:r>
            <a:r>
              <a:rPr lang="sk-SK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parisien</a:t>
            </a:r>
            <a:endParaRPr lang="sk-SK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10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Pařížská</a:t>
            </a:r>
            <a:r>
              <a:rPr lang="sk-SK" sz="11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110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pánev</a:t>
            </a:r>
            <a:endParaRPr lang="sk-SK" sz="11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7547408-58EC-EE7C-8274-3B6ABFD1BBA9}"/>
              </a:ext>
            </a:extLst>
          </p:cNvPr>
          <p:cNvSpPr/>
          <p:nvPr/>
        </p:nvSpPr>
        <p:spPr>
          <a:xfrm rot="17383621">
            <a:off x="7880699" y="1749645"/>
            <a:ext cx="1065656" cy="50259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5899146-7F56-A41D-3935-ED49F4BFE24E}"/>
              </a:ext>
            </a:extLst>
          </p:cNvPr>
          <p:cNvSpPr/>
          <p:nvPr/>
        </p:nvSpPr>
        <p:spPr>
          <a:xfrm rot="448542">
            <a:off x="4361234" y="5995750"/>
            <a:ext cx="2217907" cy="50259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1C32B7DD-BC31-2D87-959D-117F28AC3B47}"/>
              </a:ext>
            </a:extLst>
          </p:cNvPr>
          <p:cNvSpPr/>
          <p:nvPr/>
        </p:nvSpPr>
        <p:spPr>
          <a:xfrm>
            <a:off x="7843553" y="1103511"/>
            <a:ext cx="2336279" cy="3847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1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Massif des </a:t>
            </a:r>
            <a:r>
              <a:rPr lang="sk-SK" sz="11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Vosges</a:t>
            </a:r>
            <a:endParaRPr lang="sk-SK" sz="11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8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Vogézy</a:t>
            </a:r>
            <a:endParaRPr lang="sk-SK" sz="8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9C16B513-B9F9-496E-F68C-DA6E9222E685}"/>
              </a:ext>
            </a:extLst>
          </p:cNvPr>
          <p:cNvSpPr/>
          <p:nvPr/>
        </p:nvSpPr>
        <p:spPr>
          <a:xfrm>
            <a:off x="3861739" y="5552306"/>
            <a:ext cx="23362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Pyrénées</a:t>
            </a:r>
            <a:endParaRPr lang="sk-SK" sz="1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Pyreneje</a:t>
            </a:r>
            <a:endParaRPr lang="sk-SK" sz="10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721030A0-1CA0-66DB-AEF8-5C9B2DBF61A4}"/>
              </a:ext>
            </a:extLst>
          </p:cNvPr>
          <p:cNvSpPr/>
          <p:nvPr/>
        </p:nvSpPr>
        <p:spPr>
          <a:xfrm rot="17383621">
            <a:off x="7255434" y="3033843"/>
            <a:ext cx="1412773" cy="44368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CAB20D73-874D-F100-2B9E-AB557855A0F7}"/>
              </a:ext>
            </a:extLst>
          </p:cNvPr>
          <p:cNvSpPr/>
          <p:nvPr/>
        </p:nvSpPr>
        <p:spPr>
          <a:xfrm>
            <a:off x="7654275" y="2875911"/>
            <a:ext cx="2336279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Massif </a:t>
            </a:r>
            <a:r>
              <a:rPr lang="sk-SK" sz="1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</a:t>
            </a:r>
            <a:r>
              <a:rPr lang="sk-SK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Jura</a:t>
            </a:r>
            <a:endParaRPr lang="sk-SK" sz="1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9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Jura</a:t>
            </a:r>
            <a:endParaRPr lang="sk-SK" sz="9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7369FFD-CF6E-174A-318D-BC17C5C43DD8}"/>
              </a:ext>
            </a:extLst>
          </p:cNvPr>
          <p:cNvSpPr/>
          <p:nvPr/>
        </p:nvSpPr>
        <p:spPr>
          <a:xfrm rot="2056730">
            <a:off x="5593900" y="3464903"/>
            <a:ext cx="1789845" cy="223952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5740C3CD-CE08-C20F-4EB7-C48704EB4E20}"/>
              </a:ext>
            </a:extLst>
          </p:cNvPr>
          <p:cNvSpPr/>
          <p:nvPr/>
        </p:nvSpPr>
        <p:spPr>
          <a:xfrm>
            <a:off x="5281754" y="4343012"/>
            <a:ext cx="2336279" cy="661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Massif </a:t>
            </a:r>
            <a:r>
              <a:rPr lang="sk-SK" sz="1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Central</a:t>
            </a:r>
            <a:endParaRPr lang="sk-SK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Francouzské</a:t>
            </a:r>
            <a:r>
              <a:rPr lang="sk-SK" sz="105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1050" b="1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středohoří</a:t>
            </a:r>
            <a:r>
              <a:rPr lang="sk-SK" sz="105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/</a:t>
            </a:r>
          </a:p>
          <a:p>
            <a:pPr algn="ctr"/>
            <a:r>
              <a:rPr lang="sk-SK" sz="1050" b="1" i="1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Centrální</a:t>
            </a:r>
            <a:r>
              <a:rPr lang="sk-SK" sz="1050" b="1" i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masív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A532E639-B46A-39A2-F6F3-62E27D9133A8}"/>
              </a:ext>
            </a:extLst>
          </p:cNvPr>
          <p:cNvSpPr/>
          <p:nvPr/>
        </p:nvSpPr>
        <p:spPr>
          <a:xfrm rot="17383621">
            <a:off x="7212098" y="4127333"/>
            <a:ext cx="2025604" cy="11176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11F631EF-990C-FFB6-9F08-B80F27232E33}"/>
              </a:ext>
            </a:extLst>
          </p:cNvPr>
          <p:cNvSpPr/>
          <p:nvPr/>
        </p:nvSpPr>
        <p:spPr>
          <a:xfrm>
            <a:off x="6873578" y="4644538"/>
            <a:ext cx="2336279" cy="5386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Alpes</a:t>
            </a:r>
            <a:endParaRPr lang="sk-SK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1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Alpy</a:t>
            </a:r>
            <a:endParaRPr lang="sk-SK" sz="1100" b="1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3" name="Rovná spojovacia šípka 22">
            <a:extLst>
              <a:ext uri="{FF2B5EF4-FFF2-40B4-BE49-F238E27FC236}">
                <a16:creationId xmlns:a16="http://schemas.microsoft.com/office/drawing/2014/main" id="{9C82A3BE-694C-0CED-BCCA-9A0E5755B2C7}"/>
              </a:ext>
            </a:extLst>
          </p:cNvPr>
          <p:cNvCxnSpPr>
            <a:cxnSpLocks/>
          </p:cNvCxnSpPr>
          <p:nvPr/>
        </p:nvCxnSpPr>
        <p:spPr>
          <a:xfrm flipH="1">
            <a:off x="8483600" y="1340311"/>
            <a:ext cx="264160" cy="45897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ovacia šípka 24">
            <a:extLst>
              <a:ext uri="{FF2B5EF4-FFF2-40B4-BE49-F238E27FC236}">
                <a16:creationId xmlns:a16="http://schemas.microsoft.com/office/drawing/2014/main" id="{6B0DB1FD-698B-5E0D-A234-A25CA3A041CB}"/>
              </a:ext>
            </a:extLst>
          </p:cNvPr>
          <p:cNvCxnSpPr>
            <a:cxnSpLocks/>
          </p:cNvCxnSpPr>
          <p:nvPr/>
        </p:nvCxnSpPr>
        <p:spPr>
          <a:xfrm flipH="1">
            <a:off x="7997126" y="3155359"/>
            <a:ext cx="569512" cy="756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bdĺžnik 30">
            <a:extLst>
              <a:ext uri="{FF2B5EF4-FFF2-40B4-BE49-F238E27FC236}">
                <a16:creationId xmlns:a16="http://schemas.microsoft.com/office/drawing/2014/main" id="{EB1392E6-67EF-C669-FAED-F193958E363B}"/>
              </a:ext>
            </a:extLst>
          </p:cNvPr>
          <p:cNvSpPr/>
          <p:nvPr/>
        </p:nvSpPr>
        <p:spPr>
          <a:xfrm>
            <a:off x="7289521" y="4013514"/>
            <a:ext cx="23362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Mont Blanc, 4806 </a:t>
            </a:r>
            <a:r>
              <a:rPr lang="sk-SK" sz="1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mnm</a:t>
            </a:r>
            <a:endParaRPr lang="sk-SK" sz="12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Nejvyšší</a:t>
            </a:r>
            <a:r>
              <a:rPr lang="sk-SK" sz="1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bod FR a </a:t>
            </a:r>
            <a:r>
              <a:rPr lang="sk-SK" sz="1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Evropy</a:t>
            </a:r>
            <a:r>
              <a:rPr lang="sk-SK" sz="1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13" name="Grafický objekt 512" descr="Hory výplň plnou farbou">
            <a:extLst>
              <a:ext uri="{FF2B5EF4-FFF2-40B4-BE49-F238E27FC236}">
                <a16:creationId xmlns:a16="http://schemas.microsoft.com/office/drawing/2014/main" id="{C7B196D6-DE92-EB66-8107-2F9020E62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2661" y="3764072"/>
            <a:ext cx="217894" cy="2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69D0FCCF-5EA1-9BA2-6888-3FE78A4B1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AB55F173-98C4-B591-17BF-DB7EE87A974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667E15B1-2ED3-C211-46B9-72D24255FE2A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055E648B-B66A-40F5-39EB-D5A6B65CFFED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A7C19A57-301C-D5FA-02B9-2349063465FF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0A261445-7B78-75EB-B105-4663F2C6B9F7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7461FDFC-6227-F1E7-BC1E-00A7CD85D5B9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1E8EA0E0-AAAE-A453-7A7D-040194F96E02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0BEA75FE-5AB2-6161-FA31-7713EEF03898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98A79684-CA03-E511-0C84-6612D06FEF4F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6" name="Obrázok 5">
            <a:extLst>
              <a:ext uri="{FF2B5EF4-FFF2-40B4-BE49-F238E27FC236}">
                <a16:creationId xmlns:a16="http://schemas.microsoft.com/office/drawing/2014/main" id="{A1041173-0F28-5C9F-67D4-F060471336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5" t="14500" r="20213" b="13940"/>
          <a:stretch/>
        </p:blipFill>
        <p:spPr>
          <a:xfrm>
            <a:off x="2141578" y="0"/>
            <a:ext cx="7571790" cy="6858000"/>
          </a:xfrm>
          <a:prstGeom prst="rect">
            <a:avLst/>
          </a:prstGeom>
        </p:spPr>
      </p:pic>
      <p:sp>
        <p:nvSpPr>
          <p:cNvPr id="16" name="Voľný tvar: obrazec 15">
            <a:extLst>
              <a:ext uri="{FF2B5EF4-FFF2-40B4-BE49-F238E27FC236}">
                <a16:creationId xmlns:a16="http://schemas.microsoft.com/office/drawing/2014/main" id="{4BE01F23-3884-EE11-9913-FFDFAF4C6C88}"/>
              </a:ext>
            </a:extLst>
          </p:cNvPr>
          <p:cNvSpPr/>
          <p:nvPr/>
        </p:nvSpPr>
        <p:spPr>
          <a:xfrm>
            <a:off x="4561840" y="4490720"/>
            <a:ext cx="975360" cy="1727200"/>
          </a:xfrm>
          <a:custGeom>
            <a:avLst/>
            <a:gdLst>
              <a:gd name="connsiteX0" fmla="*/ 579120 w 975360"/>
              <a:gd name="connsiteY0" fmla="*/ 1727200 h 1727200"/>
              <a:gd name="connsiteX1" fmla="*/ 589280 w 975360"/>
              <a:gd name="connsiteY1" fmla="*/ 1645920 h 1727200"/>
              <a:gd name="connsiteX2" fmla="*/ 477520 w 975360"/>
              <a:gd name="connsiteY2" fmla="*/ 1513840 h 1727200"/>
              <a:gd name="connsiteX3" fmla="*/ 670560 w 975360"/>
              <a:gd name="connsiteY3" fmla="*/ 1473200 h 1727200"/>
              <a:gd name="connsiteX4" fmla="*/ 812800 w 975360"/>
              <a:gd name="connsiteY4" fmla="*/ 1300480 h 1727200"/>
              <a:gd name="connsiteX5" fmla="*/ 904240 w 975360"/>
              <a:gd name="connsiteY5" fmla="*/ 1188720 h 1727200"/>
              <a:gd name="connsiteX6" fmla="*/ 975360 w 975360"/>
              <a:gd name="connsiteY6" fmla="*/ 1087120 h 1727200"/>
              <a:gd name="connsiteX7" fmla="*/ 894080 w 975360"/>
              <a:gd name="connsiteY7" fmla="*/ 934720 h 1727200"/>
              <a:gd name="connsiteX8" fmla="*/ 883920 w 975360"/>
              <a:gd name="connsiteY8" fmla="*/ 853440 h 1727200"/>
              <a:gd name="connsiteX9" fmla="*/ 731520 w 975360"/>
              <a:gd name="connsiteY9" fmla="*/ 751840 h 1727200"/>
              <a:gd name="connsiteX10" fmla="*/ 660400 w 975360"/>
              <a:gd name="connsiteY10" fmla="*/ 680720 h 1727200"/>
              <a:gd name="connsiteX11" fmla="*/ 558800 w 975360"/>
              <a:gd name="connsiteY11" fmla="*/ 660400 h 1727200"/>
              <a:gd name="connsiteX12" fmla="*/ 386080 w 975360"/>
              <a:gd name="connsiteY12" fmla="*/ 619760 h 1727200"/>
              <a:gd name="connsiteX13" fmla="*/ 314960 w 975360"/>
              <a:gd name="connsiteY13" fmla="*/ 599440 h 1727200"/>
              <a:gd name="connsiteX14" fmla="*/ 335280 w 975360"/>
              <a:gd name="connsiteY14" fmla="*/ 447040 h 1727200"/>
              <a:gd name="connsiteX15" fmla="*/ 254000 w 975360"/>
              <a:gd name="connsiteY15" fmla="*/ 355600 h 1727200"/>
              <a:gd name="connsiteX16" fmla="*/ 162560 w 975360"/>
              <a:gd name="connsiteY16" fmla="*/ 314960 h 1727200"/>
              <a:gd name="connsiteX17" fmla="*/ 30480 w 975360"/>
              <a:gd name="connsiteY17" fmla="*/ 314960 h 1727200"/>
              <a:gd name="connsiteX18" fmla="*/ 0 w 975360"/>
              <a:gd name="connsiteY18" fmla="*/ 152400 h 1727200"/>
              <a:gd name="connsiteX19" fmla="*/ 10160 w 975360"/>
              <a:gd name="connsiteY19" fmla="*/ 71120 h 1727200"/>
              <a:gd name="connsiteX20" fmla="*/ 10160 w 975360"/>
              <a:gd name="connsiteY20" fmla="*/ 0 h 1727200"/>
              <a:gd name="connsiteX21" fmla="*/ 0 w 975360"/>
              <a:gd name="connsiteY21" fmla="*/ 508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75360" h="1727200">
                <a:moveTo>
                  <a:pt x="579120" y="1727200"/>
                </a:moveTo>
                <a:lnTo>
                  <a:pt x="589280" y="1645920"/>
                </a:lnTo>
                <a:lnTo>
                  <a:pt x="477520" y="1513840"/>
                </a:lnTo>
                <a:lnTo>
                  <a:pt x="670560" y="1473200"/>
                </a:lnTo>
                <a:lnTo>
                  <a:pt x="812800" y="1300480"/>
                </a:lnTo>
                <a:lnTo>
                  <a:pt x="904240" y="1188720"/>
                </a:lnTo>
                <a:lnTo>
                  <a:pt x="975360" y="1087120"/>
                </a:lnTo>
                <a:lnTo>
                  <a:pt x="894080" y="934720"/>
                </a:lnTo>
                <a:lnTo>
                  <a:pt x="883920" y="853440"/>
                </a:lnTo>
                <a:lnTo>
                  <a:pt x="731520" y="751840"/>
                </a:lnTo>
                <a:lnTo>
                  <a:pt x="660400" y="680720"/>
                </a:lnTo>
                <a:lnTo>
                  <a:pt x="558800" y="660400"/>
                </a:lnTo>
                <a:lnTo>
                  <a:pt x="386080" y="619760"/>
                </a:lnTo>
                <a:lnTo>
                  <a:pt x="314960" y="599440"/>
                </a:lnTo>
                <a:lnTo>
                  <a:pt x="335280" y="447040"/>
                </a:lnTo>
                <a:lnTo>
                  <a:pt x="254000" y="355600"/>
                </a:lnTo>
                <a:lnTo>
                  <a:pt x="162560" y="314960"/>
                </a:lnTo>
                <a:lnTo>
                  <a:pt x="30480" y="314960"/>
                </a:lnTo>
                <a:lnTo>
                  <a:pt x="0" y="152400"/>
                </a:lnTo>
                <a:lnTo>
                  <a:pt x="10160" y="71120"/>
                </a:lnTo>
                <a:lnTo>
                  <a:pt x="10160" y="0"/>
                </a:lnTo>
                <a:lnTo>
                  <a:pt x="0" y="50800"/>
                </a:lnTo>
              </a:path>
            </a:pathLst>
          </a:cu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18" name="Voľný tvar: obrazec 17">
            <a:extLst>
              <a:ext uri="{FF2B5EF4-FFF2-40B4-BE49-F238E27FC236}">
                <a16:creationId xmlns:a16="http://schemas.microsoft.com/office/drawing/2014/main" id="{10EF8F46-F9D8-3B3D-BBB4-078A4E6D03A3}"/>
              </a:ext>
            </a:extLst>
          </p:cNvPr>
          <p:cNvSpPr/>
          <p:nvPr/>
        </p:nvSpPr>
        <p:spPr>
          <a:xfrm>
            <a:off x="7274560" y="3454400"/>
            <a:ext cx="883920" cy="2286000"/>
          </a:xfrm>
          <a:custGeom>
            <a:avLst/>
            <a:gdLst>
              <a:gd name="connsiteX0" fmla="*/ 111760 w 883920"/>
              <a:gd name="connsiteY0" fmla="*/ 2286000 h 2286000"/>
              <a:gd name="connsiteX1" fmla="*/ 91440 w 883920"/>
              <a:gd name="connsiteY1" fmla="*/ 2123440 h 2286000"/>
              <a:gd name="connsiteX2" fmla="*/ 81280 w 883920"/>
              <a:gd name="connsiteY2" fmla="*/ 2032000 h 2286000"/>
              <a:gd name="connsiteX3" fmla="*/ 10160 w 883920"/>
              <a:gd name="connsiteY3" fmla="*/ 2011680 h 2286000"/>
              <a:gd name="connsiteX4" fmla="*/ 0 w 883920"/>
              <a:gd name="connsiteY4" fmla="*/ 1930400 h 2286000"/>
              <a:gd name="connsiteX5" fmla="*/ 40640 w 883920"/>
              <a:gd name="connsiteY5" fmla="*/ 1828800 h 2286000"/>
              <a:gd name="connsiteX6" fmla="*/ 121920 w 883920"/>
              <a:gd name="connsiteY6" fmla="*/ 1778000 h 2286000"/>
              <a:gd name="connsiteX7" fmla="*/ 81280 w 883920"/>
              <a:gd name="connsiteY7" fmla="*/ 1666240 h 2286000"/>
              <a:gd name="connsiteX8" fmla="*/ 0 w 883920"/>
              <a:gd name="connsiteY8" fmla="*/ 1574800 h 2286000"/>
              <a:gd name="connsiteX9" fmla="*/ 30480 w 883920"/>
              <a:gd name="connsiteY9" fmla="*/ 1473200 h 2286000"/>
              <a:gd name="connsiteX10" fmla="*/ 91440 w 883920"/>
              <a:gd name="connsiteY10" fmla="*/ 1351280 h 2286000"/>
              <a:gd name="connsiteX11" fmla="*/ 142240 w 883920"/>
              <a:gd name="connsiteY11" fmla="*/ 1259840 h 2286000"/>
              <a:gd name="connsiteX12" fmla="*/ 91440 w 883920"/>
              <a:gd name="connsiteY12" fmla="*/ 1219200 h 2286000"/>
              <a:gd name="connsiteX13" fmla="*/ 81280 w 883920"/>
              <a:gd name="connsiteY13" fmla="*/ 1127760 h 2286000"/>
              <a:gd name="connsiteX14" fmla="*/ 132080 w 883920"/>
              <a:gd name="connsiteY14" fmla="*/ 1107440 h 2286000"/>
              <a:gd name="connsiteX15" fmla="*/ 132080 w 883920"/>
              <a:gd name="connsiteY15" fmla="*/ 995680 h 2286000"/>
              <a:gd name="connsiteX16" fmla="*/ 81280 w 883920"/>
              <a:gd name="connsiteY16" fmla="*/ 924560 h 2286000"/>
              <a:gd name="connsiteX17" fmla="*/ 91440 w 883920"/>
              <a:gd name="connsiteY17" fmla="*/ 802640 h 2286000"/>
              <a:gd name="connsiteX18" fmla="*/ 91440 w 883920"/>
              <a:gd name="connsiteY18" fmla="*/ 751840 h 2286000"/>
              <a:gd name="connsiteX19" fmla="*/ 132080 w 883920"/>
              <a:gd name="connsiteY19" fmla="*/ 660400 h 2286000"/>
              <a:gd name="connsiteX20" fmla="*/ 132080 w 883920"/>
              <a:gd name="connsiteY20" fmla="*/ 558800 h 2286000"/>
              <a:gd name="connsiteX21" fmla="*/ 111760 w 883920"/>
              <a:gd name="connsiteY21" fmla="*/ 497840 h 2286000"/>
              <a:gd name="connsiteX22" fmla="*/ 162560 w 883920"/>
              <a:gd name="connsiteY22" fmla="*/ 447040 h 2286000"/>
              <a:gd name="connsiteX23" fmla="*/ 264160 w 883920"/>
              <a:gd name="connsiteY23" fmla="*/ 477520 h 2286000"/>
              <a:gd name="connsiteX24" fmla="*/ 365760 w 883920"/>
              <a:gd name="connsiteY24" fmla="*/ 396240 h 2286000"/>
              <a:gd name="connsiteX25" fmla="*/ 467360 w 883920"/>
              <a:gd name="connsiteY25" fmla="*/ 497840 h 2286000"/>
              <a:gd name="connsiteX26" fmla="*/ 497840 w 883920"/>
              <a:gd name="connsiteY26" fmla="*/ 589280 h 2286000"/>
              <a:gd name="connsiteX27" fmla="*/ 568960 w 883920"/>
              <a:gd name="connsiteY27" fmla="*/ 558800 h 2286000"/>
              <a:gd name="connsiteX28" fmla="*/ 609600 w 883920"/>
              <a:gd name="connsiteY28" fmla="*/ 457200 h 2286000"/>
              <a:gd name="connsiteX29" fmla="*/ 629920 w 883920"/>
              <a:gd name="connsiteY29" fmla="*/ 314960 h 2286000"/>
              <a:gd name="connsiteX30" fmla="*/ 619760 w 883920"/>
              <a:gd name="connsiteY30" fmla="*/ 193040 h 2286000"/>
              <a:gd name="connsiteX31" fmla="*/ 650240 w 883920"/>
              <a:gd name="connsiteY31" fmla="*/ 111760 h 2286000"/>
              <a:gd name="connsiteX32" fmla="*/ 792480 w 883920"/>
              <a:gd name="connsiteY32" fmla="*/ 101600 h 2286000"/>
              <a:gd name="connsiteX33" fmla="*/ 883920 w 883920"/>
              <a:gd name="connsiteY33" fmla="*/ 0 h 2286000"/>
              <a:gd name="connsiteX34" fmla="*/ 883920 w 883920"/>
              <a:gd name="connsiteY3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83920" h="2286000">
                <a:moveTo>
                  <a:pt x="111760" y="2286000"/>
                </a:moveTo>
                <a:lnTo>
                  <a:pt x="91440" y="2123440"/>
                </a:lnTo>
                <a:lnTo>
                  <a:pt x="81280" y="2032000"/>
                </a:lnTo>
                <a:lnTo>
                  <a:pt x="10160" y="2011680"/>
                </a:lnTo>
                <a:lnTo>
                  <a:pt x="0" y="1930400"/>
                </a:lnTo>
                <a:lnTo>
                  <a:pt x="40640" y="1828800"/>
                </a:lnTo>
                <a:lnTo>
                  <a:pt x="121920" y="1778000"/>
                </a:lnTo>
                <a:lnTo>
                  <a:pt x="81280" y="1666240"/>
                </a:lnTo>
                <a:lnTo>
                  <a:pt x="0" y="1574800"/>
                </a:lnTo>
                <a:lnTo>
                  <a:pt x="30480" y="1473200"/>
                </a:lnTo>
                <a:lnTo>
                  <a:pt x="91440" y="1351280"/>
                </a:lnTo>
                <a:lnTo>
                  <a:pt x="142240" y="1259840"/>
                </a:lnTo>
                <a:lnTo>
                  <a:pt x="91440" y="1219200"/>
                </a:lnTo>
                <a:lnTo>
                  <a:pt x="81280" y="1127760"/>
                </a:lnTo>
                <a:lnTo>
                  <a:pt x="132080" y="1107440"/>
                </a:lnTo>
                <a:lnTo>
                  <a:pt x="132080" y="995680"/>
                </a:lnTo>
                <a:lnTo>
                  <a:pt x="81280" y="924560"/>
                </a:lnTo>
                <a:lnTo>
                  <a:pt x="91440" y="802640"/>
                </a:lnTo>
                <a:lnTo>
                  <a:pt x="91440" y="751840"/>
                </a:lnTo>
                <a:lnTo>
                  <a:pt x="132080" y="660400"/>
                </a:lnTo>
                <a:lnTo>
                  <a:pt x="132080" y="558800"/>
                </a:lnTo>
                <a:lnTo>
                  <a:pt x="111760" y="497840"/>
                </a:lnTo>
                <a:lnTo>
                  <a:pt x="162560" y="447040"/>
                </a:lnTo>
                <a:lnTo>
                  <a:pt x="264160" y="477520"/>
                </a:lnTo>
                <a:lnTo>
                  <a:pt x="365760" y="396240"/>
                </a:lnTo>
                <a:lnTo>
                  <a:pt x="467360" y="497840"/>
                </a:lnTo>
                <a:lnTo>
                  <a:pt x="497840" y="589280"/>
                </a:lnTo>
                <a:lnTo>
                  <a:pt x="568960" y="558800"/>
                </a:lnTo>
                <a:lnTo>
                  <a:pt x="609600" y="457200"/>
                </a:lnTo>
                <a:lnTo>
                  <a:pt x="629920" y="314960"/>
                </a:lnTo>
                <a:lnTo>
                  <a:pt x="619760" y="193040"/>
                </a:lnTo>
                <a:lnTo>
                  <a:pt x="650240" y="111760"/>
                </a:lnTo>
                <a:lnTo>
                  <a:pt x="792480" y="101600"/>
                </a:lnTo>
                <a:lnTo>
                  <a:pt x="883920" y="0"/>
                </a:lnTo>
                <a:lnTo>
                  <a:pt x="88392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Voľný tvar: obrazec 18">
            <a:extLst>
              <a:ext uri="{FF2B5EF4-FFF2-40B4-BE49-F238E27FC236}">
                <a16:creationId xmlns:a16="http://schemas.microsoft.com/office/drawing/2014/main" id="{CEB13EAD-AC3C-84AE-3BA4-CBF319DCE9C0}"/>
              </a:ext>
            </a:extLst>
          </p:cNvPr>
          <p:cNvSpPr/>
          <p:nvPr/>
        </p:nvSpPr>
        <p:spPr>
          <a:xfrm>
            <a:off x="3931920" y="2346960"/>
            <a:ext cx="3169920" cy="2255520"/>
          </a:xfrm>
          <a:custGeom>
            <a:avLst/>
            <a:gdLst>
              <a:gd name="connsiteX0" fmla="*/ 3048000 w 3169920"/>
              <a:gd name="connsiteY0" fmla="*/ 2255520 h 2255520"/>
              <a:gd name="connsiteX1" fmla="*/ 2997200 w 3169920"/>
              <a:gd name="connsiteY1" fmla="*/ 2204720 h 2255520"/>
              <a:gd name="connsiteX2" fmla="*/ 2997200 w 3169920"/>
              <a:gd name="connsiteY2" fmla="*/ 2062480 h 2255520"/>
              <a:gd name="connsiteX3" fmla="*/ 3048000 w 3169920"/>
              <a:gd name="connsiteY3" fmla="*/ 1981200 h 2255520"/>
              <a:gd name="connsiteX4" fmla="*/ 3149600 w 3169920"/>
              <a:gd name="connsiteY4" fmla="*/ 1899920 h 2255520"/>
              <a:gd name="connsiteX5" fmla="*/ 3169920 w 3169920"/>
              <a:gd name="connsiteY5" fmla="*/ 1788160 h 2255520"/>
              <a:gd name="connsiteX6" fmla="*/ 3119120 w 3169920"/>
              <a:gd name="connsiteY6" fmla="*/ 1584960 h 2255520"/>
              <a:gd name="connsiteX7" fmla="*/ 3078480 w 3169920"/>
              <a:gd name="connsiteY7" fmla="*/ 1432560 h 2255520"/>
              <a:gd name="connsiteX8" fmla="*/ 3068320 w 3169920"/>
              <a:gd name="connsiteY8" fmla="*/ 1341120 h 2255520"/>
              <a:gd name="connsiteX9" fmla="*/ 3017520 w 3169920"/>
              <a:gd name="connsiteY9" fmla="*/ 1290320 h 2255520"/>
              <a:gd name="connsiteX10" fmla="*/ 3017520 w 3169920"/>
              <a:gd name="connsiteY10" fmla="*/ 1219200 h 2255520"/>
              <a:gd name="connsiteX11" fmla="*/ 3017520 w 3169920"/>
              <a:gd name="connsiteY11" fmla="*/ 1046480 h 2255520"/>
              <a:gd name="connsiteX12" fmla="*/ 2895600 w 3169920"/>
              <a:gd name="connsiteY12" fmla="*/ 1026160 h 2255520"/>
              <a:gd name="connsiteX13" fmla="*/ 2844800 w 3169920"/>
              <a:gd name="connsiteY13" fmla="*/ 873760 h 2255520"/>
              <a:gd name="connsiteX14" fmla="*/ 2814320 w 3169920"/>
              <a:gd name="connsiteY14" fmla="*/ 812800 h 2255520"/>
              <a:gd name="connsiteX15" fmla="*/ 2661920 w 3169920"/>
              <a:gd name="connsiteY15" fmla="*/ 711200 h 2255520"/>
              <a:gd name="connsiteX16" fmla="*/ 2570480 w 3169920"/>
              <a:gd name="connsiteY16" fmla="*/ 680720 h 2255520"/>
              <a:gd name="connsiteX17" fmla="*/ 2438400 w 3169920"/>
              <a:gd name="connsiteY17" fmla="*/ 670560 h 2255520"/>
              <a:gd name="connsiteX18" fmla="*/ 2438400 w 3169920"/>
              <a:gd name="connsiteY18" fmla="*/ 457200 h 2255520"/>
              <a:gd name="connsiteX19" fmla="*/ 2438400 w 3169920"/>
              <a:gd name="connsiteY19" fmla="*/ 304800 h 2255520"/>
              <a:gd name="connsiteX20" fmla="*/ 2326640 w 3169920"/>
              <a:gd name="connsiteY20" fmla="*/ 152400 h 2255520"/>
              <a:gd name="connsiteX21" fmla="*/ 2204720 w 3169920"/>
              <a:gd name="connsiteY21" fmla="*/ 101600 h 2255520"/>
              <a:gd name="connsiteX22" fmla="*/ 2032000 w 3169920"/>
              <a:gd name="connsiteY22" fmla="*/ 81280 h 2255520"/>
              <a:gd name="connsiteX23" fmla="*/ 1920240 w 3169920"/>
              <a:gd name="connsiteY23" fmla="*/ 0 h 2255520"/>
              <a:gd name="connsiteX24" fmla="*/ 1778000 w 3169920"/>
              <a:gd name="connsiteY24" fmla="*/ 162560 h 2255520"/>
              <a:gd name="connsiteX25" fmla="*/ 1666240 w 3169920"/>
              <a:gd name="connsiteY25" fmla="*/ 284480 h 2255520"/>
              <a:gd name="connsiteX26" fmla="*/ 1554480 w 3169920"/>
              <a:gd name="connsiteY26" fmla="*/ 274320 h 2255520"/>
              <a:gd name="connsiteX27" fmla="*/ 1503680 w 3169920"/>
              <a:gd name="connsiteY27" fmla="*/ 386080 h 2255520"/>
              <a:gd name="connsiteX28" fmla="*/ 1412240 w 3169920"/>
              <a:gd name="connsiteY28" fmla="*/ 386080 h 2255520"/>
              <a:gd name="connsiteX29" fmla="*/ 1219200 w 3169920"/>
              <a:gd name="connsiteY29" fmla="*/ 355600 h 2255520"/>
              <a:gd name="connsiteX30" fmla="*/ 1148080 w 3169920"/>
              <a:gd name="connsiteY30" fmla="*/ 487680 h 2255520"/>
              <a:gd name="connsiteX31" fmla="*/ 1036320 w 3169920"/>
              <a:gd name="connsiteY31" fmla="*/ 416560 h 2255520"/>
              <a:gd name="connsiteX32" fmla="*/ 894080 w 3169920"/>
              <a:gd name="connsiteY32" fmla="*/ 416560 h 2255520"/>
              <a:gd name="connsiteX33" fmla="*/ 843280 w 3169920"/>
              <a:gd name="connsiteY33" fmla="*/ 386080 h 2255520"/>
              <a:gd name="connsiteX34" fmla="*/ 762000 w 3169920"/>
              <a:gd name="connsiteY34" fmla="*/ 375920 h 2255520"/>
              <a:gd name="connsiteX35" fmla="*/ 680720 w 3169920"/>
              <a:gd name="connsiteY35" fmla="*/ 396240 h 2255520"/>
              <a:gd name="connsiteX36" fmla="*/ 579120 w 3169920"/>
              <a:gd name="connsiteY36" fmla="*/ 406400 h 2255520"/>
              <a:gd name="connsiteX37" fmla="*/ 538480 w 3169920"/>
              <a:gd name="connsiteY37" fmla="*/ 365760 h 2255520"/>
              <a:gd name="connsiteX38" fmla="*/ 487680 w 3169920"/>
              <a:gd name="connsiteY38" fmla="*/ 386080 h 2255520"/>
              <a:gd name="connsiteX39" fmla="*/ 304800 w 3169920"/>
              <a:gd name="connsiteY39" fmla="*/ 406400 h 2255520"/>
              <a:gd name="connsiteX40" fmla="*/ 243840 w 3169920"/>
              <a:gd name="connsiteY40" fmla="*/ 447040 h 2255520"/>
              <a:gd name="connsiteX41" fmla="*/ 233680 w 3169920"/>
              <a:gd name="connsiteY41" fmla="*/ 487680 h 2255520"/>
              <a:gd name="connsiteX42" fmla="*/ 233680 w 3169920"/>
              <a:gd name="connsiteY42" fmla="*/ 487680 h 2255520"/>
              <a:gd name="connsiteX43" fmla="*/ 71120 w 3169920"/>
              <a:gd name="connsiteY43" fmla="*/ 467360 h 2255520"/>
              <a:gd name="connsiteX44" fmla="*/ 0 w 3169920"/>
              <a:gd name="connsiteY44" fmla="*/ 457200 h 225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69920" h="2255520">
                <a:moveTo>
                  <a:pt x="3048000" y="2255520"/>
                </a:moveTo>
                <a:lnTo>
                  <a:pt x="2997200" y="2204720"/>
                </a:lnTo>
                <a:lnTo>
                  <a:pt x="2997200" y="2062480"/>
                </a:lnTo>
                <a:lnTo>
                  <a:pt x="3048000" y="1981200"/>
                </a:lnTo>
                <a:lnTo>
                  <a:pt x="3149600" y="1899920"/>
                </a:lnTo>
                <a:lnTo>
                  <a:pt x="3169920" y="1788160"/>
                </a:lnTo>
                <a:lnTo>
                  <a:pt x="3119120" y="1584960"/>
                </a:lnTo>
                <a:lnTo>
                  <a:pt x="3078480" y="1432560"/>
                </a:lnTo>
                <a:lnTo>
                  <a:pt x="3068320" y="1341120"/>
                </a:lnTo>
                <a:lnTo>
                  <a:pt x="3017520" y="1290320"/>
                </a:lnTo>
                <a:lnTo>
                  <a:pt x="3017520" y="1219200"/>
                </a:lnTo>
                <a:lnTo>
                  <a:pt x="3017520" y="1046480"/>
                </a:lnTo>
                <a:lnTo>
                  <a:pt x="2895600" y="1026160"/>
                </a:lnTo>
                <a:lnTo>
                  <a:pt x="2844800" y="873760"/>
                </a:lnTo>
                <a:lnTo>
                  <a:pt x="2814320" y="812800"/>
                </a:lnTo>
                <a:lnTo>
                  <a:pt x="2661920" y="711200"/>
                </a:lnTo>
                <a:lnTo>
                  <a:pt x="2570480" y="680720"/>
                </a:lnTo>
                <a:lnTo>
                  <a:pt x="2438400" y="670560"/>
                </a:lnTo>
                <a:lnTo>
                  <a:pt x="2438400" y="457200"/>
                </a:lnTo>
                <a:lnTo>
                  <a:pt x="2438400" y="304800"/>
                </a:lnTo>
                <a:lnTo>
                  <a:pt x="2326640" y="152400"/>
                </a:lnTo>
                <a:lnTo>
                  <a:pt x="2204720" y="101600"/>
                </a:lnTo>
                <a:lnTo>
                  <a:pt x="2032000" y="81280"/>
                </a:lnTo>
                <a:lnTo>
                  <a:pt x="1920240" y="0"/>
                </a:lnTo>
                <a:lnTo>
                  <a:pt x="1778000" y="162560"/>
                </a:lnTo>
                <a:lnTo>
                  <a:pt x="1666240" y="284480"/>
                </a:lnTo>
                <a:lnTo>
                  <a:pt x="1554480" y="274320"/>
                </a:lnTo>
                <a:lnTo>
                  <a:pt x="1503680" y="386080"/>
                </a:lnTo>
                <a:lnTo>
                  <a:pt x="1412240" y="386080"/>
                </a:lnTo>
                <a:lnTo>
                  <a:pt x="1219200" y="355600"/>
                </a:lnTo>
                <a:lnTo>
                  <a:pt x="1148080" y="487680"/>
                </a:lnTo>
                <a:lnTo>
                  <a:pt x="1036320" y="416560"/>
                </a:lnTo>
                <a:lnTo>
                  <a:pt x="894080" y="416560"/>
                </a:lnTo>
                <a:lnTo>
                  <a:pt x="843280" y="386080"/>
                </a:lnTo>
                <a:lnTo>
                  <a:pt x="762000" y="375920"/>
                </a:lnTo>
                <a:lnTo>
                  <a:pt x="680720" y="396240"/>
                </a:lnTo>
                <a:lnTo>
                  <a:pt x="579120" y="406400"/>
                </a:lnTo>
                <a:lnTo>
                  <a:pt x="538480" y="365760"/>
                </a:lnTo>
                <a:lnTo>
                  <a:pt x="487680" y="386080"/>
                </a:lnTo>
                <a:lnTo>
                  <a:pt x="304800" y="406400"/>
                </a:lnTo>
                <a:lnTo>
                  <a:pt x="243840" y="447040"/>
                </a:lnTo>
                <a:lnTo>
                  <a:pt x="233680" y="487680"/>
                </a:lnTo>
                <a:lnTo>
                  <a:pt x="233680" y="487680"/>
                </a:lnTo>
                <a:lnTo>
                  <a:pt x="71120" y="467360"/>
                </a:lnTo>
                <a:lnTo>
                  <a:pt x="0" y="45720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Voľný tvar: obrazec 20">
            <a:extLst>
              <a:ext uri="{FF2B5EF4-FFF2-40B4-BE49-F238E27FC236}">
                <a16:creationId xmlns:a16="http://schemas.microsoft.com/office/drawing/2014/main" id="{00D1D624-70A5-E005-D615-BD8BB864F9FF}"/>
              </a:ext>
            </a:extLst>
          </p:cNvPr>
          <p:cNvSpPr/>
          <p:nvPr/>
        </p:nvSpPr>
        <p:spPr>
          <a:xfrm>
            <a:off x="5029200" y="1239520"/>
            <a:ext cx="2265680" cy="1402080"/>
          </a:xfrm>
          <a:custGeom>
            <a:avLst/>
            <a:gdLst>
              <a:gd name="connsiteX0" fmla="*/ 2265680 w 2265680"/>
              <a:gd name="connsiteY0" fmla="*/ 1402080 h 1402080"/>
              <a:gd name="connsiteX1" fmla="*/ 2255520 w 2265680"/>
              <a:gd name="connsiteY1" fmla="*/ 1280160 h 1402080"/>
              <a:gd name="connsiteX2" fmla="*/ 2194560 w 2265680"/>
              <a:gd name="connsiteY2" fmla="*/ 1148080 h 1402080"/>
              <a:gd name="connsiteX3" fmla="*/ 2133600 w 2265680"/>
              <a:gd name="connsiteY3" fmla="*/ 1046480 h 1402080"/>
              <a:gd name="connsiteX4" fmla="*/ 2072640 w 2265680"/>
              <a:gd name="connsiteY4" fmla="*/ 1005840 h 1402080"/>
              <a:gd name="connsiteX5" fmla="*/ 2021840 w 2265680"/>
              <a:gd name="connsiteY5" fmla="*/ 965200 h 1402080"/>
              <a:gd name="connsiteX6" fmla="*/ 1950720 w 2265680"/>
              <a:gd name="connsiteY6" fmla="*/ 863600 h 1402080"/>
              <a:gd name="connsiteX7" fmla="*/ 1950720 w 2265680"/>
              <a:gd name="connsiteY7" fmla="*/ 863600 h 1402080"/>
              <a:gd name="connsiteX8" fmla="*/ 1818640 w 2265680"/>
              <a:gd name="connsiteY8" fmla="*/ 751840 h 1402080"/>
              <a:gd name="connsiteX9" fmla="*/ 1778000 w 2265680"/>
              <a:gd name="connsiteY9" fmla="*/ 711200 h 1402080"/>
              <a:gd name="connsiteX10" fmla="*/ 1595120 w 2265680"/>
              <a:gd name="connsiteY10" fmla="*/ 731520 h 1402080"/>
              <a:gd name="connsiteX11" fmla="*/ 1463040 w 2265680"/>
              <a:gd name="connsiteY11" fmla="*/ 772160 h 1402080"/>
              <a:gd name="connsiteX12" fmla="*/ 1381760 w 2265680"/>
              <a:gd name="connsiteY12" fmla="*/ 772160 h 1402080"/>
              <a:gd name="connsiteX13" fmla="*/ 1310640 w 2265680"/>
              <a:gd name="connsiteY13" fmla="*/ 751840 h 1402080"/>
              <a:gd name="connsiteX14" fmla="*/ 1209040 w 2265680"/>
              <a:gd name="connsiteY14" fmla="*/ 690880 h 1402080"/>
              <a:gd name="connsiteX15" fmla="*/ 1158240 w 2265680"/>
              <a:gd name="connsiteY15" fmla="*/ 609600 h 1402080"/>
              <a:gd name="connsiteX16" fmla="*/ 1066800 w 2265680"/>
              <a:gd name="connsiteY16" fmla="*/ 508000 h 1402080"/>
              <a:gd name="connsiteX17" fmla="*/ 1066800 w 2265680"/>
              <a:gd name="connsiteY17" fmla="*/ 436880 h 1402080"/>
              <a:gd name="connsiteX18" fmla="*/ 1005840 w 2265680"/>
              <a:gd name="connsiteY18" fmla="*/ 396240 h 1402080"/>
              <a:gd name="connsiteX19" fmla="*/ 955040 w 2265680"/>
              <a:gd name="connsiteY19" fmla="*/ 345440 h 1402080"/>
              <a:gd name="connsiteX20" fmla="*/ 863600 w 2265680"/>
              <a:gd name="connsiteY20" fmla="*/ 355600 h 1402080"/>
              <a:gd name="connsiteX21" fmla="*/ 762000 w 2265680"/>
              <a:gd name="connsiteY21" fmla="*/ 304800 h 1402080"/>
              <a:gd name="connsiteX22" fmla="*/ 660400 w 2265680"/>
              <a:gd name="connsiteY22" fmla="*/ 304800 h 1402080"/>
              <a:gd name="connsiteX23" fmla="*/ 568960 w 2265680"/>
              <a:gd name="connsiteY23" fmla="*/ 193040 h 1402080"/>
              <a:gd name="connsiteX24" fmla="*/ 548640 w 2265680"/>
              <a:gd name="connsiteY24" fmla="*/ 111760 h 1402080"/>
              <a:gd name="connsiteX25" fmla="*/ 467360 w 2265680"/>
              <a:gd name="connsiteY25" fmla="*/ 0 h 1402080"/>
              <a:gd name="connsiteX26" fmla="*/ 304800 w 2265680"/>
              <a:gd name="connsiteY26" fmla="*/ 10160 h 1402080"/>
              <a:gd name="connsiteX27" fmla="*/ 254000 w 2265680"/>
              <a:gd name="connsiteY27" fmla="*/ 30480 h 1402080"/>
              <a:gd name="connsiteX28" fmla="*/ 91440 w 2265680"/>
              <a:gd name="connsiteY28" fmla="*/ 30480 h 1402080"/>
              <a:gd name="connsiteX29" fmla="*/ 91440 w 2265680"/>
              <a:gd name="connsiteY29" fmla="*/ 30480 h 1402080"/>
              <a:gd name="connsiteX30" fmla="*/ 0 w 2265680"/>
              <a:gd name="connsiteY30" fmla="*/ 6096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5680" h="1402080">
                <a:moveTo>
                  <a:pt x="2265680" y="1402080"/>
                </a:moveTo>
                <a:lnTo>
                  <a:pt x="2255520" y="1280160"/>
                </a:lnTo>
                <a:lnTo>
                  <a:pt x="2194560" y="1148080"/>
                </a:lnTo>
                <a:lnTo>
                  <a:pt x="2133600" y="1046480"/>
                </a:lnTo>
                <a:lnTo>
                  <a:pt x="2072640" y="1005840"/>
                </a:lnTo>
                <a:lnTo>
                  <a:pt x="2021840" y="965200"/>
                </a:lnTo>
                <a:lnTo>
                  <a:pt x="1950720" y="863600"/>
                </a:lnTo>
                <a:lnTo>
                  <a:pt x="1950720" y="863600"/>
                </a:lnTo>
                <a:lnTo>
                  <a:pt x="1818640" y="751840"/>
                </a:lnTo>
                <a:lnTo>
                  <a:pt x="1778000" y="711200"/>
                </a:lnTo>
                <a:lnTo>
                  <a:pt x="1595120" y="731520"/>
                </a:lnTo>
                <a:lnTo>
                  <a:pt x="1463040" y="772160"/>
                </a:lnTo>
                <a:lnTo>
                  <a:pt x="1381760" y="772160"/>
                </a:lnTo>
                <a:lnTo>
                  <a:pt x="1310640" y="751840"/>
                </a:lnTo>
                <a:lnTo>
                  <a:pt x="1209040" y="690880"/>
                </a:lnTo>
                <a:lnTo>
                  <a:pt x="1158240" y="609600"/>
                </a:lnTo>
                <a:lnTo>
                  <a:pt x="1066800" y="508000"/>
                </a:lnTo>
                <a:lnTo>
                  <a:pt x="1066800" y="436880"/>
                </a:lnTo>
                <a:lnTo>
                  <a:pt x="1005840" y="396240"/>
                </a:lnTo>
                <a:lnTo>
                  <a:pt x="955040" y="345440"/>
                </a:lnTo>
                <a:lnTo>
                  <a:pt x="863600" y="355600"/>
                </a:lnTo>
                <a:lnTo>
                  <a:pt x="762000" y="304800"/>
                </a:lnTo>
                <a:lnTo>
                  <a:pt x="660400" y="304800"/>
                </a:lnTo>
                <a:lnTo>
                  <a:pt x="568960" y="193040"/>
                </a:lnTo>
                <a:lnTo>
                  <a:pt x="548640" y="111760"/>
                </a:lnTo>
                <a:lnTo>
                  <a:pt x="467360" y="0"/>
                </a:lnTo>
                <a:lnTo>
                  <a:pt x="304800" y="10160"/>
                </a:lnTo>
                <a:lnTo>
                  <a:pt x="254000" y="30480"/>
                </a:lnTo>
                <a:lnTo>
                  <a:pt x="91440" y="30480"/>
                </a:lnTo>
                <a:lnTo>
                  <a:pt x="91440" y="30480"/>
                </a:lnTo>
                <a:lnTo>
                  <a:pt x="0" y="6096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Voľný tvar: obrazec 21">
            <a:extLst>
              <a:ext uri="{FF2B5EF4-FFF2-40B4-BE49-F238E27FC236}">
                <a16:creationId xmlns:a16="http://schemas.microsoft.com/office/drawing/2014/main" id="{059A3CCC-DBE5-8C9F-9ED3-D3320D3C7819}"/>
              </a:ext>
            </a:extLst>
          </p:cNvPr>
          <p:cNvSpPr/>
          <p:nvPr/>
        </p:nvSpPr>
        <p:spPr>
          <a:xfrm>
            <a:off x="8615680" y="1412240"/>
            <a:ext cx="274320" cy="1219200"/>
          </a:xfrm>
          <a:custGeom>
            <a:avLst/>
            <a:gdLst>
              <a:gd name="connsiteX0" fmla="*/ 71120 w 274320"/>
              <a:gd name="connsiteY0" fmla="*/ 1219200 h 1219200"/>
              <a:gd name="connsiteX1" fmla="*/ 30480 w 274320"/>
              <a:gd name="connsiteY1" fmla="*/ 1137920 h 1219200"/>
              <a:gd name="connsiteX2" fmla="*/ 0 w 274320"/>
              <a:gd name="connsiteY2" fmla="*/ 914400 h 1219200"/>
              <a:gd name="connsiteX3" fmla="*/ 40640 w 274320"/>
              <a:gd name="connsiteY3" fmla="*/ 711200 h 1219200"/>
              <a:gd name="connsiteX4" fmla="*/ 40640 w 274320"/>
              <a:gd name="connsiteY4" fmla="*/ 548640 h 1219200"/>
              <a:gd name="connsiteX5" fmla="*/ 71120 w 274320"/>
              <a:gd name="connsiteY5" fmla="*/ 508000 h 1219200"/>
              <a:gd name="connsiteX6" fmla="*/ 101600 w 274320"/>
              <a:gd name="connsiteY6" fmla="*/ 406400 h 1219200"/>
              <a:gd name="connsiteX7" fmla="*/ 142240 w 274320"/>
              <a:gd name="connsiteY7" fmla="*/ 335280 h 1219200"/>
              <a:gd name="connsiteX8" fmla="*/ 213360 w 274320"/>
              <a:gd name="connsiteY8" fmla="*/ 203200 h 1219200"/>
              <a:gd name="connsiteX9" fmla="*/ 213360 w 274320"/>
              <a:gd name="connsiteY9" fmla="*/ 101600 h 1219200"/>
              <a:gd name="connsiteX10" fmla="*/ 274320 w 274320"/>
              <a:gd name="connsiteY10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320" h="1219200">
                <a:moveTo>
                  <a:pt x="71120" y="1219200"/>
                </a:moveTo>
                <a:lnTo>
                  <a:pt x="30480" y="1137920"/>
                </a:lnTo>
                <a:lnTo>
                  <a:pt x="0" y="914400"/>
                </a:lnTo>
                <a:lnTo>
                  <a:pt x="40640" y="711200"/>
                </a:lnTo>
                <a:lnTo>
                  <a:pt x="40640" y="548640"/>
                </a:lnTo>
                <a:lnTo>
                  <a:pt x="71120" y="508000"/>
                </a:lnTo>
                <a:lnTo>
                  <a:pt x="101600" y="406400"/>
                </a:lnTo>
                <a:lnTo>
                  <a:pt x="142240" y="335280"/>
                </a:lnTo>
                <a:lnTo>
                  <a:pt x="213360" y="203200"/>
                </a:lnTo>
                <a:lnTo>
                  <a:pt x="213360" y="101600"/>
                </a:lnTo>
                <a:lnTo>
                  <a:pt x="274320" y="0"/>
                </a:lnTo>
              </a:path>
            </a:pathLst>
          </a:cu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>
                <a:solidFill>
                  <a:srgbClr val="00B0F0"/>
                </a:solidFill>
              </a:ln>
            </a:endParaRPr>
          </a:p>
        </p:txBody>
      </p:sp>
      <p:sp>
        <p:nvSpPr>
          <p:cNvPr id="23" name="Voľný tvar: obrazec 22">
            <a:extLst>
              <a:ext uri="{FF2B5EF4-FFF2-40B4-BE49-F238E27FC236}">
                <a16:creationId xmlns:a16="http://schemas.microsoft.com/office/drawing/2014/main" id="{35B1B654-0DC5-280B-163C-070A77B25885}"/>
              </a:ext>
            </a:extLst>
          </p:cNvPr>
          <p:cNvSpPr/>
          <p:nvPr/>
        </p:nvSpPr>
        <p:spPr>
          <a:xfrm>
            <a:off x="4572000" y="3972560"/>
            <a:ext cx="1788160" cy="741680"/>
          </a:xfrm>
          <a:custGeom>
            <a:avLst/>
            <a:gdLst>
              <a:gd name="connsiteX0" fmla="*/ 1788160 w 1788160"/>
              <a:gd name="connsiteY0" fmla="*/ 0 h 741680"/>
              <a:gd name="connsiteX1" fmla="*/ 1676400 w 1788160"/>
              <a:gd name="connsiteY1" fmla="*/ 91440 h 741680"/>
              <a:gd name="connsiteX2" fmla="*/ 1676400 w 1788160"/>
              <a:gd name="connsiteY2" fmla="*/ 152400 h 741680"/>
              <a:gd name="connsiteX3" fmla="*/ 1584960 w 1788160"/>
              <a:gd name="connsiteY3" fmla="*/ 162560 h 741680"/>
              <a:gd name="connsiteX4" fmla="*/ 1574800 w 1788160"/>
              <a:gd name="connsiteY4" fmla="*/ 304800 h 741680"/>
              <a:gd name="connsiteX5" fmla="*/ 1493520 w 1788160"/>
              <a:gd name="connsiteY5" fmla="*/ 345440 h 741680"/>
              <a:gd name="connsiteX6" fmla="*/ 1483360 w 1788160"/>
              <a:gd name="connsiteY6" fmla="*/ 406400 h 741680"/>
              <a:gd name="connsiteX7" fmla="*/ 1442720 w 1788160"/>
              <a:gd name="connsiteY7" fmla="*/ 457200 h 741680"/>
              <a:gd name="connsiteX8" fmla="*/ 1371600 w 1788160"/>
              <a:gd name="connsiteY8" fmla="*/ 436880 h 741680"/>
              <a:gd name="connsiteX9" fmla="*/ 1280160 w 1788160"/>
              <a:gd name="connsiteY9" fmla="*/ 467360 h 741680"/>
              <a:gd name="connsiteX10" fmla="*/ 1239520 w 1788160"/>
              <a:gd name="connsiteY10" fmla="*/ 558800 h 741680"/>
              <a:gd name="connsiteX11" fmla="*/ 1219200 w 1788160"/>
              <a:gd name="connsiteY11" fmla="*/ 650240 h 741680"/>
              <a:gd name="connsiteX12" fmla="*/ 1127760 w 1788160"/>
              <a:gd name="connsiteY12" fmla="*/ 650240 h 741680"/>
              <a:gd name="connsiteX13" fmla="*/ 924560 w 1788160"/>
              <a:gd name="connsiteY13" fmla="*/ 670560 h 741680"/>
              <a:gd name="connsiteX14" fmla="*/ 904240 w 1788160"/>
              <a:gd name="connsiteY14" fmla="*/ 741680 h 741680"/>
              <a:gd name="connsiteX15" fmla="*/ 812800 w 1788160"/>
              <a:gd name="connsiteY15" fmla="*/ 721360 h 741680"/>
              <a:gd name="connsiteX16" fmla="*/ 701040 w 1788160"/>
              <a:gd name="connsiteY16" fmla="*/ 711200 h 741680"/>
              <a:gd name="connsiteX17" fmla="*/ 528320 w 1788160"/>
              <a:gd name="connsiteY17" fmla="*/ 711200 h 741680"/>
              <a:gd name="connsiteX18" fmla="*/ 365760 w 1788160"/>
              <a:gd name="connsiteY18" fmla="*/ 721360 h 741680"/>
              <a:gd name="connsiteX19" fmla="*/ 314960 w 1788160"/>
              <a:gd name="connsiteY19" fmla="*/ 721360 h 741680"/>
              <a:gd name="connsiteX20" fmla="*/ 162560 w 1788160"/>
              <a:gd name="connsiteY20" fmla="*/ 690880 h 741680"/>
              <a:gd name="connsiteX21" fmla="*/ 91440 w 1788160"/>
              <a:gd name="connsiteY21" fmla="*/ 619760 h 741680"/>
              <a:gd name="connsiteX22" fmla="*/ 0 w 1788160"/>
              <a:gd name="connsiteY22" fmla="*/ 528320 h 74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88160" h="741680">
                <a:moveTo>
                  <a:pt x="1788160" y="0"/>
                </a:moveTo>
                <a:lnTo>
                  <a:pt x="1676400" y="91440"/>
                </a:lnTo>
                <a:lnTo>
                  <a:pt x="1676400" y="152400"/>
                </a:lnTo>
                <a:lnTo>
                  <a:pt x="1584960" y="162560"/>
                </a:lnTo>
                <a:lnTo>
                  <a:pt x="1574800" y="304800"/>
                </a:lnTo>
                <a:lnTo>
                  <a:pt x="1493520" y="345440"/>
                </a:lnTo>
                <a:lnTo>
                  <a:pt x="1483360" y="406400"/>
                </a:lnTo>
                <a:lnTo>
                  <a:pt x="1442720" y="457200"/>
                </a:lnTo>
                <a:lnTo>
                  <a:pt x="1371600" y="436880"/>
                </a:lnTo>
                <a:lnTo>
                  <a:pt x="1280160" y="467360"/>
                </a:lnTo>
                <a:lnTo>
                  <a:pt x="1239520" y="558800"/>
                </a:lnTo>
                <a:lnTo>
                  <a:pt x="1219200" y="650240"/>
                </a:lnTo>
                <a:lnTo>
                  <a:pt x="1127760" y="650240"/>
                </a:lnTo>
                <a:lnTo>
                  <a:pt x="924560" y="670560"/>
                </a:lnTo>
                <a:lnTo>
                  <a:pt x="904240" y="741680"/>
                </a:lnTo>
                <a:lnTo>
                  <a:pt x="812800" y="721360"/>
                </a:lnTo>
                <a:lnTo>
                  <a:pt x="701040" y="711200"/>
                </a:lnTo>
                <a:lnTo>
                  <a:pt x="528320" y="711200"/>
                </a:lnTo>
                <a:lnTo>
                  <a:pt x="365760" y="721360"/>
                </a:lnTo>
                <a:lnTo>
                  <a:pt x="314960" y="721360"/>
                </a:lnTo>
                <a:lnTo>
                  <a:pt x="162560" y="690880"/>
                </a:lnTo>
                <a:lnTo>
                  <a:pt x="91440" y="619760"/>
                </a:lnTo>
                <a:lnTo>
                  <a:pt x="0" y="52832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2C44EAD8-B7EC-2051-36D6-52A6B2B72D8B}"/>
              </a:ext>
            </a:extLst>
          </p:cNvPr>
          <p:cNvSpPr/>
          <p:nvPr/>
        </p:nvSpPr>
        <p:spPr>
          <a:xfrm>
            <a:off x="4759333" y="2641600"/>
            <a:ext cx="2336279" cy="5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Loire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Loira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Nadpis 2">
            <a:extLst>
              <a:ext uri="{FF2B5EF4-FFF2-40B4-BE49-F238E27FC236}">
                <a16:creationId xmlns:a16="http://schemas.microsoft.com/office/drawing/2014/main" id="{AEF0DEE8-A338-5868-5127-3718AACC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853582" y="33097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Povrch - vodstvo</a:t>
            </a: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69F78E47-BB0D-808F-6CEF-F2E7EC778508}"/>
              </a:ext>
            </a:extLst>
          </p:cNvPr>
          <p:cNvSpPr/>
          <p:nvPr/>
        </p:nvSpPr>
        <p:spPr>
          <a:xfrm>
            <a:off x="5370285" y="1408795"/>
            <a:ext cx="2336279" cy="5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Seine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Seina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89C2A7F2-129D-AA48-D30D-8349539F5A86}"/>
              </a:ext>
            </a:extLst>
          </p:cNvPr>
          <p:cNvSpPr/>
          <p:nvPr/>
        </p:nvSpPr>
        <p:spPr>
          <a:xfrm>
            <a:off x="7166707" y="1690491"/>
            <a:ext cx="2336279" cy="5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Rhin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Rýn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FF86540D-3FA6-71BF-C24E-9308E77B7094}"/>
              </a:ext>
            </a:extLst>
          </p:cNvPr>
          <p:cNvSpPr/>
          <p:nvPr/>
        </p:nvSpPr>
        <p:spPr>
          <a:xfrm>
            <a:off x="4297940" y="4026142"/>
            <a:ext cx="2336279" cy="5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Dordogne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Dordogne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Obdĺžnik 28">
            <a:extLst>
              <a:ext uri="{FF2B5EF4-FFF2-40B4-BE49-F238E27FC236}">
                <a16:creationId xmlns:a16="http://schemas.microsoft.com/office/drawing/2014/main" id="{8FC81D5C-8733-260F-0760-FFF4BE252DD2}"/>
              </a:ext>
            </a:extLst>
          </p:cNvPr>
          <p:cNvSpPr/>
          <p:nvPr/>
        </p:nvSpPr>
        <p:spPr>
          <a:xfrm>
            <a:off x="3737092" y="5338393"/>
            <a:ext cx="2336279" cy="5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Garonne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Garonna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Obdĺžnik 29">
            <a:extLst>
              <a:ext uri="{FF2B5EF4-FFF2-40B4-BE49-F238E27FC236}">
                <a16:creationId xmlns:a16="http://schemas.microsoft.com/office/drawing/2014/main" id="{B6835C6A-8667-9D4B-FF0C-B487780DBB68}"/>
              </a:ext>
            </a:extLst>
          </p:cNvPr>
          <p:cNvSpPr/>
          <p:nvPr/>
        </p:nvSpPr>
        <p:spPr>
          <a:xfrm>
            <a:off x="6548380" y="4733986"/>
            <a:ext cx="2336279" cy="5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Rhône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Rhôna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Hviezda: 5-cípa 30">
            <a:extLst>
              <a:ext uri="{FF2B5EF4-FFF2-40B4-BE49-F238E27FC236}">
                <a16:creationId xmlns:a16="http://schemas.microsoft.com/office/drawing/2014/main" id="{E0BF734D-C1D8-7312-DF19-EDCE86666E5A}"/>
              </a:ext>
            </a:extLst>
          </p:cNvPr>
          <p:cNvSpPr/>
          <p:nvPr/>
        </p:nvSpPr>
        <p:spPr>
          <a:xfrm>
            <a:off x="7224743" y="5574829"/>
            <a:ext cx="308078" cy="252465"/>
          </a:xfrm>
          <a:prstGeom prst="star5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13" name="Obdĺžnik 512">
            <a:extLst>
              <a:ext uri="{FF2B5EF4-FFF2-40B4-BE49-F238E27FC236}">
                <a16:creationId xmlns:a16="http://schemas.microsoft.com/office/drawing/2014/main" id="{38461D97-45B6-BA86-C3EC-C1529FA80570}"/>
              </a:ext>
            </a:extLst>
          </p:cNvPr>
          <p:cNvSpPr/>
          <p:nvPr/>
        </p:nvSpPr>
        <p:spPr>
          <a:xfrm>
            <a:off x="6750039" y="5986141"/>
            <a:ext cx="23362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Nejnižší</a:t>
            </a:r>
            <a:r>
              <a:rPr lang="sk-SK" sz="1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bod = delta </a:t>
            </a:r>
            <a:r>
              <a:rPr lang="sk-SK" sz="1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řeky</a:t>
            </a:r>
            <a:r>
              <a:rPr lang="sk-SK" sz="1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Rhôny</a:t>
            </a:r>
          </a:p>
          <a:p>
            <a:pPr algn="ctr"/>
            <a:r>
              <a:rPr lang="sk-SK" sz="1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 m pod úrovní </a:t>
            </a:r>
            <a:r>
              <a:rPr lang="sk-SK" sz="12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moře</a:t>
            </a:r>
            <a:endParaRPr lang="sk-SK" sz="9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4" name="Obdĺžnik 513">
            <a:extLst>
              <a:ext uri="{FF2B5EF4-FFF2-40B4-BE49-F238E27FC236}">
                <a16:creationId xmlns:a16="http://schemas.microsoft.com/office/drawing/2014/main" id="{601D1E05-F312-3B9A-E9C3-D8988C79744F}"/>
              </a:ext>
            </a:extLst>
          </p:cNvPr>
          <p:cNvSpPr/>
          <p:nvPr/>
        </p:nvSpPr>
        <p:spPr>
          <a:xfrm>
            <a:off x="7566871" y="2717055"/>
            <a:ext cx="2336279" cy="5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Léman</a:t>
            </a:r>
            <a:endParaRPr lang="sk-SK" sz="1600" b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05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Ženevské </a:t>
            </a:r>
            <a:r>
              <a:rPr lang="sk-SK" sz="105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jezero</a:t>
            </a:r>
            <a:r>
              <a:rPr lang="sk-SK" sz="105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(40% </a:t>
            </a:r>
            <a:r>
              <a:rPr lang="sk-SK" sz="1050" b="1" i="1" dirty="0" err="1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</a:t>
            </a:r>
            <a:r>
              <a:rPr lang="sk-SK" sz="1050" b="1" i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FR)</a:t>
            </a:r>
            <a:endParaRPr lang="sk-SK" sz="1050" b="1" i="1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16" name="Rovná spojovacia šípka 515">
            <a:extLst>
              <a:ext uri="{FF2B5EF4-FFF2-40B4-BE49-F238E27FC236}">
                <a16:creationId xmlns:a16="http://schemas.microsoft.com/office/drawing/2014/main" id="{A11C6502-8EB2-3FAA-FADB-3A2573E16FDC}"/>
              </a:ext>
            </a:extLst>
          </p:cNvPr>
          <p:cNvCxnSpPr>
            <a:cxnSpLocks/>
          </p:cNvCxnSpPr>
          <p:nvPr/>
        </p:nvCxnSpPr>
        <p:spPr>
          <a:xfrm flipH="1">
            <a:off x="8229600" y="3217192"/>
            <a:ext cx="271305" cy="211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/>
      <p:bldP spid="26" grpId="0"/>
      <p:bldP spid="27" grpId="0"/>
      <p:bldP spid="28" grpId="0"/>
      <p:bldP spid="29" grpId="0"/>
      <p:bldP spid="30" grpId="0"/>
      <p:bldP spid="31" grpId="0" animBg="1"/>
      <p:bldP spid="513" grpId="0"/>
      <p:bldP spid="5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C55AFAFB-8FD4-4F38-02C9-84159EC3A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1A52FE93-BE48-20C7-BE81-9BB97415784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B4A5B1F4-A161-9547-5868-DB619E34106A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44D59807-27EA-C32B-6937-EC3A9519E462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820C757C-42A4-22CD-D0F3-86D917E85658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D6E973CF-6CE3-CB2F-6425-413865A41EE1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CC194AE2-17F0-63F0-5B8B-A8BCDAAF6DE1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DC3397A9-A2E9-B8BE-8429-C28E619455E5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CA15F1B4-3C2C-D63F-2A99-69F8BABF4EB9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6F315B0E-565A-C2DC-7E72-4B8B0038D8A2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2" name="Obrázok 1">
            <a:extLst>
              <a:ext uri="{FF2B5EF4-FFF2-40B4-BE49-F238E27FC236}">
                <a16:creationId xmlns:a16="http://schemas.microsoft.com/office/drawing/2014/main" id="{ED61B6D9-1052-0AE3-C946-F825EF5E7A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45" t="14500" r="20213" b="13940"/>
          <a:stretch/>
        </p:blipFill>
        <p:spPr>
          <a:xfrm>
            <a:off x="2153099" y="0"/>
            <a:ext cx="7571790" cy="6858000"/>
          </a:xfrm>
          <a:prstGeom prst="rect">
            <a:avLst/>
          </a:prstGeom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id="{340B249A-9EEC-F71D-8193-21C61766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791041" y="29178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Města</a:t>
            </a:r>
          </a:p>
        </p:txBody>
      </p:sp>
      <p:pic>
        <p:nvPicPr>
          <p:cNvPr id="9" name="Grafický objekt 8" descr="Mesto výplň plnou farbou">
            <a:extLst>
              <a:ext uri="{FF2B5EF4-FFF2-40B4-BE49-F238E27FC236}">
                <a16:creationId xmlns:a16="http://schemas.microsoft.com/office/drawing/2014/main" id="{26F3F7AF-00BB-983C-A3C5-9F24D4BC2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8994" y="1502228"/>
            <a:ext cx="314011" cy="314011"/>
          </a:xfrm>
          <a:prstGeom prst="rect">
            <a:avLst/>
          </a:prstGeom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74683977-C15D-BF8E-B1A5-B94BE12486FF}"/>
              </a:ext>
            </a:extLst>
          </p:cNvPr>
          <p:cNvSpPr/>
          <p:nvPr/>
        </p:nvSpPr>
        <p:spPr>
          <a:xfrm>
            <a:off x="4927859" y="1816239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Paříž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Paris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Grafický objekt 10" descr="Mesto výplň plnou farbou">
            <a:extLst>
              <a:ext uri="{FF2B5EF4-FFF2-40B4-BE49-F238E27FC236}">
                <a16:creationId xmlns:a16="http://schemas.microsoft.com/office/drawing/2014/main" id="{7D6E9FA6-455F-96C2-9054-E60A5DDB5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476" y="5479094"/>
            <a:ext cx="314011" cy="314011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C81A819D-8A3E-890D-777F-C1D8560FCDF9}"/>
              </a:ext>
            </a:extLst>
          </p:cNvPr>
          <p:cNvSpPr/>
          <p:nvPr/>
        </p:nvSpPr>
        <p:spPr>
          <a:xfrm>
            <a:off x="6323341" y="5769002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Marseille</a:t>
            </a:r>
          </a:p>
          <a:p>
            <a:pPr algn="ctr"/>
            <a:r>
              <a:rPr lang="sk-SK" sz="1200" b="1" i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Marseille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Grafický objekt 12" descr="Mesto výplň plnou farbou">
            <a:extLst>
              <a:ext uri="{FF2B5EF4-FFF2-40B4-BE49-F238E27FC236}">
                <a16:creationId xmlns:a16="http://schemas.microsoft.com/office/drawing/2014/main" id="{D0096D9E-66B6-01C7-2BF0-306502639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476" y="3815554"/>
            <a:ext cx="314011" cy="314011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8538138B-813A-B1EB-9663-E3CAB97CB1A4}"/>
              </a:ext>
            </a:extLst>
          </p:cNvPr>
          <p:cNvSpPr/>
          <p:nvPr/>
        </p:nvSpPr>
        <p:spPr>
          <a:xfrm>
            <a:off x="6323340" y="4019499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Lyon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Lyon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Grafický objekt 14" descr="Mesto výplň plnou farbou">
            <a:extLst>
              <a:ext uri="{FF2B5EF4-FFF2-40B4-BE49-F238E27FC236}">
                <a16:creationId xmlns:a16="http://schemas.microsoft.com/office/drawing/2014/main" id="{BA448C00-7414-F1A5-1E1D-0ECF4DE6E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6280" y="5466288"/>
            <a:ext cx="314011" cy="314011"/>
          </a:xfrm>
          <a:prstGeom prst="rect">
            <a:avLst/>
          </a:prstGeom>
        </p:spPr>
      </p:pic>
      <p:sp>
        <p:nvSpPr>
          <p:cNvPr id="16" name="Obdĺžnik 15">
            <a:extLst>
              <a:ext uri="{FF2B5EF4-FFF2-40B4-BE49-F238E27FC236}">
                <a16:creationId xmlns:a16="http://schemas.microsoft.com/office/drawing/2014/main" id="{5C583516-2F07-970A-EAE7-2E3C4A31AE7C}"/>
              </a:ext>
            </a:extLst>
          </p:cNvPr>
          <p:cNvSpPr/>
          <p:nvPr/>
        </p:nvSpPr>
        <p:spPr>
          <a:xfrm>
            <a:off x="4455145" y="5718040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Toulouse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Toulouse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Grafický objekt 16" descr="Mesto výplň plnou farbou">
            <a:extLst>
              <a:ext uri="{FF2B5EF4-FFF2-40B4-BE49-F238E27FC236}">
                <a16:creationId xmlns:a16="http://schemas.microsoft.com/office/drawing/2014/main" id="{C3623D07-87A5-ACF3-E21D-FE471008F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0575" y="5332121"/>
            <a:ext cx="314011" cy="314011"/>
          </a:xfrm>
          <a:prstGeom prst="rect">
            <a:avLst/>
          </a:prstGeom>
        </p:spPr>
      </p:pic>
      <p:sp>
        <p:nvSpPr>
          <p:cNvPr id="18" name="Obdĺžnik 17">
            <a:extLst>
              <a:ext uri="{FF2B5EF4-FFF2-40B4-BE49-F238E27FC236}">
                <a16:creationId xmlns:a16="http://schemas.microsoft.com/office/drawing/2014/main" id="{C291B66B-E71A-8B6E-7236-9B8C678F2B23}"/>
              </a:ext>
            </a:extLst>
          </p:cNvPr>
          <p:cNvSpPr/>
          <p:nvPr/>
        </p:nvSpPr>
        <p:spPr>
          <a:xfrm>
            <a:off x="7409440" y="5617488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Nice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Grafický objekt 18" descr="Mesto výplň plnou farbou">
            <a:extLst>
              <a:ext uri="{FF2B5EF4-FFF2-40B4-BE49-F238E27FC236}">
                <a16:creationId xmlns:a16="http://schemas.microsoft.com/office/drawing/2014/main" id="{B008BECD-8450-05A2-2A46-ADD797B7F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1627" y="2669512"/>
            <a:ext cx="314011" cy="314011"/>
          </a:xfrm>
          <a:prstGeom prst="rect">
            <a:avLst/>
          </a:prstGeom>
        </p:spPr>
      </p:pic>
      <p:sp>
        <p:nvSpPr>
          <p:cNvPr id="20" name="Obdĺžnik 19">
            <a:extLst>
              <a:ext uri="{FF2B5EF4-FFF2-40B4-BE49-F238E27FC236}">
                <a16:creationId xmlns:a16="http://schemas.microsoft.com/office/drawing/2014/main" id="{3EF441F3-9E3F-7E4D-1AB8-10E12FE978F1}"/>
              </a:ext>
            </a:extLst>
          </p:cNvPr>
          <p:cNvSpPr/>
          <p:nvPr/>
        </p:nvSpPr>
        <p:spPr>
          <a:xfrm>
            <a:off x="3050492" y="2917869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Nantes</a:t>
            </a:r>
          </a:p>
          <a:p>
            <a:pPr algn="ctr"/>
            <a:r>
              <a:rPr lang="sk-SK" sz="1200" b="1" i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Nantes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Grafický objekt 20" descr="Mesto výplň plnou farbou">
            <a:extLst>
              <a:ext uri="{FF2B5EF4-FFF2-40B4-BE49-F238E27FC236}">
                <a16:creationId xmlns:a16="http://schemas.microsoft.com/office/drawing/2014/main" id="{8502BFFB-A5F1-6479-A659-848294464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29063" y="1538733"/>
            <a:ext cx="314011" cy="314011"/>
          </a:xfrm>
          <a:prstGeom prst="rect">
            <a:avLst/>
          </a:prstGeom>
        </p:spPr>
      </p:pic>
      <p:sp>
        <p:nvSpPr>
          <p:cNvPr id="22" name="Obdĺžnik 21">
            <a:extLst>
              <a:ext uri="{FF2B5EF4-FFF2-40B4-BE49-F238E27FC236}">
                <a16:creationId xmlns:a16="http://schemas.microsoft.com/office/drawing/2014/main" id="{6CD29107-537A-1DF2-14F7-8C6E794B48FD}"/>
              </a:ext>
            </a:extLst>
          </p:cNvPr>
          <p:cNvSpPr/>
          <p:nvPr/>
        </p:nvSpPr>
        <p:spPr>
          <a:xfrm>
            <a:off x="7491479" y="1797711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Štrasburk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Strasbourg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Grafický objekt 22" descr="Mesto výplň plnou farbou">
            <a:extLst>
              <a:ext uri="{FF2B5EF4-FFF2-40B4-BE49-F238E27FC236}">
                <a16:creationId xmlns:a16="http://schemas.microsoft.com/office/drawing/2014/main" id="{95B94CB4-641E-7B6B-9635-FBA532DA9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9653" y="4542719"/>
            <a:ext cx="314011" cy="314011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94F13B69-5668-FB5F-9771-5B5CE29A120F}"/>
              </a:ext>
            </a:extLst>
          </p:cNvPr>
          <p:cNvSpPr/>
          <p:nvPr/>
        </p:nvSpPr>
        <p:spPr>
          <a:xfrm>
            <a:off x="3428518" y="4776799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Bordeaux</a:t>
            </a:r>
          </a:p>
          <a:p>
            <a:pPr algn="ctr"/>
            <a:r>
              <a:rPr lang="sk-SK" sz="1200" b="1" i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Bordeaux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Grafický objekt 24" descr="Mesto výplň plnou farbou">
            <a:extLst>
              <a:ext uri="{FF2B5EF4-FFF2-40B4-BE49-F238E27FC236}">
                <a16:creationId xmlns:a16="http://schemas.microsoft.com/office/drawing/2014/main" id="{1309A9F7-8564-0854-4C3A-A49271F54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3005" y="302729"/>
            <a:ext cx="314011" cy="314011"/>
          </a:xfrm>
          <a:prstGeom prst="rect">
            <a:avLst/>
          </a:prstGeom>
        </p:spPr>
      </p:pic>
      <p:sp>
        <p:nvSpPr>
          <p:cNvPr id="26" name="Obdĺžnik 25">
            <a:extLst>
              <a:ext uri="{FF2B5EF4-FFF2-40B4-BE49-F238E27FC236}">
                <a16:creationId xmlns:a16="http://schemas.microsoft.com/office/drawing/2014/main" id="{0FE7E4D0-A843-0960-CD8F-D176D4605583}"/>
              </a:ext>
            </a:extLst>
          </p:cNvPr>
          <p:cNvSpPr/>
          <p:nvPr/>
        </p:nvSpPr>
        <p:spPr>
          <a:xfrm>
            <a:off x="5241870" y="571428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Lille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Lille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Grafický objekt 26" descr="Mesto výplň plnou farbou">
            <a:extLst>
              <a:ext uri="{FF2B5EF4-FFF2-40B4-BE49-F238E27FC236}">
                <a16:creationId xmlns:a16="http://schemas.microsoft.com/office/drawing/2014/main" id="{E517559D-9440-396B-05B1-64FB9A289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5127" y="1998768"/>
            <a:ext cx="314011" cy="314011"/>
          </a:xfrm>
          <a:prstGeom prst="rect">
            <a:avLst/>
          </a:prstGeom>
        </p:spPr>
      </p:pic>
      <p:sp>
        <p:nvSpPr>
          <p:cNvPr id="28" name="Obdĺžnik 27">
            <a:extLst>
              <a:ext uri="{FF2B5EF4-FFF2-40B4-BE49-F238E27FC236}">
                <a16:creationId xmlns:a16="http://schemas.microsoft.com/office/drawing/2014/main" id="{9C3F214D-E38C-280D-A9C4-BF4DFD85947C}"/>
              </a:ext>
            </a:extLst>
          </p:cNvPr>
          <p:cNvSpPr/>
          <p:nvPr/>
        </p:nvSpPr>
        <p:spPr>
          <a:xfrm>
            <a:off x="3013992" y="2195804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Rennes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Rennes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Grafický objekt 28" descr="Mesto výplň plnou farbou">
            <a:extLst>
              <a:ext uri="{FF2B5EF4-FFF2-40B4-BE49-F238E27FC236}">
                <a16:creationId xmlns:a16="http://schemas.microsoft.com/office/drawing/2014/main" id="{1BD3E1D5-302C-F023-EA2E-0FA59AAE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5236" y="1289174"/>
            <a:ext cx="314011" cy="314011"/>
          </a:xfrm>
          <a:prstGeom prst="rect">
            <a:avLst/>
          </a:prstGeom>
        </p:spPr>
      </p:pic>
      <p:sp>
        <p:nvSpPr>
          <p:cNvPr id="30" name="Obdĺžnik 29">
            <a:extLst>
              <a:ext uri="{FF2B5EF4-FFF2-40B4-BE49-F238E27FC236}">
                <a16:creationId xmlns:a16="http://schemas.microsoft.com/office/drawing/2014/main" id="{B87975FE-1DBF-9C56-C453-A1A8CC4C5A2E}"/>
              </a:ext>
            </a:extLst>
          </p:cNvPr>
          <p:cNvSpPr/>
          <p:nvPr/>
        </p:nvSpPr>
        <p:spPr>
          <a:xfrm>
            <a:off x="5704103" y="1576194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Remeš</a:t>
            </a: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Reims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Grafický objekt 30" descr="Mesto výplň plnou farbou">
            <a:extLst>
              <a:ext uri="{FF2B5EF4-FFF2-40B4-BE49-F238E27FC236}">
                <a16:creationId xmlns:a16="http://schemas.microsoft.com/office/drawing/2014/main" id="{442804EF-07AD-6DA2-BC58-67A997B7A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9490" y="4279670"/>
            <a:ext cx="314011" cy="314011"/>
          </a:xfrm>
          <a:prstGeom prst="rect">
            <a:avLst/>
          </a:prstGeom>
        </p:spPr>
      </p:pic>
      <p:sp>
        <p:nvSpPr>
          <p:cNvPr id="512" name="Obdĺžnik 511">
            <a:extLst>
              <a:ext uri="{FF2B5EF4-FFF2-40B4-BE49-F238E27FC236}">
                <a16:creationId xmlns:a16="http://schemas.microsoft.com/office/drawing/2014/main" id="{0575923D-CD1E-3C35-FE01-18AFC0564433}"/>
              </a:ext>
            </a:extLst>
          </p:cNvPr>
          <p:cNvSpPr/>
          <p:nvPr/>
        </p:nvSpPr>
        <p:spPr>
          <a:xfrm>
            <a:off x="6788355" y="4505873"/>
            <a:ext cx="23362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Grenoble</a:t>
            </a:r>
            <a:endParaRPr lang="sk-SK" sz="1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1200" b="1" i="1" cap="none" spc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Grenoble</a:t>
            </a:r>
            <a:endParaRPr lang="sk-SK" sz="900" b="1" i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36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5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B4601084-80AC-F427-7734-F179DC4C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52">
            <a:extLst>
              <a:ext uri="{FF2B5EF4-FFF2-40B4-BE49-F238E27FC236}">
                <a16:creationId xmlns:a16="http://schemas.microsoft.com/office/drawing/2014/main" id="{087C2893-D1C6-A92C-FFE6-FF3B5BB60D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grpSp>
          <p:nvGrpSpPr>
            <p:cNvPr id="543" name="Google Shape;543;p52">
              <a:extLst>
                <a:ext uri="{FF2B5EF4-FFF2-40B4-BE49-F238E27FC236}">
                  <a16:creationId xmlns:a16="http://schemas.microsoft.com/office/drawing/2014/main" id="{3E2783F0-F084-032E-6561-90308B820F1B}"/>
                </a:ext>
              </a:extLst>
            </p:cNvPr>
            <p:cNvGrpSpPr/>
            <p:nvPr/>
          </p:nvGrpSpPr>
          <p:grpSpPr>
            <a:xfrm>
              <a:off x="0" y="0"/>
              <a:ext cx="967250" cy="967250"/>
              <a:chOff x="238125" y="848250"/>
              <a:chExt cx="967250" cy="967250"/>
            </a:xfrm>
          </p:grpSpPr>
          <p:sp>
            <p:nvSpPr>
              <p:cNvPr id="544" name="Google Shape;544;p52">
                <a:extLst>
                  <a:ext uri="{FF2B5EF4-FFF2-40B4-BE49-F238E27FC236}">
                    <a16:creationId xmlns:a16="http://schemas.microsoft.com/office/drawing/2014/main" id="{97076C04-BB34-6610-AD55-3A8F85EC5A2B}"/>
                  </a:ext>
                </a:extLst>
              </p:cNvPr>
              <p:cNvSpPr/>
              <p:nvPr/>
            </p:nvSpPr>
            <p:spPr>
              <a:xfrm>
                <a:off x="238125" y="848250"/>
                <a:ext cx="967250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38690" h="38690" extrusionOk="0">
                    <a:moveTo>
                      <a:pt x="30598" y="0"/>
                    </a:moveTo>
                    <a:lnTo>
                      <a:pt x="0" y="30598"/>
                    </a:lnTo>
                    <a:lnTo>
                      <a:pt x="0" y="38690"/>
                    </a:lnTo>
                    <a:lnTo>
                      <a:pt x="38690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5" name="Google Shape;545;p52">
                <a:extLst>
                  <a:ext uri="{FF2B5EF4-FFF2-40B4-BE49-F238E27FC236}">
                    <a16:creationId xmlns:a16="http://schemas.microsoft.com/office/drawing/2014/main" id="{5384E62F-1595-6F43-38A7-BAF903DD594D}"/>
                  </a:ext>
                </a:extLst>
              </p:cNvPr>
              <p:cNvSpPr/>
              <p:nvPr/>
            </p:nvSpPr>
            <p:spPr>
              <a:xfrm>
                <a:off x="238125" y="848250"/>
                <a:ext cx="568325" cy="568325"/>
              </a:xfrm>
              <a:custGeom>
                <a:avLst/>
                <a:gdLst/>
                <a:ahLst/>
                <a:cxnLst/>
                <a:rect l="l" t="t" r="r" b="b"/>
                <a:pathLst>
                  <a:path w="22733" h="22733" extrusionOk="0">
                    <a:moveTo>
                      <a:pt x="14641" y="0"/>
                    </a:moveTo>
                    <a:lnTo>
                      <a:pt x="0" y="14641"/>
                    </a:lnTo>
                    <a:lnTo>
                      <a:pt x="0" y="22733"/>
                    </a:lnTo>
                    <a:lnTo>
                      <a:pt x="22733" y="0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6" name="Google Shape;546;p52">
                <a:extLst>
                  <a:ext uri="{FF2B5EF4-FFF2-40B4-BE49-F238E27FC236}">
                    <a16:creationId xmlns:a16="http://schemas.microsoft.com/office/drawing/2014/main" id="{A1B6E831-DE6B-CAC8-A968-51523D4C190E}"/>
                  </a:ext>
                </a:extLst>
              </p:cNvPr>
              <p:cNvSpPr/>
              <p:nvPr/>
            </p:nvSpPr>
            <p:spPr>
              <a:xfrm>
                <a:off x="238125" y="848250"/>
                <a:ext cx="767850" cy="767850"/>
              </a:xfrm>
              <a:custGeom>
                <a:avLst/>
                <a:gdLst/>
                <a:ahLst/>
                <a:cxnLst/>
                <a:rect l="l" t="t" r="r" b="b"/>
                <a:pathLst>
                  <a:path w="30714" h="30714" extrusionOk="0">
                    <a:moveTo>
                      <a:pt x="22622" y="0"/>
                    </a:moveTo>
                    <a:lnTo>
                      <a:pt x="0" y="22622"/>
                    </a:lnTo>
                    <a:lnTo>
                      <a:pt x="0" y="30714"/>
                    </a:lnTo>
                    <a:lnTo>
                      <a:pt x="30714" y="0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47" name="Google Shape;547;p52">
              <a:extLst>
                <a:ext uri="{FF2B5EF4-FFF2-40B4-BE49-F238E27FC236}">
                  <a16:creationId xmlns:a16="http://schemas.microsoft.com/office/drawing/2014/main" id="{59A57430-0310-995A-AFEF-B913BD87C052}"/>
                </a:ext>
              </a:extLst>
            </p:cNvPr>
            <p:cNvGrpSpPr/>
            <p:nvPr/>
          </p:nvGrpSpPr>
          <p:grpSpPr>
            <a:xfrm>
              <a:off x="8227450" y="4227075"/>
              <a:ext cx="916550" cy="916425"/>
              <a:chOff x="6462325" y="3947925"/>
              <a:chExt cx="916550" cy="916425"/>
            </a:xfrm>
          </p:grpSpPr>
          <p:sp>
            <p:nvSpPr>
              <p:cNvPr id="548" name="Google Shape;548;p52">
                <a:extLst>
                  <a:ext uri="{FF2B5EF4-FFF2-40B4-BE49-F238E27FC236}">
                    <a16:creationId xmlns:a16="http://schemas.microsoft.com/office/drawing/2014/main" id="{A84B5170-059C-1EEF-DE2F-4F50C752E4C8}"/>
                  </a:ext>
                </a:extLst>
              </p:cNvPr>
              <p:cNvSpPr/>
              <p:nvPr/>
            </p:nvSpPr>
            <p:spPr>
              <a:xfrm>
                <a:off x="6861250" y="4346850"/>
                <a:ext cx="517625" cy="517500"/>
              </a:xfrm>
              <a:custGeom>
                <a:avLst/>
                <a:gdLst/>
                <a:ahLst/>
                <a:cxnLst/>
                <a:rect l="l" t="t" r="r" b="b"/>
                <a:pathLst>
                  <a:path w="20705" h="20700" extrusionOk="0">
                    <a:moveTo>
                      <a:pt x="20705" y="0"/>
                    </a:moveTo>
                    <a:lnTo>
                      <a:pt x="1" y="20700"/>
                    </a:lnTo>
                    <a:lnTo>
                      <a:pt x="8092" y="20700"/>
                    </a:lnTo>
                    <a:lnTo>
                      <a:pt x="20705" y="8092"/>
                    </a:lnTo>
                    <a:lnTo>
                      <a:pt x="20705" y="0"/>
                    </a:lnTo>
                    <a:close/>
                  </a:path>
                </a:pathLst>
              </a:custGeom>
              <a:solidFill>
                <a:srgbClr val="EF3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9" name="Google Shape;549;p52">
                <a:extLst>
                  <a:ext uri="{FF2B5EF4-FFF2-40B4-BE49-F238E27FC236}">
                    <a16:creationId xmlns:a16="http://schemas.microsoft.com/office/drawing/2014/main" id="{EB01D255-7A37-A682-1BA1-27C53B690732}"/>
                  </a:ext>
                </a:extLst>
              </p:cNvPr>
              <p:cNvSpPr/>
              <p:nvPr/>
            </p:nvSpPr>
            <p:spPr>
              <a:xfrm>
                <a:off x="6661725" y="4147325"/>
                <a:ext cx="717150" cy="717025"/>
              </a:xfrm>
              <a:custGeom>
                <a:avLst/>
                <a:gdLst/>
                <a:ahLst/>
                <a:cxnLst/>
                <a:rect l="l" t="t" r="r" b="b"/>
                <a:pathLst>
                  <a:path w="28686" h="28681" extrusionOk="0">
                    <a:moveTo>
                      <a:pt x="28686" y="1"/>
                    </a:moveTo>
                    <a:lnTo>
                      <a:pt x="1" y="28681"/>
                    </a:lnTo>
                    <a:lnTo>
                      <a:pt x="8097" y="28681"/>
                    </a:lnTo>
                    <a:lnTo>
                      <a:pt x="28686" y="8092"/>
                    </a:lnTo>
                    <a:lnTo>
                      <a:pt x="28686" y="1"/>
                    </a:lnTo>
                    <a:close/>
                  </a:path>
                </a:pathLst>
              </a:custGeom>
              <a:solidFill>
                <a:srgbClr val="F7F8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50" name="Google Shape;550;p52">
                <a:extLst>
                  <a:ext uri="{FF2B5EF4-FFF2-40B4-BE49-F238E27FC236}">
                    <a16:creationId xmlns:a16="http://schemas.microsoft.com/office/drawing/2014/main" id="{7FE8646C-4239-EC18-6695-259AB421C027}"/>
                  </a:ext>
                </a:extLst>
              </p:cNvPr>
              <p:cNvSpPr/>
              <p:nvPr/>
            </p:nvSpPr>
            <p:spPr>
              <a:xfrm>
                <a:off x="6462325" y="3947925"/>
                <a:ext cx="916550" cy="916425"/>
              </a:xfrm>
              <a:custGeom>
                <a:avLst/>
                <a:gdLst/>
                <a:ahLst/>
                <a:cxnLst/>
                <a:rect l="l" t="t" r="r" b="b"/>
                <a:pathLst>
                  <a:path w="36662" h="36657" extrusionOk="0">
                    <a:moveTo>
                      <a:pt x="36662" y="1"/>
                    </a:moveTo>
                    <a:lnTo>
                      <a:pt x="1" y="36657"/>
                    </a:lnTo>
                    <a:lnTo>
                      <a:pt x="8092" y="36657"/>
                    </a:lnTo>
                    <a:lnTo>
                      <a:pt x="36662" y="8092"/>
                    </a:lnTo>
                    <a:lnTo>
                      <a:pt x="36662" y="1"/>
                    </a:ln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7" name="Obrázok 6" descr="Obrázok, na ktorom je mapa, text, atlas, diagram&#10;&#10;Automaticky generovaný popis">
            <a:extLst>
              <a:ext uri="{FF2B5EF4-FFF2-40B4-BE49-F238E27FC236}">
                <a16:creationId xmlns:a16="http://schemas.microsoft.com/office/drawing/2014/main" id="{FF3D4DA8-9576-67ED-FDCD-8481E3C2D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4" y="0"/>
            <a:ext cx="7700211" cy="6858000"/>
          </a:xfrm>
          <a:prstGeom prst="rect">
            <a:avLst/>
          </a:prstGeom>
        </p:spPr>
      </p:pic>
      <p:sp>
        <p:nvSpPr>
          <p:cNvPr id="10" name="Nadpis 2">
            <a:extLst>
              <a:ext uri="{FF2B5EF4-FFF2-40B4-BE49-F238E27FC236}">
                <a16:creationId xmlns:a16="http://schemas.microsoft.com/office/drawing/2014/main" id="{BC78BEC0-35D0-698F-7736-5C23180D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745900" y="2766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b="1" u="sng" dirty="0">
                <a:solidFill>
                  <a:srgbClr val="0000FF"/>
                </a:solidFill>
                <a:latin typeface="Arial Black" panose="020B0A04020102020204" pitchFamily="34" charset="0"/>
              </a:rPr>
              <a:t>Podnebí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FBFC03C3-B425-4CD6-AD82-69F2718E3B6A}"/>
              </a:ext>
            </a:extLst>
          </p:cNvPr>
          <p:cNvSpPr txBox="1"/>
          <p:nvPr/>
        </p:nvSpPr>
        <p:spPr>
          <a:xfrm>
            <a:off x="5677538" y="6488668"/>
            <a:ext cx="6169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Météo</a:t>
            </a:r>
            <a:r>
              <a:rPr lang="sk-SK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sk-SK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France</a:t>
            </a:r>
            <a:r>
              <a:rPr lang="sk-SK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2020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7681183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3906</TotalTime>
  <Words>902</Words>
  <Application>Microsoft Office PowerPoint</Application>
  <PresentationFormat>Širokouhlá</PresentationFormat>
  <Paragraphs>283</Paragraphs>
  <Slides>17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4" baseType="lpstr">
      <vt:lpstr>Abadi</vt:lpstr>
      <vt:lpstr>Aptos</vt:lpstr>
      <vt:lpstr>Aptos Display</vt:lpstr>
      <vt:lpstr>Arial</vt:lpstr>
      <vt:lpstr>Arial Black</vt:lpstr>
      <vt:lpstr>Calibri</vt:lpstr>
      <vt:lpstr>Motív Office</vt:lpstr>
      <vt:lpstr>Prezentácia programu PowerPoint</vt:lpstr>
      <vt:lpstr>Proč francouzština? Pourquoi le français ?</vt:lpstr>
      <vt:lpstr>Poloha</vt:lpstr>
      <vt:lpstr>Poloha</vt:lpstr>
      <vt:lpstr>Základní atributy</vt:lpstr>
      <vt:lpstr>Povrch</vt:lpstr>
      <vt:lpstr>Povrch - vodstvo</vt:lpstr>
      <vt:lpstr>Města</vt:lpstr>
      <vt:lpstr>Podnebí</vt:lpstr>
      <vt:lpstr>Francie mimo Francie? France d´outre-mer</vt:lpstr>
      <vt:lpstr>Kde byste se měli dorozumět francouzsky? </vt:lpstr>
      <vt:lpstr>Prezentácia programu PowerPoint</vt:lpstr>
      <vt:lpstr>Prezentácia programu PowerPoint</vt:lpstr>
      <vt:lpstr>Prezentácia programu PowerPoint</vt:lpstr>
      <vt:lpstr>Prezentácia programu PowerPoint</vt:lpstr>
      <vt:lpstr>Hospodářství  –nej –nej –nej</vt:lpstr>
      <vt:lpstr>Francouzské obchodní značky Marques françaises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Varchol</dc:creator>
  <cp:lastModifiedBy>Michal Varchol</cp:lastModifiedBy>
  <cp:revision>947</cp:revision>
  <dcterms:created xsi:type="dcterms:W3CDTF">2024-10-24T10:05:29Z</dcterms:created>
  <dcterms:modified xsi:type="dcterms:W3CDTF">2024-12-12T09:54:10Z</dcterms:modified>
</cp:coreProperties>
</file>