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5143500" type="screen16x9"/>
  <p:notesSz cx="6858000" cy="9144000"/>
  <p:embeddedFontLst>
    <p:embeddedFont>
      <p:font typeface="Montserrat" panose="00000500000000000000" pitchFamily="2" charset="-18"/>
      <p:regular r:id="rId28"/>
      <p:bold r:id="rId29"/>
      <p:italic r:id="rId30"/>
      <p:boldItalic r:id="rId31"/>
    </p:embeddedFont>
    <p:embeddedFont>
      <p:font typeface="Oswald" panose="00000500000000000000" pitchFamily="2" charset="-18"/>
      <p:regular r:id="rId32"/>
      <p:bold r:id="rId33"/>
    </p:embeddedFont>
    <p:embeddedFont>
      <p:font typeface="Playfair Display" panose="00000500000000000000" pitchFamily="2" charset="-18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29DD84-BCE3-435B-A0B9-E3FB95B7ED25}" v="10" dt="2022-11-23T19:16:30.2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98" d="100"/>
          <a:sy n="198" d="100"/>
        </p:scale>
        <p:origin x="636" y="15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font" Target="fonts/font7.fntdata"/><Relationship Id="rId42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2.fntdata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font" Target="fonts/font5.fntdata"/><Relationship Id="rId37" Type="http://schemas.openxmlformats.org/officeDocument/2006/relationships/font" Target="fonts/font10.fntdata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1.fntdata"/><Relationship Id="rId36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font" Target="fonts/font3.fntdata"/><Relationship Id="rId35" Type="http://schemas.openxmlformats.org/officeDocument/2006/relationships/font" Target="fonts/font8.fntdata"/><Relationship Id="rId43" Type="http://schemas.microsoft.com/office/2015/10/relationships/revisionInfo" Target="revisionInfo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6.fntdata"/><Relationship Id="rId38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vel Pilch" userId="ed0f7352-a839-477a-93e2-d7d1c7573239" providerId="ADAL" clId="{B929DD84-BCE3-435B-A0B9-E3FB95B7ED25}"/>
    <pc:docChg chg="modSld">
      <pc:chgData name="Pavel Pilch" userId="ed0f7352-a839-477a-93e2-d7d1c7573239" providerId="ADAL" clId="{B929DD84-BCE3-435B-A0B9-E3FB95B7ED25}" dt="2022-11-23T19:16:30.241" v="24" actId="207"/>
      <pc:docMkLst>
        <pc:docMk/>
      </pc:docMkLst>
      <pc:sldChg chg="modSp mod">
        <pc:chgData name="Pavel Pilch" userId="ed0f7352-a839-477a-93e2-d7d1c7573239" providerId="ADAL" clId="{B929DD84-BCE3-435B-A0B9-E3FB95B7ED25}" dt="2021-12-04T13:43:32.264" v="3" actId="207"/>
        <pc:sldMkLst>
          <pc:docMk/>
          <pc:sldMk cId="0" sldId="258"/>
        </pc:sldMkLst>
        <pc:spChg chg="mod">
          <ac:chgData name="Pavel Pilch" userId="ed0f7352-a839-477a-93e2-d7d1c7573239" providerId="ADAL" clId="{B929DD84-BCE3-435B-A0B9-E3FB95B7ED25}" dt="2021-12-04T13:43:32.264" v="3" actId="207"/>
          <ac:spMkLst>
            <pc:docMk/>
            <pc:sldMk cId="0" sldId="258"/>
            <ac:spMk id="71" creationId="{00000000-0000-0000-0000-000000000000}"/>
          </ac:spMkLst>
        </pc:spChg>
      </pc:sldChg>
      <pc:sldChg chg="modSp modNotes">
        <pc:chgData name="Pavel Pilch" userId="ed0f7352-a839-477a-93e2-d7d1c7573239" providerId="ADAL" clId="{B929DD84-BCE3-435B-A0B9-E3FB95B7ED25}" dt="2022-11-23T19:16:30.241" v="24" actId="207"/>
        <pc:sldMkLst>
          <pc:docMk/>
          <pc:sldMk cId="0" sldId="260"/>
        </pc:sldMkLst>
        <pc:spChg chg="mod">
          <ac:chgData name="Pavel Pilch" userId="ed0f7352-a839-477a-93e2-d7d1c7573239" providerId="ADAL" clId="{B929DD84-BCE3-435B-A0B9-E3FB95B7ED25}" dt="2022-11-23T19:16:30.241" v="24" actId="207"/>
          <ac:spMkLst>
            <pc:docMk/>
            <pc:sldMk cId="0" sldId="260"/>
            <ac:spMk id="83" creationId="{00000000-0000-0000-0000-000000000000}"/>
          </ac:spMkLst>
        </pc:spChg>
      </pc:sldChg>
      <pc:sldChg chg="modSp mod">
        <pc:chgData name="Pavel Pilch" userId="ed0f7352-a839-477a-93e2-d7d1c7573239" providerId="ADAL" clId="{B929DD84-BCE3-435B-A0B9-E3FB95B7ED25}" dt="2021-12-04T13:43:50.316" v="6" actId="207"/>
        <pc:sldMkLst>
          <pc:docMk/>
          <pc:sldMk cId="0" sldId="261"/>
        </pc:sldMkLst>
        <pc:spChg chg="mod">
          <ac:chgData name="Pavel Pilch" userId="ed0f7352-a839-477a-93e2-d7d1c7573239" providerId="ADAL" clId="{B929DD84-BCE3-435B-A0B9-E3FB95B7ED25}" dt="2021-12-04T13:43:50.316" v="6" actId="207"/>
          <ac:spMkLst>
            <pc:docMk/>
            <pc:sldMk cId="0" sldId="261"/>
            <ac:spMk id="88" creationId="{00000000-0000-0000-0000-000000000000}"/>
          </ac:spMkLst>
        </pc:spChg>
      </pc:sldChg>
      <pc:sldChg chg="modSp mod">
        <pc:chgData name="Pavel Pilch" userId="ed0f7352-a839-477a-93e2-d7d1c7573239" providerId="ADAL" clId="{B929DD84-BCE3-435B-A0B9-E3FB95B7ED25}" dt="2021-12-04T13:44:19.063" v="9" actId="207"/>
        <pc:sldMkLst>
          <pc:docMk/>
          <pc:sldMk cId="0" sldId="264"/>
        </pc:sldMkLst>
        <pc:spChg chg="mod">
          <ac:chgData name="Pavel Pilch" userId="ed0f7352-a839-477a-93e2-d7d1c7573239" providerId="ADAL" clId="{B929DD84-BCE3-435B-A0B9-E3FB95B7ED25}" dt="2021-12-04T13:44:19.063" v="9" actId="207"/>
          <ac:spMkLst>
            <pc:docMk/>
            <pc:sldMk cId="0" sldId="264"/>
            <ac:spMk id="107" creationId="{00000000-0000-0000-0000-000000000000}"/>
          </ac:spMkLst>
        </pc:spChg>
      </pc:sldChg>
      <pc:sldChg chg="modSp mod">
        <pc:chgData name="Pavel Pilch" userId="ed0f7352-a839-477a-93e2-d7d1c7573239" providerId="ADAL" clId="{B929DD84-BCE3-435B-A0B9-E3FB95B7ED25}" dt="2021-12-04T13:44:35.238" v="12" actId="207"/>
        <pc:sldMkLst>
          <pc:docMk/>
          <pc:sldMk cId="0" sldId="266"/>
        </pc:sldMkLst>
        <pc:spChg chg="mod">
          <ac:chgData name="Pavel Pilch" userId="ed0f7352-a839-477a-93e2-d7d1c7573239" providerId="ADAL" clId="{B929DD84-BCE3-435B-A0B9-E3FB95B7ED25}" dt="2021-12-04T13:44:35.238" v="12" actId="207"/>
          <ac:spMkLst>
            <pc:docMk/>
            <pc:sldMk cId="0" sldId="266"/>
            <ac:spMk id="120" creationId="{00000000-0000-0000-0000-000000000000}"/>
          </ac:spMkLst>
        </pc:spChg>
      </pc:sldChg>
      <pc:sldChg chg="modSp mod">
        <pc:chgData name="Pavel Pilch" userId="ed0f7352-a839-477a-93e2-d7d1c7573239" providerId="ADAL" clId="{B929DD84-BCE3-435B-A0B9-E3FB95B7ED25}" dt="2021-12-04T13:44:50.241" v="14" actId="207"/>
        <pc:sldMkLst>
          <pc:docMk/>
          <pc:sldMk cId="0" sldId="268"/>
        </pc:sldMkLst>
        <pc:spChg chg="mod">
          <ac:chgData name="Pavel Pilch" userId="ed0f7352-a839-477a-93e2-d7d1c7573239" providerId="ADAL" clId="{B929DD84-BCE3-435B-A0B9-E3FB95B7ED25}" dt="2021-12-04T13:44:50.241" v="14" actId="207"/>
          <ac:spMkLst>
            <pc:docMk/>
            <pc:sldMk cId="0" sldId="268"/>
            <ac:spMk id="132" creationId="{00000000-0000-0000-0000-000000000000}"/>
          </ac:spMkLst>
        </pc:spChg>
      </pc:sldChg>
      <pc:sldChg chg="modSp mod">
        <pc:chgData name="Pavel Pilch" userId="ed0f7352-a839-477a-93e2-d7d1c7573239" providerId="ADAL" clId="{B929DD84-BCE3-435B-A0B9-E3FB95B7ED25}" dt="2021-12-04T13:44:55.061" v="15" actId="207"/>
        <pc:sldMkLst>
          <pc:docMk/>
          <pc:sldMk cId="0" sldId="269"/>
        </pc:sldMkLst>
        <pc:spChg chg="mod">
          <ac:chgData name="Pavel Pilch" userId="ed0f7352-a839-477a-93e2-d7d1c7573239" providerId="ADAL" clId="{B929DD84-BCE3-435B-A0B9-E3FB95B7ED25}" dt="2021-12-04T13:44:55.061" v="15" actId="207"/>
          <ac:spMkLst>
            <pc:docMk/>
            <pc:sldMk cId="0" sldId="269"/>
            <ac:spMk id="137" creationId="{00000000-0000-0000-0000-000000000000}"/>
          </ac:spMkLst>
        </pc:spChg>
      </pc:sldChg>
      <pc:sldChg chg="modSp mod">
        <pc:chgData name="Pavel Pilch" userId="ed0f7352-a839-477a-93e2-d7d1c7573239" providerId="ADAL" clId="{B929DD84-BCE3-435B-A0B9-E3FB95B7ED25}" dt="2021-12-04T13:44:59.217" v="16" actId="207"/>
        <pc:sldMkLst>
          <pc:docMk/>
          <pc:sldMk cId="0" sldId="270"/>
        </pc:sldMkLst>
        <pc:spChg chg="mod">
          <ac:chgData name="Pavel Pilch" userId="ed0f7352-a839-477a-93e2-d7d1c7573239" providerId="ADAL" clId="{B929DD84-BCE3-435B-A0B9-E3FB95B7ED25}" dt="2021-12-04T13:44:59.217" v="16" actId="207"/>
          <ac:spMkLst>
            <pc:docMk/>
            <pc:sldMk cId="0" sldId="270"/>
            <ac:spMk id="143" creationId="{00000000-0000-0000-0000-000000000000}"/>
          </ac:spMkLst>
        </pc:spChg>
      </pc:sldChg>
      <pc:sldChg chg="modSp mod">
        <pc:chgData name="Pavel Pilch" userId="ed0f7352-a839-477a-93e2-d7d1c7573239" providerId="ADAL" clId="{B929DD84-BCE3-435B-A0B9-E3FB95B7ED25}" dt="2021-12-04T13:45:09.974" v="17" actId="207"/>
        <pc:sldMkLst>
          <pc:docMk/>
          <pc:sldMk cId="0" sldId="271"/>
        </pc:sldMkLst>
        <pc:spChg chg="mod">
          <ac:chgData name="Pavel Pilch" userId="ed0f7352-a839-477a-93e2-d7d1c7573239" providerId="ADAL" clId="{B929DD84-BCE3-435B-A0B9-E3FB95B7ED25}" dt="2021-12-04T13:45:09.974" v="17" actId="207"/>
          <ac:spMkLst>
            <pc:docMk/>
            <pc:sldMk cId="0" sldId="271"/>
            <ac:spMk id="150" creationId="{00000000-0000-0000-0000-000000000000}"/>
          </ac:spMkLst>
        </pc:spChg>
      </pc:sldChg>
      <pc:sldChg chg="modSp mod">
        <pc:chgData name="Pavel Pilch" userId="ed0f7352-a839-477a-93e2-d7d1c7573239" providerId="ADAL" clId="{B929DD84-BCE3-435B-A0B9-E3FB95B7ED25}" dt="2021-12-04T13:45:17.631" v="18" actId="207"/>
        <pc:sldMkLst>
          <pc:docMk/>
          <pc:sldMk cId="0" sldId="276"/>
        </pc:sldMkLst>
        <pc:spChg chg="mod">
          <ac:chgData name="Pavel Pilch" userId="ed0f7352-a839-477a-93e2-d7d1c7573239" providerId="ADAL" clId="{B929DD84-BCE3-435B-A0B9-E3FB95B7ED25}" dt="2021-12-04T13:45:17.631" v="18" actId="207"/>
          <ac:spMkLst>
            <pc:docMk/>
            <pc:sldMk cId="0" sldId="276"/>
            <ac:spMk id="182" creationId="{00000000-0000-0000-0000-000000000000}"/>
          </ac:spMkLst>
        </pc:spChg>
      </pc:sldChg>
      <pc:sldChg chg="modSp mod">
        <pc:chgData name="Pavel Pilch" userId="ed0f7352-a839-477a-93e2-d7d1c7573239" providerId="ADAL" clId="{B929DD84-BCE3-435B-A0B9-E3FB95B7ED25}" dt="2021-12-04T11:09:05.956" v="2" actId="20577"/>
        <pc:sldMkLst>
          <pc:docMk/>
          <pc:sldMk cId="0" sldId="280"/>
        </pc:sldMkLst>
        <pc:spChg chg="mod">
          <ac:chgData name="Pavel Pilch" userId="ed0f7352-a839-477a-93e2-d7d1c7573239" providerId="ADAL" clId="{B929DD84-BCE3-435B-A0B9-E3FB95B7ED25}" dt="2021-12-04T11:09:05.956" v="2" actId="20577"/>
          <ac:spMkLst>
            <pc:docMk/>
            <pc:sldMk cId="0" sldId="280"/>
            <ac:spMk id="20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46132b634f_0_4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46132b634f_0_47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46132b634f_0_4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46132b634f_0_4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46132b634f_0_4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46132b634f_0_4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46132b634f_0_4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46132b634f_0_48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46132b634f_0_49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5" name="Google Shape;135;g46132b634f_0_49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46132b634f_0_4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46132b634f_0_4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46132b634f_0_5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46132b634f_0_5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46132b634f_0_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46132b634f_0_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46132b634f_0_5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46132b634f_0_5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46132b634f_0_5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46132b634f_0_5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46132b634f_0_4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46132b634f_0_4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46132b634f_0_5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46132b634f_0_5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46132b634f_0_5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46132b634f_0_5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46132b634f_0_5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" name="Google Shape;185;g46132b634f_0_5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46132b634f_0_5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46132b634f_0_5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46132b634f_0_5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7" name="Google Shape;197;g46132b634f_0_5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46132b634f_0_5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46132b634f_0_5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46132b634f_0_4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46132b634f_0_4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46132b634f_0_4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46132b634f_0_4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46132b634f_0_4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46132b634f_0_4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46132b634f_0_4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46132b634f_0_4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46132b634f_0_4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46132b634f_0_4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6132b634f_0_4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6132b634f_0_4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46132b634f_0_4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46132b634f_0_4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6800"/>
              <a:buFont typeface="Playfair Display"/>
              <a:buNone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Font typeface="Montserrat"/>
              <a:buNone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r>
              <a:t>xx%</a:t>
            </a:r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Font typeface="Playfair Display"/>
              <a:buNone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Font typeface="Playfair Display"/>
              <a:buNone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>
                <a:highlight>
                  <a:schemeClr val="lt1"/>
                </a:highlight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>
                <a:highlight>
                  <a:schemeClr val="lt1"/>
                </a:highlight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>
                <a:highlight>
                  <a:schemeClr val="lt1"/>
                </a:highlight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>
                <a:highlight>
                  <a:schemeClr val="dk1"/>
                </a:highlight>
              </a:defRPr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op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highlight>
                  <a:schemeClr val="dk1"/>
                </a:highlight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Aarne%E2%80%93Thompson_classification_system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Literární komparatistika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Přesahy národní literatury - světová literatura?</a:t>
            </a:r>
            <a:endParaRPr/>
          </a:p>
        </p:txBody>
      </p:sp>
      <p:sp>
        <p:nvSpPr>
          <p:cNvPr id="113" name="Google Shape;113;p22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509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/>
              <a:t>Co je světová literatura?</a:t>
            </a:r>
            <a:endParaRPr/>
          </a:p>
        </p:txBody>
      </p:sp>
      <p:sp>
        <p:nvSpPr>
          <p:cNvPr id="114" name="Google Shape;114;p22"/>
          <p:cNvSpPr txBox="1"/>
          <p:nvPr/>
        </p:nvSpPr>
        <p:spPr>
          <a:xfrm>
            <a:off x="457625" y="1803100"/>
            <a:ext cx="8262600" cy="304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Fr. Strich: </a:t>
            </a:r>
            <a:r>
              <a:rPr lang="cs" sz="1800" i="1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“komparatistika by se měla jmenovat věda o světové literatuře”</a:t>
            </a:r>
            <a:endParaRPr sz="1800" i="1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1827: Světová literatura (J. W. Goethe)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○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“Národní literatura v současnosti nemá většího významu, nastává epocha světové literatury.”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kulturní výměna mezi národy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NE kánon a klasika, ale SOUČASNOST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layfair Display"/>
              <a:buChar char="●"/>
            </a:pPr>
            <a:r>
              <a:rPr lang="cs"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světová literatura jako PROCES</a:t>
            </a:r>
            <a:endParaRPr sz="18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SLAVOMÍR WOLLMAN, DIONÝZ ĎURIŠÍN</a:t>
            </a:r>
            <a:endParaRPr/>
          </a:p>
        </p:txBody>
      </p:sp>
      <p:sp>
        <p:nvSpPr>
          <p:cNvPr id="120" name="Google Shape;120;p23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 dirty="0"/>
              <a:t>Světová literatura = mechanický soubor literatur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>
                <a:solidFill>
                  <a:srgbClr val="FF0000"/>
                </a:solidFill>
              </a:rPr>
              <a:t>aditivní</a:t>
            </a:r>
            <a:r>
              <a:rPr lang="cs" dirty="0"/>
              <a:t> (přidáváme do souboru nové)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nejstarší koncepce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 dirty="0"/>
              <a:t>světová literatura = výběr “literárních generálů”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>
                <a:solidFill>
                  <a:srgbClr val="FF0000"/>
                </a:solidFill>
              </a:rPr>
              <a:t>hodnotová</a:t>
            </a:r>
            <a:r>
              <a:rPr lang="cs" dirty="0"/>
              <a:t> (soubor určuje kvalita, kritika)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světová klasika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AutoNum type="arabicParenR"/>
            </a:pPr>
            <a:r>
              <a:rPr lang="cs" dirty="0"/>
              <a:t>světová literatura = vzájemně podmíněné jevy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>
                <a:solidFill>
                  <a:srgbClr val="FF0000"/>
                </a:solidFill>
              </a:rPr>
              <a:t>genetická</a:t>
            </a:r>
            <a:endParaRPr dirty="0"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typologická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upřednostňuje zkoumání vztahů a souvislostí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MOŽNOSTI SROVNÁVÁNÍ - základní dělení</a:t>
            </a:r>
            <a:endParaRPr/>
          </a:p>
        </p:txBody>
      </p:sp>
      <p:sp>
        <p:nvSpPr>
          <p:cNvPr id="126" name="Google Shape;126;p2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TEMATOLOGIE	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srovnávání témat (Stoffgeschichte)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starší koncept (přelom 19. a 20. stol.)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MORFOLOGIE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srovnávání tvarů (forem)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od 30. let 20. stol.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MOŽNOSTI SROVNÁVÁNÍ - dle kontaktu</a:t>
            </a:r>
            <a:endParaRPr/>
          </a:p>
        </p:txBody>
      </p:sp>
      <p:sp>
        <p:nvSpPr>
          <p:cNvPr id="132" name="Google Shape;132;p2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KONTAKTOLOGIE</a:t>
            </a:r>
            <a:endParaRPr dirty="0"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genetická komparatistika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TYPOLOGIE</a:t>
            </a:r>
            <a:endParaRPr dirty="0"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bez souvislosti či kontaktu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FF0000"/>
                </a:solidFill>
              </a:rPr>
              <a:t>KONTAKTOLOGIE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38" name="Google Shape;138;p26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zkoumání styků (kontaktů)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národní literatury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autoři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texty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literární směry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bez kontaktu = zbytečné snažení (dle kontaktologů)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přínos: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sběr literárněhistorických dat (biografie, literární život, slovesnost)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dějiny literárních vztahů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sociologie, psychologie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FF0000"/>
                </a:solidFill>
              </a:rPr>
              <a:t>TYPOLOGIE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44" name="Google Shape;144;p2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protiklad kontaktologie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zkoumání podobností bez ohledu na kontakty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přínos: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srovnání jevů bez vzájemného kontaktu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problém: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vědec musí ovládat cizí jazyk, znát cizí kulturu apod., jinak nelze provádět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TEMATOLOGIE (srovnávání látek)</a:t>
            </a:r>
            <a:endParaRPr/>
          </a:p>
        </p:txBody>
      </p:sp>
      <p:sp>
        <p:nvSpPr>
          <p:cNvPr id="150" name="Google Shape;150;p28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tematické shody jsou různého druhu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základní: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>
                <a:solidFill>
                  <a:srgbClr val="FF0000"/>
                </a:solidFill>
              </a:rPr>
              <a:t>reminiscence</a:t>
            </a:r>
            <a:endParaRPr dirty="0"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>
                <a:solidFill>
                  <a:srgbClr val="FF0000"/>
                </a:solidFill>
              </a:rPr>
              <a:t>citát</a:t>
            </a:r>
            <a:endParaRPr dirty="0"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>
                <a:solidFill>
                  <a:srgbClr val="FF0000"/>
                </a:solidFill>
              </a:rPr>
              <a:t>parafráze</a:t>
            </a:r>
            <a:endParaRPr dirty="0">
              <a:solidFill>
                <a:srgbClr val="FF0000"/>
              </a:solidFill>
            </a:endParaRPr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>
                <a:solidFill>
                  <a:srgbClr val="FF0000"/>
                </a:solidFill>
              </a:rPr>
              <a:t>narážka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REMINISCENCE</a:t>
            </a:r>
            <a:endParaRPr/>
          </a:p>
        </p:txBody>
      </p:sp>
      <p:sp>
        <p:nvSpPr>
          <p:cNvPr id="156" name="Google Shape;156;p29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záměrná i nezáměrná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 čtenáře vyvolá myšlenku na jiné dílo (nutná jeho znalost)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shoda založena na formě i obsahu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rým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metafora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aj.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ironická / polemická reminiscence</a:t>
            </a:r>
            <a:endParaRPr/>
          </a:p>
        </p:txBody>
      </p:sp>
      <p:sp>
        <p:nvSpPr>
          <p:cNvPr id="157" name="Google Shape;157;p29"/>
          <p:cNvSpPr txBox="1"/>
          <p:nvPr/>
        </p:nvSpPr>
        <p:spPr>
          <a:xfrm>
            <a:off x="5415100" y="3531900"/>
            <a:ext cx="3644100" cy="26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i="1"/>
              <a:t>Na tváři lehký smích</a:t>
            </a: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i="1"/>
              <a:t>hluboký v srdci žal </a:t>
            </a:r>
            <a:endParaRPr i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(Mácha)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29"/>
          <p:cNvSpPr txBox="1"/>
          <p:nvPr/>
        </p:nvSpPr>
        <p:spPr>
          <a:xfrm>
            <a:off x="1686400" y="2805050"/>
            <a:ext cx="37287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i="1">
                <a:solidFill>
                  <a:schemeClr val="dk2"/>
                </a:solidFill>
              </a:rPr>
              <a:t>Na tváři lehký žal</a:t>
            </a:r>
            <a:endParaRPr sz="2400" i="1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 i="1">
                <a:solidFill>
                  <a:schemeClr val="dk2"/>
                </a:solidFill>
              </a:rPr>
              <a:t>hluboký v srdci smích</a:t>
            </a:r>
            <a:endParaRPr sz="2400" i="1">
              <a:solidFill>
                <a:schemeClr val="dk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400">
                <a:solidFill>
                  <a:schemeClr val="dk2"/>
                </a:solidFill>
              </a:rPr>
              <a:t>(Seifert)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CITÁT</a:t>
            </a:r>
            <a:endParaRPr/>
          </a:p>
        </p:txBody>
      </p:sp>
      <p:sp>
        <p:nvSpPr>
          <p:cNvPr id="164" name="Google Shape;164;p30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uvedení jiného textu (či jeho části) v původním textu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čtenářsky rozpoznatelný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Jan Amos Komenský: </a:t>
            </a:r>
            <a:r>
              <a:rPr lang="cs" i="1"/>
              <a:t>Truchlivý</a:t>
            </a:r>
            <a:endParaRPr i="1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“citátová mozaika”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mluvčí hovoří v citátech z </a:t>
            </a:r>
            <a:r>
              <a:rPr lang="cs" i="1"/>
              <a:t>Bible</a:t>
            </a:r>
            <a:endParaRPr i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argumentační opora (dnes typicky ve vědeckém textu)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PARAFRÁZE</a:t>
            </a:r>
            <a:endParaRPr/>
          </a:p>
        </p:txBody>
      </p:sp>
      <p:sp>
        <p:nvSpPr>
          <p:cNvPr id="170" name="Google Shape;170;p3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upravený, pozměněný, nepřesně uvedený citát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typický pro středověkou literaturu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i="1"/>
              <a:t>Legenda o sv. Prokopu:</a:t>
            </a: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i="1"/>
              <a:t>“Hrniechu k němu nebožátka,</a:t>
            </a:r>
            <a:br>
              <a:rPr lang="cs" i="1"/>
            </a:br>
            <a:r>
              <a:rPr lang="cs" i="1"/>
              <a:t>právě jak k slepici kuřátka.”</a:t>
            </a:r>
            <a:endParaRPr i="1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parafráze Matouš (23, 37): “Kolikrát jsem chtěl shromáždit tvé děti, jako slepice shromažďuje svá kuřata pod křídla…”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Komparace jako metoda</a:t>
            </a:r>
            <a:endParaRPr/>
          </a:p>
        </p:txBody>
      </p:sp>
      <p:sp>
        <p:nvSpPr>
          <p:cNvPr id="65" name="Google Shape;65;p1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komparace = běžná součást “života”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věda: metodologický princip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lat. “compare” = srovnávat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cs"/>
              <a:t>v každém oboru existuje srovnávací přístup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NARÁŽKA</a:t>
            </a:r>
            <a:endParaRPr/>
          </a:p>
        </p:txBody>
      </p:sp>
      <p:sp>
        <p:nvSpPr>
          <p:cNvPr id="176" name="Google Shape;176;p32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čtenář si vybaví jiný text, aniž by text čtený tento text pozměňoval či citoval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nutná znalost cizího textu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/>
              <a:t>Vyřešil to šalamounsky. 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formy kontaktu literárních děl</a:t>
            </a:r>
            <a:endParaRPr/>
          </a:p>
        </p:txBody>
      </p:sp>
      <p:sp>
        <p:nvSpPr>
          <p:cNvPr id="182" name="Google Shape;182;p33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adaptace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transpozice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parodie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travestie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ohlas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variace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výpůjčka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imitace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transplantace</a:t>
            </a:r>
            <a:endParaRPr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ADAPTACE</a:t>
            </a:r>
            <a:endParaRPr/>
          </a:p>
        </p:txBody>
      </p:sp>
      <p:sp>
        <p:nvSpPr>
          <p:cNvPr id="188" name="Google Shape;188;p34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nové zpracování, doslova “přizpůsobení”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populární ve středověku (Alexandreis)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3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TRANSPOZICE</a:t>
            </a:r>
            <a:endParaRPr/>
          </a:p>
        </p:txBody>
      </p:sp>
      <p:sp>
        <p:nvSpPr>
          <p:cNvPr id="194" name="Google Shape;194;p3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převyprávění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odlišný komunikační cíl původního a nového textu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např. převyprávění biblických příběhů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různé verze “klasických děl”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AD USUM DELPHINI = “k užití dauphinovu”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metoda “očištění” textu od určitých pasáží</a:t>
            </a:r>
            <a:br>
              <a:rPr lang="cs"/>
            </a:b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DALŠÍ ZVLÁŠTNÍ DRUHY MEZILITERÁRNÍHO KONTAKTU</a:t>
            </a:r>
            <a:endParaRPr/>
          </a:p>
        </p:txBody>
      </p:sp>
      <p:sp>
        <p:nvSpPr>
          <p:cNvPr id="200" name="Google Shape;200;p36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PARODIE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nové dílo na základě starého, jež je zesměšněno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TRAVESTIE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změna výrazu díla za ponechání obsahu předlohy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OHLAS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snaha o literární a estetickou nápodobu (typicky lidové písně)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VARIACE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opakování téhož s drobnou obměnou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VÝPŮJČKA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dosl. vypůjčení si motivu, myšlenky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IMITACE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napodobení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TRANSPLANTACE = přenos z literatury do literatury (např.)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LITERATURA</a:t>
            </a:r>
            <a:endParaRPr/>
          </a:p>
        </p:txBody>
      </p:sp>
      <p:sp>
        <p:nvSpPr>
          <p:cNvPr id="206" name="Google Shape;206;p3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D. Ďurišin: Čo je svetová literatúra? Bratislava 1992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J. Hrabák: Literární komparatistika, Praha, 1971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A. Nünning et al.: Lexikon teorie liteteratury a kultury, Brno, 2006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I. Pospíšil: Genologie a proměny literatury, Brno, 1998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M. Zelenka: Komparatistika v kulturních souvislostech, České Budějovice, 2012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cs" sz="1000" dirty="0"/>
              <a:t>(prezentace vznikla na základě přednášky E. Niklesové, podzim 2014)</a:t>
            </a:r>
            <a:endParaRPr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Komparatistika jako disciplína (od 19. stol.)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FF0000"/>
                </a:solidFill>
              </a:rPr>
              <a:t>literární komparatistika </a:t>
            </a:r>
            <a:r>
              <a:rPr lang="cs" dirty="0"/>
              <a:t>= srovnávací literární věda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/>
              <a:t>SROVNÁVÁ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DVĚ a více literárních DĚL lišících se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jazykem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kulturní oblastí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autorem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historickým obdobím</a:t>
            </a:r>
            <a:endParaRPr dirty="0"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 dirty="0"/>
              <a:t>apod.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Definice dle Mezinárodní asociace literární komparatistiky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000"/>
              <a:t>“Komparatistikou se rozumí výzkumy nad dějinami literatury, nad teorií literatury a nad interpretacemi textů realizované z mezinárodního, srovávacího aspektu.”</a:t>
            </a:r>
            <a:endParaRPr sz="30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Okruhy literární komparatistiky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typologie</a:t>
            </a:r>
            <a:endParaRPr dirty="0">
              <a:solidFill>
                <a:srgbClr val="FF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genologie (genetické srovnávání)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recepce v cizím kontextu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literární translatologie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periodizace</a:t>
            </a: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chemeClr val="bg2"/>
                </a:solidFill>
              </a:rPr>
              <a:t>tematologie</a:t>
            </a:r>
            <a:r>
              <a:rPr lang="cs" dirty="0"/>
              <a:t> (dějiny látek a motivů)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FF0000"/>
                </a:solidFill>
              </a:rPr>
              <a:t>Typologie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89" name="Google Shape;89;p18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ANALOGIE bez doložené souvislosti (literatura, jazyk, právo apod.) = bez doloženého kontaktu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Jak je to možné?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/>
              <a:t>psychologický paralelismus - antropologická konstanta - všeobecné vlastnosti</a:t>
            </a: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Co a jak srovnávat?</a:t>
            </a:r>
            <a:endParaRPr/>
          </a:p>
        </p:txBody>
      </p:sp>
      <p:sp>
        <p:nvSpPr>
          <p:cNvPr id="95" name="Google Shape;95;p19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nejmenší prvy poetiky: tropy, figury, motivy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autoři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literární směry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národní literatury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přesahy národních literatur (vyšší meziliterární celky)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Komparatistika a pozitivismus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snaha o “sběr” dat, nikoliv interpretaci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hledání “zákonů” literatury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vývoj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výstavba díla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Hyppolite Taine: rasa - doba - prostředí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dokonalá kompozice = harmonie formy a obsahu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impulzy z přírodních věd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srovnávací anatomie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srovnávací fyziologie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darwinismus =Ferdinand Brunetiere: </a:t>
            </a:r>
            <a:r>
              <a:rPr lang="cs" i="1"/>
              <a:t>Vývoj žánrů v dějinách literatury</a:t>
            </a:r>
            <a:endParaRPr i="1"/>
          </a:p>
          <a:p>
            <a:pPr marL="1371600" lvl="2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cs"/>
              <a:t>evoluční hledisko vývoje literatury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Ukázka: Katalog pohádkových syžetů</a:t>
            </a:r>
            <a:endParaRPr/>
          </a:p>
        </p:txBody>
      </p:sp>
      <p:sp>
        <p:nvSpPr>
          <p:cNvPr id="107" name="Google Shape;107;p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dirty="0"/>
              <a:t>Anti Aarne - Stith Thompson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u="sng" dirty="0">
                <a:solidFill>
                  <a:schemeClr val="hlink"/>
                </a:solidFill>
                <a:hlinkClick r:id="rId3"/>
              </a:rPr>
              <a:t>https://en.wikipedia.org/wiki/Aarne%E2%80%93Thompson_classification_systems</a:t>
            </a:r>
            <a:r>
              <a:rPr lang="cs" dirty="0"/>
              <a:t> </a:t>
            </a:r>
            <a:endParaRPr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 dirty="0"/>
              <a:t>kvantitativní katalogizace pohádkových syžetů (přes 2000 typů)</a:t>
            </a: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cs" dirty="0">
                <a:solidFill>
                  <a:srgbClr val="FF0000"/>
                </a:solidFill>
              </a:rPr>
              <a:t>Vladimir Jakovljevič Propp</a:t>
            </a:r>
            <a:r>
              <a:rPr lang="cs" dirty="0"/>
              <a:t>: </a:t>
            </a:r>
            <a:r>
              <a:rPr lang="cs" i="1" dirty="0"/>
              <a:t>Morfologie pohádky a jiné studie</a:t>
            </a:r>
            <a:endParaRPr i="1" dirty="0"/>
          </a:p>
          <a:p>
            <a:pPr marL="457200" lvl="0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cs" dirty="0">
                <a:solidFill>
                  <a:srgbClr val="FF0000"/>
                </a:solidFill>
              </a:rPr>
              <a:t>typologie pohádkových postav </a:t>
            </a:r>
            <a:r>
              <a:rPr lang="cs" dirty="0"/>
              <a:t>(škůdce, hrdina, falešný hrdina, pomocník…)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910</Words>
  <Application>Microsoft Office PowerPoint</Application>
  <PresentationFormat>Předvádění na obrazovce (16:9)</PresentationFormat>
  <Paragraphs>183</Paragraphs>
  <Slides>25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Playfair Display</vt:lpstr>
      <vt:lpstr>Montserrat</vt:lpstr>
      <vt:lpstr>Oswald</vt:lpstr>
      <vt:lpstr>Pop</vt:lpstr>
      <vt:lpstr>Literární komparatistika</vt:lpstr>
      <vt:lpstr>Komparace jako metoda</vt:lpstr>
      <vt:lpstr>Komparatistika jako disciplína (od 19. stol.)</vt:lpstr>
      <vt:lpstr>Definice dle Mezinárodní asociace literární komparatistiky</vt:lpstr>
      <vt:lpstr>Okruhy literární komparatistiky</vt:lpstr>
      <vt:lpstr>Typologie</vt:lpstr>
      <vt:lpstr>Co a jak srovnávat?</vt:lpstr>
      <vt:lpstr>Komparatistika a pozitivismus</vt:lpstr>
      <vt:lpstr>Ukázka: Katalog pohádkových syžetů</vt:lpstr>
      <vt:lpstr>Přesahy národní literatury - světová literatura?</vt:lpstr>
      <vt:lpstr>SLAVOMÍR WOLLMAN, DIONÝZ ĎURIŠÍN</vt:lpstr>
      <vt:lpstr>MOŽNOSTI SROVNÁVÁNÍ - základní dělení</vt:lpstr>
      <vt:lpstr>MOŽNOSTI SROVNÁVÁNÍ - dle kontaktu</vt:lpstr>
      <vt:lpstr>KONTAKTOLOGIE</vt:lpstr>
      <vt:lpstr>TYPOLOGIE</vt:lpstr>
      <vt:lpstr>TEMATOLOGIE (srovnávání látek)</vt:lpstr>
      <vt:lpstr>REMINISCENCE</vt:lpstr>
      <vt:lpstr>CITÁT</vt:lpstr>
      <vt:lpstr>PARAFRÁZE</vt:lpstr>
      <vt:lpstr>NARÁŽKA</vt:lpstr>
      <vt:lpstr>Další formy kontaktu literárních děl</vt:lpstr>
      <vt:lpstr>ADAPTACE</vt:lpstr>
      <vt:lpstr>TRANSPOZICE</vt:lpstr>
      <vt:lpstr>DALŠÍ ZVLÁŠTNÍ DRUHY MEZILITERÁRNÍHO KONTAKTU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Literární komparatistika</dc:title>
  <cp:lastModifiedBy>Pavel Pilch</cp:lastModifiedBy>
  <cp:revision>1</cp:revision>
  <dcterms:modified xsi:type="dcterms:W3CDTF">2022-11-23T19:16:39Z</dcterms:modified>
</cp:coreProperties>
</file>