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5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3E2EDE-046D-4EA2-868C-B3A12B35CE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0F5FAFB-44DC-4E77-AED4-FCCB42BE0C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83376E7-8C17-4C9F-A062-812723E79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70926-2641-4B42-85EC-B7E76E2AB540}" type="datetimeFigureOut">
              <a:rPr lang="es-ES" smtClean="0"/>
              <a:t>06/12/2021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9BF0677-5C48-47BD-847D-33FA2CE71C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7639A28-5FD5-4DCC-B914-9034A0322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3D0E6-201A-48E1-AC45-5E760B47C58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73479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89E7DE-43B7-413C-AAEC-0B28700247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0270204-0752-46E7-BCE4-178D4F120B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EA5B374-6152-4A4F-B943-6270F5F70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70926-2641-4B42-85EC-B7E76E2AB540}" type="datetimeFigureOut">
              <a:rPr lang="es-ES" smtClean="0"/>
              <a:t>06/12/2021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8590F49-AE85-4FE2-BBC2-FEA186BF6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FFE9AD4-7981-496F-B096-814658466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3D0E6-201A-48E1-AC45-5E760B47C58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8985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5CA86B8-1D4B-4588-BA99-2ED74DC754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E7575D9-5D30-4BBE-8AFB-8E94025AFF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302E713-4540-421A-AE2D-5710423641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70926-2641-4B42-85EC-B7E76E2AB540}" type="datetimeFigureOut">
              <a:rPr lang="es-ES" smtClean="0"/>
              <a:t>06/12/2021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600DFE2-5D2C-4604-877E-BB59FA701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90BF7C-16DB-4BB1-A7F3-45D591005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3D0E6-201A-48E1-AC45-5E760B47C58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39026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95AD5C-D202-4F6A-B36A-52B213F31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1E973DF-C8D2-49DA-9F67-89EFE53BE8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98D24C2-BD9F-42CC-A387-CFD37867F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70926-2641-4B42-85EC-B7E76E2AB540}" type="datetimeFigureOut">
              <a:rPr lang="es-ES" smtClean="0"/>
              <a:t>06/12/2021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8F30DE1-25EC-47B1-A90F-1462B62EC2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6530240-86EC-4EB2-AFCF-6145EEA9A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3D0E6-201A-48E1-AC45-5E760B47C58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04776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765DD7-69A3-4FD3-B08B-A910C446A6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7B746B9-E94F-4CEA-8E41-CDE12E6C10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BE82FF2-2863-4270-81F8-7874ACF2F1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70926-2641-4B42-85EC-B7E76E2AB540}" type="datetimeFigureOut">
              <a:rPr lang="es-ES" smtClean="0"/>
              <a:t>06/12/2021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DF1C420-3DC8-4DD5-A542-6189B5022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74A034F-341B-4A6D-8000-D08DC7C0B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3D0E6-201A-48E1-AC45-5E760B47C58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99234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ED6E65-81B5-4F89-9CA6-DE91B6D383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89C2A76-645D-42FD-9553-4E6713D2BA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8C3C735-E2DC-4EF0-8BD5-1C6B5130ED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C2FF25B-C4AA-409C-9C2D-47F3A9E21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70926-2641-4B42-85EC-B7E76E2AB540}" type="datetimeFigureOut">
              <a:rPr lang="es-ES" smtClean="0"/>
              <a:t>06/12/2021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151106E-6C5E-45DA-AB69-A0F8D6A9A7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938831D-1941-4598-B6FF-8F6E25724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3D0E6-201A-48E1-AC45-5E760B47C58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33956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2FBE08-7C07-4803-817A-1F199A119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4B2780C-0228-4270-A162-80633B747E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2DE0727-02BD-463A-84B6-DC6B2F22DC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01F23DF-571B-4A8B-8F57-856998E08C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964ACA2-C230-410D-AB31-AAD51FEDF3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AD1D60D-E37B-4A80-BCD6-A5F6884F70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70926-2641-4B42-85EC-B7E76E2AB540}" type="datetimeFigureOut">
              <a:rPr lang="es-ES" smtClean="0"/>
              <a:t>06/12/2021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4CB5C4D-B0D9-494B-B2A1-E24337EFD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5A7F0E2-ED17-49B8-90D3-51F38364E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3D0E6-201A-48E1-AC45-5E760B47C58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99133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C59542-E4E7-413E-A264-6DFBF67CB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23A1E4B-9098-496C-A038-093D0947AC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70926-2641-4B42-85EC-B7E76E2AB540}" type="datetimeFigureOut">
              <a:rPr lang="es-ES" smtClean="0"/>
              <a:t>06/12/2021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B2530A1-2BCE-493E-B03A-95BB42891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B5D8238-C641-414A-B1F3-D10847C0B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3D0E6-201A-48E1-AC45-5E760B47C58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0972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6017F38-707E-4E8A-B36E-F5D34B8EB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70926-2641-4B42-85EC-B7E76E2AB540}" type="datetimeFigureOut">
              <a:rPr lang="es-ES" smtClean="0"/>
              <a:t>06/12/2021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6255F48-6323-4A5B-A837-67D4DA083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9350387-BAA5-4934-BC36-D3E55CE07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3D0E6-201A-48E1-AC45-5E760B47C58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06889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98944C-6810-483F-8BBF-D6B0BCD713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A118296-F836-4CC3-9CCF-9BF7765B29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C9B07C9-1E12-4062-AC31-5F13B262EF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C60F7C2-56C1-44BD-AF4F-870526DDB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70926-2641-4B42-85EC-B7E76E2AB540}" type="datetimeFigureOut">
              <a:rPr lang="es-ES" smtClean="0"/>
              <a:t>06/12/2021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D4DF5CC-45BF-4478-9326-AA432898F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950E9E0-84C8-4A42-AB15-D61DFB886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3D0E6-201A-48E1-AC45-5E760B47C58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92059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3B5921-D96E-45D2-B0E3-68C0C9CDDD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3597C47-7CB6-467B-A286-A6120E52DE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B80EB26-0B60-466C-811E-ED44A7D5AA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3EE4FD4-3361-4E6D-AD81-03ECD733DB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70926-2641-4B42-85EC-B7E76E2AB540}" type="datetimeFigureOut">
              <a:rPr lang="es-ES" smtClean="0"/>
              <a:t>06/12/2021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C846D9D-239F-4EA0-B4A1-B05254BEF9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0D57C19-F7D9-4EE4-8251-E71B0C614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3D0E6-201A-48E1-AC45-5E760B47C58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30276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3103F6F-C4CF-40A6-955F-80D083F07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D6BE6AE-E0BF-4301-BE56-1659AB861A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986A8CF-8819-42B8-9378-F099C389DE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570926-2641-4B42-85EC-B7E76E2AB540}" type="datetimeFigureOut">
              <a:rPr lang="es-ES" smtClean="0"/>
              <a:t>06/12/2021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D7D7A5C-E4A1-4A48-AA09-A81F177212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1C2763C-84CA-4BAE-829F-F2C61F2342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A3D0E6-201A-48E1-AC45-5E760B47C58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80840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4D4658-FE74-45DE-98D9-37334DE69FD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Siglo XVIII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024BDF9-B7D2-4A4E-9380-E905E7C5E26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/>
              <a:t>Del barroco y rococó al clasicismo</a:t>
            </a:r>
          </a:p>
        </p:txBody>
      </p:sp>
    </p:spTree>
    <p:extLst>
      <p:ext uri="{BB962C8B-B14F-4D97-AF65-F5344CB8AC3E}">
        <p14:creationId xmlns:p14="http://schemas.microsoft.com/office/powerpoint/2010/main" val="20684535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894257-32B7-4692-B1A3-40A13F471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Prosa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4F99979-097E-4052-A869-99E56D95AF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2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Benito Jerónimo </a:t>
            </a:r>
            <a:r>
              <a:rPr kumimoji="0" lang="es-E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+mn-ea"/>
                <a:cs typeface="+mn-cs"/>
              </a:rPr>
              <a:t>Feijoo</a:t>
            </a: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(1676-1764)   “el padre Feijoo”     </a:t>
            </a:r>
            <a:r>
              <a:rPr kumimoji="0" lang="es-ES" sz="1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Teatro crítico universal </a:t>
            </a: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(1726 y 1740)    </a:t>
            </a:r>
            <a:r>
              <a:rPr kumimoji="0" lang="es-ES" sz="1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Cartas eruditas y curiosas </a:t>
            </a: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(1742-1760)</a:t>
            </a:r>
          </a:p>
          <a:p>
            <a:pPr marL="228600" marR="0" lvl="0" indent="-228600" algn="l" defTabSz="914400" rtl="0" eaLnBrk="1" fontAlgn="auto" latinLnBrk="0" hangingPunct="1">
              <a:lnSpc>
                <a:spcPct val="2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E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2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José </a:t>
            </a:r>
            <a:r>
              <a:rPr kumimoji="0" lang="es-E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+mn-ea"/>
                <a:cs typeface="+mn-cs"/>
              </a:rPr>
              <a:t>Cadalso</a:t>
            </a: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(1741-1782)          </a:t>
            </a:r>
            <a:r>
              <a:rPr kumimoji="0" lang="es-ES" sz="1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Cartas marruecas </a:t>
            </a: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(1788-1789)   </a:t>
            </a:r>
            <a:r>
              <a:rPr kumimoji="0" lang="es-ES" sz="1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Noches lúgubres </a:t>
            </a: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(1789-1790)</a:t>
            </a:r>
          </a:p>
          <a:p>
            <a:pPr marL="228600" marR="0" lvl="0" indent="-228600" algn="l" defTabSz="914400" rtl="0" eaLnBrk="1" fontAlgn="auto" latinLnBrk="0" hangingPunct="1">
              <a:lnSpc>
                <a:spcPct val="2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E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2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Gaspar Melchor de </a:t>
            </a:r>
            <a:r>
              <a:rPr kumimoji="0" lang="es-E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+mn-ea"/>
                <a:cs typeface="+mn-cs"/>
              </a:rPr>
              <a:t>Jovellanos</a:t>
            </a: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(1744-1811), que escribió “literatura”:      Informe sobre el fomento de la marina mercante (1784)     Informe sobre el libre ejercicio de las artes (1785)    Informe sobre el expediente de la ley agraria (1794)</a:t>
            </a:r>
          </a:p>
          <a:p>
            <a:pPr>
              <a:lnSpc>
                <a:spcPct val="220000"/>
              </a:lnSpc>
            </a:pPr>
            <a:endParaRPr lang="es-ES" sz="1400" dirty="0"/>
          </a:p>
        </p:txBody>
      </p:sp>
    </p:spTree>
    <p:extLst>
      <p:ext uri="{BB962C8B-B14F-4D97-AF65-F5344CB8AC3E}">
        <p14:creationId xmlns:p14="http://schemas.microsoft.com/office/powerpoint/2010/main" val="1202624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22E347-03CD-4F12-BB8B-3FFB66D362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Imitación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50714DA-7701-4E07-AC32-212F26329A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1721, </a:t>
            </a:r>
            <a:r>
              <a:rPr lang="es-ES" i="1" dirty="0"/>
              <a:t>Cartas persas  </a:t>
            </a:r>
            <a:r>
              <a:rPr lang="es-ES" dirty="0"/>
              <a:t>(Montesquieu)</a:t>
            </a:r>
          </a:p>
          <a:p>
            <a:endParaRPr lang="es-ES" dirty="0"/>
          </a:p>
          <a:p>
            <a:r>
              <a:rPr lang="es-ES" i="1" dirty="0"/>
              <a:t>Cartas inglesas </a:t>
            </a:r>
            <a:r>
              <a:rPr lang="es-ES" dirty="0"/>
              <a:t>(Voltaire), 1734</a:t>
            </a:r>
            <a:endParaRPr lang="es-ES" i="1" dirty="0"/>
          </a:p>
        </p:txBody>
      </p:sp>
    </p:spTree>
    <p:extLst>
      <p:ext uri="{BB962C8B-B14F-4D97-AF65-F5344CB8AC3E}">
        <p14:creationId xmlns:p14="http://schemas.microsoft.com/office/powerpoint/2010/main" val="13896981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FBA01A-E775-4B78-9870-01CD5D304D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Poesía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4BD49964-EB35-49C1-9438-E90FFF580ED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1238359"/>
              </p:ext>
            </p:extLst>
          </p:nvPr>
        </p:nvGraphicFramePr>
        <p:xfrm>
          <a:off x="838200" y="2030681"/>
          <a:ext cx="10515600" cy="4310741"/>
        </p:xfrm>
        <a:graphic>
          <a:graphicData uri="http://schemas.openxmlformats.org/drawingml/2006/table">
            <a:tbl>
              <a:tblPr/>
              <a:tblGrid>
                <a:gridCol w="5226057">
                  <a:extLst>
                    <a:ext uri="{9D8B030D-6E8A-4147-A177-3AD203B41FA5}">
                      <a16:colId xmlns:a16="http://schemas.microsoft.com/office/drawing/2014/main" val="3538892979"/>
                    </a:ext>
                  </a:extLst>
                </a:gridCol>
                <a:gridCol w="5289543">
                  <a:extLst>
                    <a:ext uri="{9D8B030D-6E8A-4147-A177-3AD203B41FA5}">
                      <a16:colId xmlns:a16="http://schemas.microsoft.com/office/drawing/2014/main" val="4133001874"/>
                    </a:ext>
                  </a:extLst>
                </a:gridCol>
              </a:tblGrid>
              <a:tr h="1319701">
                <a:tc>
                  <a:txBody>
                    <a:bodyPr/>
                    <a:lstStyle/>
                    <a:p>
                      <a:pPr marL="114300">
                        <a:spcAft>
                          <a:spcPts val="0"/>
                        </a:spcAft>
                      </a:pPr>
                      <a:r>
                        <a:rPr lang="es-ES" sz="2400" dirty="0">
                          <a:effectLst/>
                          <a:latin typeface="Tahoma" panose="020B0604030504040204" pitchFamily="34" charset="0"/>
                        </a:rPr>
                        <a:t>Nicolás Fernández de Moratín (1737-1780)</a:t>
                      </a:r>
                      <a:endParaRPr lang="es-ES" sz="36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33" marR="8433" marT="8433" marB="33731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0E0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14300">
                        <a:spcAft>
                          <a:spcPts val="0"/>
                        </a:spcAft>
                      </a:pPr>
                      <a:r>
                        <a:rPr lang="es-ES" sz="1600" i="1" dirty="0">
                          <a:effectLst/>
                          <a:latin typeface="Tahoma" panose="020B0604030504040204" pitchFamily="34" charset="0"/>
                        </a:rPr>
                        <a:t>La Diana o el arte de la caza</a:t>
                      </a:r>
                      <a:r>
                        <a:rPr lang="es-ES" sz="1600" dirty="0">
                          <a:effectLst/>
                          <a:latin typeface="Tahoma" panose="020B0604030504040204" pitchFamily="34" charset="0"/>
                        </a:rPr>
                        <a:t> (1765)</a:t>
                      </a:r>
                      <a:br>
                        <a:rPr lang="es-ES" sz="1600" dirty="0">
                          <a:effectLst/>
                          <a:latin typeface="Tahoma" panose="020B0604030504040204" pitchFamily="34" charset="0"/>
                        </a:rPr>
                      </a:br>
                      <a:r>
                        <a:rPr lang="es-ES" sz="1600" i="1" dirty="0">
                          <a:effectLst/>
                          <a:latin typeface="Tahoma" panose="020B0604030504040204" pitchFamily="34" charset="0"/>
                        </a:rPr>
                        <a:t>Las naves de Cortés destruidas</a:t>
                      </a:r>
                      <a:r>
                        <a:rPr lang="es-ES" sz="1600" dirty="0">
                          <a:effectLst/>
                          <a:latin typeface="Tahoma" panose="020B0604030504040204" pitchFamily="34" charset="0"/>
                        </a:rPr>
                        <a:t> (1765)</a:t>
                      </a:r>
                      <a:endParaRPr lang="es-ES" sz="16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33" marR="8433" marT="8433" marB="33731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0E0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9705408"/>
                  </a:ext>
                </a:extLst>
              </a:tr>
              <a:tr h="747760">
                <a:tc>
                  <a:txBody>
                    <a:bodyPr/>
                    <a:lstStyle/>
                    <a:p>
                      <a:pPr marL="114300">
                        <a:spcAft>
                          <a:spcPts val="0"/>
                        </a:spcAft>
                      </a:pPr>
                      <a:r>
                        <a:rPr lang="es-ES" sz="2400" dirty="0">
                          <a:effectLst/>
                          <a:latin typeface="Tahoma" panose="020B0604030504040204" pitchFamily="34" charset="0"/>
                        </a:rPr>
                        <a:t>José Cadalso (1741-1782)</a:t>
                      </a:r>
                      <a:endParaRPr lang="es-ES" sz="36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33" marR="8433" marT="8433" marB="33731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E0E0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0E0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14300">
                        <a:spcAft>
                          <a:spcPts val="0"/>
                        </a:spcAft>
                      </a:pPr>
                      <a:r>
                        <a:rPr lang="es-ES" sz="1600" i="1" dirty="0">
                          <a:effectLst/>
                          <a:latin typeface="Tahoma" panose="020B0604030504040204" pitchFamily="34" charset="0"/>
                        </a:rPr>
                        <a:t>Ocios de juventud</a:t>
                      </a:r>
                      <a:r>
                        <a:rPr lang="es-ES" sz="1600" dirty="0">
                          <a:effectLst/>
                          <a:latin typeface="Tahoma" panose="020B0604030504040204" pitchFamily="34" charset="0"/>
                        </a:rPr>
                        <a:t> (1773)</a:t>
                      </a:r>
                      <a:endParaRPr lang="es-ES" sz="16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33" marR="8433" marT="8433" marB="33731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0E0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0E0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9258812"/>
                  </a:ext>
                </a:extLst>
              </a:tr>
              <a:tr h="747760">
                <a:tc>
                  <a:txBody>
                    <a:bodyPr/>
                    <a:lstStyle/>
                    <a:p>
                      <a:pPr marL="114300">
                        <a:spcAft>
                          <a:spcPts val="0"/>
                        </a:spcAft>
                      </a:pPr>
                      <a:r>
                        <a:rPr lang="es-ES" sz="2400" dirty="0">
                          <a:effectLst/>
                          <a:latin typeface="Tahoma" panose="020B0604030504040204" pitchFamily="34" charset="0"/>
                        </a:rPr>
                        <a:t>Félix María Samaniego (1745-1801)</a:t>
                      </a:r>
                      <a:endParaRPr lang="es-ES" sz="36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33" marR="8433" marT="8433" marB="33731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E0E0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0E0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14300">
                        <a:spcAft>
                          <a:spcPts val="0"/>
                        </a:spcAft>
                      </a:pPr>
                      <a:r>
                        <a:rPr lang="es-ES" sz="1600" i="1" dirty="0">
                          <a:effectLst/>
                          <a:latin typeface="Tahoma" panose="020B0604030504040204" pitchFamily="34" charset="0"/>
                        </a:rPr>
                        <a:t>Fábulas morales</a:t>
                      </a:r>
                      <a:r>
                        <a:rPr lang="es-ES" sz="1600" dirty="0">
                          <a:effectLst/>
                          <a:latin typeface="Tahoma" panose="020B0604030504040204" pitchFamily="34" charset="0"/>
                        </a:rPr>
                        <a:t> (1781)</a:t>
                      </a:r>
                      <a:endParaRPr lang="es-ES" sz="16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33" marR="8433" marT="8433" marB="33731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0E0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0E0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4497145"/>
                  </a:ext>
                </a:extLst>
              </a:tr>
              <a:tr h="747760">
                <a:tc>
                  <a:txBody>
                    <a:bodyPr/>
                    <a:lstStyle/>
                    <a:p>
                      <a:pPr marL="114300">
                        <a:spcAft>
                          <a:spcPts val="0"/>
                        </a:spcAft>
                      </a:pPr>
                      <a:r>
                        <a:rPr lang="es-ES" sz="2400">
                          <a:effectLst/>
                          <a:latin typeface="Tahoma" panose="020B0604030504040204" pitchFamily="34" charset="0"/>
                        </a:rPr>
                        <a:t>Tomás de Iriarte (1750-1791)</a:t>
                      </a:r>
                      <a:endParaRPr lang="es-ES" sz="36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33" marR="8433" marT="8433" marB="33731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E0E0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0E0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14300">
                        <a:spcAft>
                          <a:spcPts val="0"/>
                        </a:spcAft>
                      </a:pPr>
                      <a:r>
                        <a:rPr lang="es-ES" sz="1600" i="1" dirty="0">
                          <a:effectLst/>
                          <a:latin typeface="Tahoma" panose="020B0604030504040204" pitchFamily="34" charset="0"/>
                        </a:rPr>
                        <a:t>Fábulas literarias</a:t>
                      </a:r>
                      <a:r>
                        <a:rPr lang="es-ES" sz="1600" dirty="0">
                          <a:effectLst/>
                          <a:latin typeface="Tahoma" panose="020B0604030504040204" pitchFamily="34" charset="0"/>
                        </a:rPr>
                        <a:t> (1782)</a:t>
                      </a:r>
                      <a:endParaRPr lang="es-ES" sz="16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33" marR="8433" marT="8433" marB="33731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0E0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0E0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2090837"/>
                  </a:ext>
                </a:extLst>
              </a:tr>
              <a:tr h="747760">
                <a:tc>
                  <a:txBody>
                    <a:bodyPr/>
                    <a:lstStyle/>
                    <a:p>
                      <a:pPr marL="114300">
                        <a:spcAft>
                          <a:spcPts val="0"/>
                        </a:spcAft>
                      </a:pPr>
                      <a:r>
                        <a:rPr lang="es-ES" sz="2400">
                          <a:effectLst/>
                          <a:latin typeface="Tahoma" panose="020B0604030504040204" pitchFamily="34" charset="0"/>
                        </a:rPr>
                        <a:t>Juan Meléndez Valdés (1754-1817)</a:t>
                      </a:r>
                      <a:endParaRPr lang="es-ES" sz="36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33" marR="8433" marT="8433" marB="33731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E0E0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0E0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14300">
                        <a:spcAft>
                          <a:spcPts val="0"/>
                        </a:spcAft>
                      </a:pPr>
                      <a:r>
                        <a:rPr lang="es-ES" sz="1600" i="1" dirty="0">
                          <a:effectLst/>
                          <a:latin typeface="Tahoma" panose="020B0604030504040204" pitchFamily="34" charset="0"/>
                        </a:rPr>
                        <a:t>Poesías</a:t>
                      </a:r>
                      <a:r>
                        <a:rPr lang="es-ES" sz="1600" dirty="0">
                          <a:effectLst/>
                          <a:latin typeface="Tahoma" panose="020B0604030504040204" pitchFamily="34" charset="0"/>
                        </a:rPr>
                        <a:t> (1808)</a:t>
                      </a:r>
                      <a:endParaRPr lang="es-ES" sz="16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33" marR="8433" marT="8433" marB="33731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0E0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0E0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75399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2747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1BD4BB-E619-4367-8E36-40C154B483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Imitaciones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75B3907-3770-46FD-B500-CA4848CD75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Marcial, </a:t>
            </a:r>
            <a:r>
              <a:rPr lang="es-ES" i="1" dirty="0"/>
              <a:t>Epigramas</a:t>
            </a:r>
            <a:r>
              <a:rPr lang="es-ES" dirty="0"/>
              <a:t> (siglo I)</a:t>
            </a:r>
          </a:p>
          <a:p>
            <a:r>
              <a:rPr lang="es-ES" dirty="0"/>
              <a:t>Anacreonte (“anacreónticas”)</a:t>
            </a:r>
          </a:p>
          <a:p>
            <a:endParaRPr lang="es-ES" dirty="0"/>
          </a:p>
          <a:p>
            <a:r>
              <a:rPr lang="es-ES" dirty="0"/>
              <a:t>Fedro (Esopo) </a:t>
            </a:r>
          </a:p>
        </p:txBody>
      </p:sp>
    </p:spTree>
    <p:extLst>
      <p:ext uri="{BB962C8B-B14F-4D97-AF65-F5344CB8AC3E}">
        <p14:creationId xmlns:p14="http://schemas.microsoft.com/office/powerpoint/2010/main" val="33233262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3E4336-8361-4D10-B9B1-3EDB1A702A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Teatro 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6CEE82A9-DB2D-4BAF-985A-56CABF1F84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0260197"/>
              </p:ext>
            </p:extLst>
          </p:nvPr>
        </p:nvGraphicFramePr>
        <p:xfrm>
          <a:off x="838200" y="1603169"/>
          <a:ext cx="10515600" cy="4889704"/>
        </p:xfrm>
        <a:graphic>
          <a:graphicData uri="http://schemas.openxmlformats.org/drawingml/2006/table">
            <a:tbl>
              <a:tblPr/>
              <a:tblGrid>
                <a:gridCol w="4295338">
                  <a:extLst>
                    <a:ext uri="{9D8B030D-6E8A-4147-A177-3AD203B41FA5}">
                      <a16:colId xmlns:a16="http://schemas.microsoft.com/office/drawing/2014/main" val="3310518648"/>
                    </a:ext>
                  </a:extLst>
                </a:gridCol>
                <a:gridCol w="6220262">
                  <a:extLst>
                    <a:ext uri="{9D8B030D-6E8A-4147-A177-3AD203B41FA5}">
                      <a16:colId xmlns:a16="http://schemas.microsoft.com/office/drawing/2014/main" val="1128745663"/>
                    </a:ext>
                  </a:extLst>
                </a:gridCol>
              </a:tblGrid>
              <a:tr h="643355">
                <a:tc>
                  <a:txBody>
                    <a:bodyPr/>
                    <a:lstStyle/>
                    <a:p>
                      <a:pPr marL="114300"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  <a:latin typeface="+mn-lt"/>
                        </a:rPr>
                        <a:t>Vicente García de la Huerta</a:t>
                      </a:r>
                      <a:br>
                        <a:rPr lang="es-ES" sz="1800" dirty="0">
                          <a:effectLst/>
                          <a:latin typeface="+mn-lt"/>
                        </a:rPr>
                      </a:br>
                      <a:r>
                        <a:rPr lang="es-ES" sz="1800" dirty="0">
                          <a:effectLst/>
                          <a:latin typeface="+mn-lt"/>
                        </a:rPr>
                        <a:t>(1734-1787)</a:t>
                      </a:r>
                      <a:endParaRPr lang="es-ES" sz="2800" dirty="0">
                        <a:effectLst/>
                        <a:latin typeface="+mn-lt"/>
                      </a:endParaRPr>
                    </a:p>
                  </a:txBody>
                  <a:tcPr marL="8433" marR="8433" marT="8433" marB="33731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0E0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14300">
                        <a:spcAft>
                          <a:spcPts val="0"/>
                        </a:spcAft>
                      </a:pPr>
                      <a:r>
                        <a:rPr lang="es-ES" sz="1800" i="1">
                          <a:effectLst/>
                          <a:latin typeface="+mn-lt"/>
                        </a:rPr>
                        <a:t>Raquel</a:t>
                      </a:r>
                      <a:r>
                        <a:rPr lang="es-ES" sz="1800">
                          <a:effectLst/>
                          <a:latin typeface="+mn-lt"/>
                        </a:rPr>
                        <a:t> (1775)</a:t>
                      </a:r>
                      <a:endParaRPr lang="es-ES" sz="2800">
                        <a:effectLst/>
                        <a:latin typeface="+mn-lt"/>
                      </a:endParaRPr>
                    </a:p>
                  </a:txBody>
                  <a:tcPr marL="8433" marR="8433" marT="8433" marB="33731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0E0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825453"/>
                  </a:ext>
                </a:extLst>
              </a:tr>
              <a:tr h="1200997">
                <a:tc>
                  <a:txBody>
                    <a:bodyPr/>
                    <a:lstStyle/>
                    <a:p>
                      <a:pPr marL="114300"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  <a:latin typeface="+mn-lt"/>
                        </a:rPr>
                        <a:t>Nicolás Fernández de Moratín</a:t>
                      </a:r>
                      <a:br>
                        <a:rPr lang="es-ES" sz="1800" dirty="0">
                          <a:effectLst/>
                          <a:latin typeface="+mn-lt"/>
                        </a:rPr>
                      </a:br>
                      <a:r>
                        <a:rPr lang="es-ES" sz="1800" dirty="0">
                          <a:effectLst/>
                          <a:latin typeface="+mn-lt"/>
                        </a:rPr>
                        <a:t>(1737-1780)</a:t>
                      </a:r>
                      <a:endParaRPr lang="es-ES" sz="2800" dirty="0">
                        <a:effectLst/>
                        <a:latin typeface="+mn-lt"/>
                      </a:endParaRPr>
                    </a:p>
                  </a:txBody>
                  <a:tcPr marL="8433" marR="8433" marT="8433" marB="33731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E0E0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0E0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14300">
                        <a:spcAft>
                          <a:spcPts val="0"/>
                        </a:spcAft>
                      </a:pPr>
                      <a:r>
                        <a:rPr lang="es-ES" sz="1800" i="1">
                          <a:effectLst/>
                          <a:latin typeface="+mn-lt"/>
                        </a:rPr>
                        <a:t>La petimetra</a:t>
                      </a:r>
                      <a:r>
                        <a:rPr lang="es-ES" sz="1800">
                          <a:effectLst/>
                          <a:latin typeface="+mn-lt"/>
                        </a:rPr>
                        <a:t> (1762)</a:t>
                      </a:r>
                      <a:br>
                        <a:rPr lang="es-ES" sz="1800">
                          <a:effectLst/>
                          <a:latin typeface="+mn-lt"/>
                        </a:rPr>
                      </a:br>
                      <a:r>
                        <a:rPr lang="es-ES" sz="1800" i="1">
                          <a:effectLst/>
                          <a:latin typeface="+mn-lt"/>
                        </a:rPr>
                        <a:t>Lucrecia</a:t>
                      </a:r>
                      <a:r>
                        <a:rPr lang="es-ES" sz="1800">
                          <a:effectLst/>
                          <a:latin typeface="+mn-lt"/>
                        </a:rPr>
                        <a:t> (1763)</a:t>
                      </a:r>
                      <a:br>
                        <a:rPr lang="es-ES" sz="1800">
                          <a:effectLst/>
                          <a:latin typeface="+mn-lt"/>
                        </a:rPr>
                      </a:br>
                      <a:r>
                        <a:rPr lang="es-ES" sz="1800" i="1">
                          <a:effectLst/>
                          <a:latin typeface="+mn-lt"/>
                        </a:rPr>
                        <a:t>Hermesinda</a:t>
                      </a:r>
                      <a:r>
                        <a:rPr lang="es-ES" sz="1800">
                          <a:effectLst/>
                          <a:latin typeface="+mn-lt"/>
                        </a:rPr>
                        <a:t> (1770)</a:t>
                      </a:r>
                      <a:br>
                        <a:rPr lang="es-ES" sz="1800">
                          <a:effectLst/>
                          <a:latin typeface="+mn-lt"/>
                        </a:rPr>
                      </a:br>
                      <a:r>
                        <a:rPr lang="es-ES" sz="1800" i="1">
                          <a:effectLst/>
                          <a:latin typeface="+mn-lt"/>
                        </a:rPr>
                        <a:t>Guzmán el Bueno</a:t>
                      </a:r>
                      <a:r>
                        <a:rPr lang="es-ES" sz="1800">
                          <a:effectLst/>
                          <a:latin typeface="+mn-lt"/>
                        </a:rPr>
                        <a:t> (1777)</a:t>
                      </a:r>
                      <a:endParaRPr lang="es-ES" sz="2800">
                        <a:effectLst/>
                        <a:latin typeface="+mn-lt"/>
                      </a:endParaRPr>
                    </a:p>
                  </a:txBody>
                  <a:tcPr marL="8433" marR="8433" marT="8433" marB="33731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0E0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0E0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4274679"/>
                  </a:ext>
                </a:extLst>
              </a:tr>
              <a:tr h="643355">
                <a:tc>
                  <a:txBody>
                    <a:bodyPr/>
                    <a:lstStyle/>
                    <a:p>
                      <a:pPr marL="114300"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+mn-lt"/>
                        </a:rPr>
                        <a:t>Gaspar </a:t>
                      </a:r>
                      <a:r>
                        <a:rPr lang="pt-BR" sz="1800" dirty="0" err="1">
                          <a:effectLst/>
                          <a:latin typeface="+mn-lt"/>
                        </a:rPr>
                        <a:t>Melchor</a:t>
                      </a:r>
                      <a:r>
                        <a:rPr lang="pt-BR" sz="1800" dirty="0">
                          <a:effectLst/>
                          <a:latin typeface="+mn-lt"/>
                        </a:rPr>
                        <a:t> de Jovellanos</a:t>
                      </a:r>
                      <a:br>
                        <a:rPr lang="pt-BR" sz="1800" dirty="0">
                          <a:effectLst/>
                          <a:latin typeface="+mn-lt"/>
                        </a:rPr>
                      </a:br>
                      <a:r>
                        <a:rPr lang="pt-BR" sz="1800" dirty="0">
                          <a:effectLst/>
                          <a:latin typeface="+mn-lt"/>
                        </a:rPr>
                        <a:t>(1744-1811)</a:t>
                      </a:r>
                      <a:endParaRPr lang="pt-BR" sz="2800" dirty="0">
                        <a:effectLst/>
                        <a:latin typeface="+mn-lt"/>
                      </a:endParaRPr>
                    </a:p>
                  </a:txBody>
                  <a:tcPr marL="8433" marR="8433" marT="8433" marB="33731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E0E0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0E0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14300">
                        <a:spcAft>
                          <a:spcPts val="0"/>
                        </a:spcAft>
                      </a:pPr>
                      <a:r>
                        <a:rPr lang="es-ES" sz="1800" i="1">
                          <a:effectLst/>
                          <a:latin typeface="+mn-lt"/>
                        </a:rPr>
                        <a:t>Pelayo</a:t>
                      </a:r>
                      <a:r>
                        <a:rPr lang="es-ES" sz="1800">
                          <a:effectLst/>
                          <a:latin typeface="+mn-lt"/>
                        </a:rPr>
                        <a:t> (1769)</a:t>
                      </a:r>
                      <a:br>
                        <a:rPr lang="es-ES" sz="1800">
                          <a:effectLst/>
                          <a:latin typeface="+mn-lt"/>
                        </a:rPr>
                      </a:br>
                      <a:r>
                        <a:rPr lang="es-ES" sz="1800" i="1">
                          <a:effectLst/>
                          <a:latin typeface="+mn-lt"/>
                        </a:rPr>
                        <a:t>El delincuente honrado</a:t>
                      </a:r>
                      <a:r>
                        <a:rPr lang="es-ES" sz="1800">
                          <a:effectLst/>
                          <a:latin typeface="+mn-lt"/>
                        </a:rPr>
                        <a:t> (1773)</a:t>
                      </a:r>
                      <a:endParaRPr lang="es-ES" sz="2800">
                        <a:effectLst/>
                        <a:latin typeface="+mn-lt"/>
                      </a:endParaRPr>
                    </a:p>
                  </a:txBody>
                  <a:tcPr marL="8433" marR="8433" marT="8433" marB="33731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0E0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0E0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5246632"/>
                  </a:ext>
                </a:extLst>
              </a:tr>
              <a:tr h="922177">
                <a:tc>
                  <a:txBody>
                    <a:bodyPr/>
                    <a:lstStyle/>
                    <a:p>
                      <a:pPr marL="114300"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  <a:latin typeface="+mn-lt"/>
                        </a:rPr>
                        <a:t>Tomás de Iriarte (1750-1791)</a:t>
                      </a:r>
                      <a:endParaRPr lang="es-ES" sz="2800" dirty="0">
                        <a:effectLst/>
                        <a:latin typeface="+mn-lt"/>
                      </a:endParaRPr>
                    </a:p>
                  </a:txBody>
                  <a:tcPr marL="8433" marR="8433" marT="8433" marB="33731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E0E0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0E0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14300">
                        <a:spcAft>
                          <a:spcPts val="0"/>
                        </a:spcAft>
                      </a:pPr>
                      <a:r>
                        <a:rPr lang="es-ES" sz="1800" i="1" dirty="0">
                          <a:effectLst/>
                          <a:latin typeface="+mn-lt"/>
                        </a:rPr>
                        <a:t>El señorito mimado</a:t>
                      </a:r>
                      <a:r>
                        <a:rPr lang="es-ES" sz="1800" dirty="0">
                          <a:effectLst/>
                          <a:latin typeface="+mn-lt"/>
                        </a:rPr>
                        <a:t> (1787)</a:t>
                      </a:r>
                      <a:br>
                        <a:rPr lang="es-ES" sz="1800" dirty="0">
                          <a:effectLst/>
                          <a:latin typeface="+mn-lt"/>
                        </a:rPr>
                      </a:br>
                      <a:r>
                        <a:rPr lang="es-ES" sz="1800" i="1" dirty="0">
                          <a:effectLst/>
                          <a:latin typeface="+mn-lt"/>
                        </a:rPr>
                        <a:t>La señorita malcriada</a:t>
                      </a:r>
                      <a:r>
                        <a:rPr lang="es-ES" sz="1800" dirty="0">
                          <a:effectLst/>
                          <a:latin typeface="+mn-lt"/>
                        </a:rPr>
                        <a:t> (1788)</a:t>
                      </a:r>
                      <a:br>
                        <a:rPr lang="es-ES" sz="1800" dirty="0">
                          <a:effectLst/>
                          <a:latin typeface="+mn-lt"/>
                        </a:rPr>
                      </a:br>
                      <a:r>
                        <a:rPr lang="es-ES" sz="1800" i="1" dirty="0">
                          <a:effectLst/>
                          <a:latin typeface="+mn-lt"/>
                        </a:rPr>
                        <a:t>Guzmán el Bueno</a:t>
                      </a:r>
                      <a:r>
                        <a:rPr lang="es-ES" sz="1800" dirty="0">
                          <a:effectLst/>
                          <a:latin typeface="+mn-lt"/>
                        </a:rPr>
                        <a:t> (1791)</a:t>
                      </a:r>
                      <a:endParaRPr lang="es-ES" sz="2800" dirty="0">
                        <a:effectLst/>
                        <a:latin typeface="+mn-lt"/>
                      </a:endParaRPr>
                    </a:p>
                  </a:txBody>
                  <a:tcPr marL="8433" marR="8433" marT="8433" marB="33731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0E0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0E0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1618158"/>
                  </a:ext>
                </a:extLst>
              </a:tr>
              <a:tr h="1479820">
                <a:tc>
                  <a:txBody>
                    <a:bodyPr/>
                    <a:lstStyle/>
                    <a:p>
                      <a:pPr marL="114300"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highlight>
                            <a:srgbClr val="FFFF00"/>
                          </a:highlight>
                          <a:latin typeface="+mn-lt"/>
                        </a:rPr>
                        <a:t>Leandro Fernández de </a:t>
                      </a:r>
                      <a:r>
                        <a:rPr lang="pt-BR" sz="1800" dirty="0" err="1">
                          <a:effectLst/>
                          <a:highlight>
                            <a:srgbClr val="FFFF00"/>
                          </a:highlight>
                          <a:latin typeface="+mn-lt"/>
                        </a:rPr>
                        <a:t>Moratín</a:t>
                      </a:r>
                      <a:br>
                        <a:rPr lang="pt-BR" sz="1800" dirty="0">
                          <a:effectLst/>
                          <a:latin typeface="+mn-lt"/>
                        </a:rPr>
                      </a:br>
                      <a:r>
                        <a:rPr lang="pt-BR" sz="1800" dirty="0">
                          <a:effectLst/>
                          <a:latin typeface="+mn-lt"/>
                        </a:rPr>
                        <a:t>(1760-1828)</a:t>
                      </a:r>
                      <a:endParaRPr lang="pt-BR" sz="2800" dirty="0">
                        <a:effectLst/>
                        <a:latin typeface="+mn-lt"/>
                      </a:endParaRPr>
                    </a:p>
                  </a:txBody>
                  <a:tcPr marL="8433" marR="8433" marT="8433" marB="33731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E0E0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0E0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14300">
                        <a:spcAft>
                          <a:spcPts val="0"/>
                        </a:spcAft>
                      </a:pPr>
                      <a:r>
                        <a:rPr lang="es-ES" sz="1800" i="1" dirty="0">
                          <a:effectLst/>
                          <a:latin typeface="+mn-lt"/>
                        </a:rPr>
                        <a:t>El viejo y la niña</a:t>
                      </a:r>
                      <a:r>
                        <a:rPr lang="es-ES" sz="1800" dirty="0">
                          <a:effectLst/>
                          <a:latin typeface="+mn-lt"/>
                        </a:rPr>
                        <a:t> (1790)</a:t>
                      </a:r>
                      <a:br>
                        <a:rPr lang="es-ES" sz="1800" dirty="0">
                          <a:effectLst/>
                          <a:latin typeface="+mn-lt"/>
                        </a:rPr>
                      </a:br>
                      <a:r>
                        <a:rPr lang="es-ES" sz="1800" i="1" dirty="0">
                          <a:effectLst/>
                          <a:latin typeface="+mn-lt"/>
                        </a:rPr>
                        <a:t>La comedia nueva o el café</a:t>
                      </a:r>
                      <a:r>
                        <a:rPr lang="es-ES" sz="1800" dirty="0">
                          <a:effectLst/>
                          <a:latin typeface="+mn-lt"/>
                        </a:rPr>
                        <a:t> (1792)</a:t>
                      </a:r>
                      <a:br>
                        <a:rPr lang="es-ES" sz="1800" dirty="0">
                          <a:effectLst/>
                          <a:latin typeface="+mn-lt"/>
                        </a:rPr>
                      </a:br>
                      <a:r>
                        <a:rPr lang="es-ES" sz="1800" i="1" dirty="0">
                          <a:effectLst/>
                          <a:latin typeface="+mn-lt"/>
                        </a:rPr>
                        <a:t>El barón</a:t>
                      </a:r>
                      <a:r>
                        <a:rPr lang="es-ES" sz="1800" dirty="0">
                          <a:effectLst/>
                          <a:latin typeface="+mn-lt"/>
                        </a:rPr>
                        <a:t> (1803)</a:t>
                      </a:r>
                      <a:br>
                        <a:rPr lang="es-ES" sz="1800" dirty="0">
                          <a:effectLst/>
                          <a:latin typeface="+mn-lt"/>
                        </a:rPr>
                      </a:br>
                      <a:r>
                        <a:rPr lang="es-ES" sz="1800" i="1" dirty="0">
                          <a:effectLst/>
                          <a:latin typeface="+mn-lt"/>
                        </a:rPr>
                        <a:t>La mojigata</a:t>
                      </a:r>
                      <a:r>
                        <a:rPr lang="es-ES" sz="1800" dirty="0">
                          <a:effectLst/>
                          <a:latin typeface="+mn-lt"/>
                        </a:rPr>
                        <a:t> (1804)</a:t>
                      </a:r>
                      <a:br>
                        <a:rPr lang="es-ES" sz="1800" dirty="0">
                          <a:effectLst/>
                          <a:latin typeface="+mn-lt"/>
                        </a:rPr>
                      </a:br>
                      <a:r>
                        <a:rPr lang="es-ES" sz="1800" i="1" dirty="0">
                          <a:effectLst/>
                          <a:latin typeface="+mn-lt"/>
                        </a:rPr>
                        <a:t>El sí de las niñas</a:t>
                      </a:r>
                      <a:r>
                        <a:rPr lang="es-ES" sz="1800" dirty="0">
                          <a:effectLst/>
                          <a:latin typeface="+mn-lt"/>
                        </a:rPr>
                        <a:t> (1806)</a:t>
                      </a:r>
                      <a:endParaRPr lang="es-ES" sz="2800" dirty="0">
                        <a:effectLst/>
                        <a:latin typeface="+mn-lt"/>
                      </a:endParaRPr>
                    </a:p>
                  </a:txBody>
                  <a:tcPr marL="8433" marR="8433" marT="8433" marB="33731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0E0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0E0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18657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90294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D009D6D5-DAC2-4A8B-A17A-E206B9012D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66D8164-6BB7-47E6-9C88-38D0579C24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5"/>
            <a:ext cx="5251316" cy="1807305"/>
          </a:xfrm>
        </p:spPr>
        <p:txBody>
          <a:bodyPr>
            <a:normAutofit/>
          </a:bodyPr>
          <a:lstStyle/>
          <a:p>
            <a:r>
              <a:rPr lang="es-ES" dirty="0"/>
              <a:t>…luego llegará el Romanticismo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6300A6C-92AC-4E67-BE7D-182C0A73C0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33297"/>
            <a:ext cx="4619621" cy="3843666"/>
          </a:xfrm>
        </p:spPr>
        <p:txBody>
          <a:bodyPr>
            <a:normAutofit/>
          </a:bodyPr>
          <a:lstStyle/>
          <a:p>
            <a:endParaRPr lang="en-US" sz="2000"/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FD8FD556-CD61-46F7-84B0-93BED11C064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211" r="-1" b="-1"/>
          <a:stretch/>
        </p:blipFill>
        <p:spPr>
          <a:xfrm>
            <a:off x="6229215" y="10"/>
            <a:ext cx="5962785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3067147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337</Words>
  <Application>Microsoft Office PowerPoint</Application>
  <PresentationFormat>Panorámica</PresentationFormat>
  <Paragraphs>40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Tahoma</vt:lpstr>
      <vt:lpstr>Times New Roman</vt:lpstr>
      <vt:lpstr>Tema de Office</vt:lpstr>
      <vt:lpstr>Siglo XVIII</vt:lpstr>
      <vt:lpstr>Prosa</vt:lpstr>
      <vt:lpstr>Imitación </vt:lpstr>
      <vt:lpstr>Poesía</vt:lpstr>
      <vt:lpstr>Imitaciones</vt:lpstr>
      <vt:lpstr>Teatro </vt:lpstr>
      <vt:lpstr>…luego llegará el Romanticismo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Siglo XVIII</dc:title>
  <dc:creator>José Luis Bellón Aguilera</dc:creator>
  <cp:lastModifiedBy>José Luis Bellón Aguilera</cp:lastModifiedBy>
  <cp:revision>4</cp:revision>
  <dcterms:created xsi:type="dcterms:W3CDTF">2021-12-06T05:18:36Z</dcterms:created>
  <dcterms:modified xsi:type="dcterms:W3CDTF">2021-12-06T05:37:53Z</dcterms:modified>
</cp:coreProperties>
</file>