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8" r:id="rId3"/>
    <p:sldId id="257" r:id="rId4"/>
    <p:sldId id="258" r:id="rId5"/>
    <p:sldId id="267" r:id="rId6"/>
    <p:sldId id="259" r:id="rId7"/>
    <p:sldId id="260" r:id="rId8"/>
    <p:sldId id="261" r:id="rId9"/>
    <p:sldId id="271" r:id="rId10"/>
    <p:sldId id="262" r:id="rId11"/>
    <p:sldId id="272" r:id="rId12"/>
    <p:sldId id="273" r:id="rId13"/>
    <p:sldId id="263" r:id="rId14"/>
    <p:sldId id="276" r:id="rId15"/>
    <p:sldId id="264" r:id="rId16"/>
    <p:sldId id="270" r:id="rId17"/>
    <p:sldId id="269" r:id="rId18"/>
    <p:sldId id="274" r:id="rId19"/>
    <p:sldId id="277" r:id="rId20"/>
    <p:sldId id="266" r:id="rId21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98048B-9099-7EB7-8B99-DAA28E6A71AB}" v="258" dt="2024-10-16T13:38:18.176"/>
    <p1510:client id="{EB383F71-C8D1-44A6-2C61-1AAAC236C113}" v="280" dt="2024-10-17T09:44:05.671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868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lára Smejkal" userId="S::439638@muni.cz::df931a41-6b75-4099-b4b0-06f37a554dd4" providerId="AD" clId="Web-{D998048B-9099-7EB7-8B99-DAA28E6A71AB}"/>
    <pc:docChg chg="modSld">
      <pc:chgData name="Klára Smejkal" userId="S::439638@muni.cz::df931a41-6b75-4099-b4b0-06f37a554dd4" providerId="AD" clId="Web-{D998048B-9099-7EB7-8B99-DAA28E6A71AB}" dt="2024-10-16T13:38:18.176" v="135" actId="20577"/>
      <pc:docMkLst>
        <pc:docMk/>
      </pc:docMkLst>
      <pc:sldChg chg="modSp">
        <pc:chgData name="Klára Smejkal" userId="S::439638@muni.cz::df931a41-6b75-4099-b4b0-06f37a554dd4" providerId="AD" clId="Web-{D998048B-9099-7EB7-8B99-DAA28E6A71AB}" dt="2024-10-16T13:11:36.669" v="0" actId="14100"/>
        <pc:sldMkLst>
          <pc:docMk/>
          <pc:sldMk cId="0" sldId="262"/>
        </pc:sldMkLst>
        <pc:spChg chg="mod">
          <ac:chgData name="Klára Smejkal" userId="S::439638@muni.cz::df931a41-6b75-4099-b4b0-06f37a554dd4" providerId="AD" clId="Web-{D998048B-9099-7EB7-8B99-DAA28E6A71AB}" dt="2024-10-16T13:11:36.669" v="0" actId="14100"/>
          <ac:spMkLst>
            <pc:docMk/>
            <pc:sldMk cId="0" sldId="262"/>
            <ac:spMk id="48" creationId="{00000000-0000-0000-0000-000000000000}"/>
          </ac:spMkLst>
        </pc:spChg>
      </pc:sldChg>
      <pc:sldChg chg="modSp">
        <pc:chgData name="Klára Smejkal" userId="S::439638@muni.cz::df931a41-6b75-4099-b4b0-06f37a554dd4" providerId="AD" clId="Web-{D998048B-9099-7EB7-8B99-DAA28E6A71AB}" dt="2024-10-16T13:38:18.176" v="135" actId="20577"/>
        <pc:sldMkLst>
          <pc:docMk/>
          <pc:sldMk cId="3335422050" sldId="277"/>
        </pc:sldMkLst>
        <pc:spChg chg="mod">
          <ac:chgData name="Klára Smejkal" userId="S::439638@muni.cz::df931a41-6b75-4099-b4b0-06f37a554dd4" providerId="AD" clId="Web-{D998048B-9099-7EB7-8B99-DAA28E6A71AB}" dt="2024-10-16T13:38:18.176" v="135" actId="20577"/>
          <ac:spMkLst>
            <pc:docMk/>
            <pc:sldMk cId="3335422050" sldId="277"/>
            <ac:spMk id="3" creationId="{52BA5694-12B9-4EC4-BBC1-3C0A10569955}"/>
          </ac:spMkLst>
        </pc:spChg>
      </pc:sldChg>
    </pc:docChg>
  </pc:docChgLst>
  <pc:docChgLst>
    <pc:chgData name="Klára Smejkal" userId="S::439638@muni.cz::df931a41-6b75-4099-b4b0-06f37a554dd4" providerId="AD" clId="Web-{EB383F71-C8D1-44A6-2C61-1AAAC236C113}"/>
    <pc:docChg chg="delSld modSld">
      <pc:chgData name="Klára Smejkal" userId="S::439638@muni.cz::df931a41-6b75-4099-b4b0-06f37a554dd4" providerId="AD" clId="Web-{EB383F71-C8D1-44A6-2C61-1AAAC236C113}" dt="2024-10-17T09:40:25.244" v="154" actId="20577"/>
      <pc:docMkLst>
        <pc:docMk/>
      </pc:docMkLst>
      <pc:sldChg chg="modSp">
        <pc:chgData name="Klára Smejkal" userId="S::439638@muni.cz::df931a41-6b75-4099-b4b0-06f37a554dd4" providerId="AD" clId="Web-{EB383F71-C8D1-44A6-2C61-1AAAC236C113}" dt="2024-10-17T08:00:01.104" v="5" actId="1076"/>
        <pc:sldMkLst>
          <pc:docMk/>
          <pc:sldMk cId="0" sldId="263"/>
        </pc:sldMkLst>
        <pc:spChg chg="mod">
          <ac:chgData name="Klára Smejkal" userId="S::439638@muni.cz::df931a41-6b75-4099-b4b0-06f37a554dd4" providerId="AD" clId="Web-{EB383F71-C8D1-44A6-2C61-1AAAC236C113}" dt="2024-10-17T08:00:01.104" v="5" actId="1076"/>
          <ac:spMkLst>
            <pc:docMk/>
            <pc:sldMk cId="0" sldId="263"/>
            <ac:spMk id="4" creationId="{00000000-0000-0000-0000-000000000000}"/>
          </ac:spMkLst>
        </pc:spChg>
        <pc:spChg chg="mod">
          <ac:chgData name="Klára Smejkal" userId="S::439638@muni.cz::df931a41-6b75-4099-b4b0-06f37a554dd4" providerId="AD" clId="Web-{EB383F71-C8D1-44A6-2C61-1AAAC236C113}" dt="2024-10-17T07:59:54.260" v="3" actId="20577"/>
          <ac:spMkLst>
            <pc:docMk/>
            <pc:sldMk cId="0" sldId="263"/>
            <ac:spMk id="17" creationId="{00000000-0000-0000-0000-000000000000}"/>
          </ac:spMkLst>
        </pc:spChg>
        <pc:grpChg chg="mod">
          <ac:chgData name="Klára Smejkal" userId="S::439638@muni.cz::df931a41-6b75-4099-b4b0-06f37a554dd4" providerId="AD" clId="Web-{EB383F71-C8D1-44A6-2C61-1AAAC236C113}" dt="2024-10-17T07:59:55.776" v="4" actId="1076"/>
          <ac:grpSpMkLst>
            <pc:docMk/>
            <pc:sldMk cId="0" sldId="263"/>
            <ac:grpSpMk id="11" creationId="{00000000-0000-0000-0000-000000000000}"/>
          </ac:grpSpMkLst>
        </pc:grpChg>
      </pc:sldChg>
      <pc:sldChg chg="mod modShow">
        <pc:chgData name="Klára Smejkal" userId="S::439638@muni.cz::df931a41-6b75-4099-b4b0-06f37a554dd4" providerId="AD" clId="Web-{EB383F71-C8D1-44A6-2C61-1AAAC236C113}" dt="2024-10-17T07:59:34.931" v="0"/>
        <pc:sldMkLst>
          <pc:docMk/>
          <pc:sldMk cId="0" sldId="264"/>
        </pc:sldMkLst>
      </pc:sldChg>
      <pc:sldChg chg="modSp mod modShow">
        <pc:chgData name="Klára Smejkal" userId="S::439638@muni.cz::df931a41-6b75-4099-b4b0-06f37a554dd4" providerId="AD" clId="Web-{EB383F71-C8D1-44A6-2C61-1AAAC236C113}" dt="2024-10-17T09:40:25.244" v="154" actId="20577"/>
        <pc:sldMkLst>
          <pc:docMk/>
          <pc:sldMk cId="3884350574" sldId="269"/>
        </pc:sldMkLst>
        <pc:spChg chg="mod">
          <ac:chgData name="Klára Smejkal" userId="S::439638@muni.cz::df931a41-6b75-4099-b4b0-06f37a554dd4" providerId="AD" clId="Web-{EB383F71-C8D1-44A6-2C61-1AAAC236C113}" dt="2024-10-17T09:40:22.962" v="152" actId="20577"/>
          <ac:spMkLst>
            <pc:docMk/>
            <pc:sldMk cId="3884350574" sldId="269"/>
            <ac:spMk id="6" creationId="{F19DDBEF-AB3B-4CB5-A160-6F7C70BA7625}"/>
          </ac:spMkLst>
        </pc:spChg>
        <pc:spChg chg="mod">
          <ac:chgData name="Klára Smejkal" userId="S::439638@muni.cz::df931a41-6b75-4099-b4b0-06f37a554dd4" providerId="AD" clId="Web-{EB383F71-C8D1-44A6-2C61-1AAAC236C113}" dt="2024-10-17T09:40:25.244" v="154" actId="20577"/>
          <ac:spMkLst>
            <pc:docMk/>
            <pc:sldMk cId="3884350574" sldId="269"/>
            <ac:spMk id="8" creationId="{4D65474C-5A2B-44A6-A613-FA7572C0A6C4}"/>
          </ac:spMkLst>
        </pc:spChg>
      </pc:sldChg>
      <pc:sldChg chg="mod modShow">
        <pc:chgData name="Klára Smejkal" userId="S::439638@muni.cz::df931a41-6b75-4099-b4b0-06f37a554dd4" providerId="AD" clId="Web-{EB383F71-C8D1-44A6-2C61-1AAAC236C113}" dt="2024-10-17T08:00:27.464" v="8"/>
        <pc:sldMkLst>
          <pc:docMk/>
          <pc:sldMk cId="2016263132" sldId="274"/>
        </pc:sldMkLst>
      </pc:sldChg>
      <pc:sldChg chg="del">
        <pc:chgData name="Klára Smejkal" userId="S::439638@muni.cz::df931a41-6b75-4099-b4b0-06f37a554dd4" providerId="AD" clId="Web-{EB383F71-C8D1-44A6-2C61-1AAAC236C113}" dt="2024-10-17T08:00:13.620" v="6"/>
        <pc:sldMkLst>
          <pc:docMk/>
          <pc:sldMk cId="4166457299" sldId="275"/>
        </pc:sldMkLst>
      </pc:sldChg>
      <pc:sldChg chg="modSp">
        <pc:chgData name="Klára Smejkal" userId="S::439638@muni.cz::df931a41-6b75-4099-b4b0-06f37a554dd4" providerId="AD" clId="Web-{EB383F71-C8D1-44A6-2C61-1AAAC236C113}" dt="2024-10-17T08:01:45.263" v="29" actId="20577"/>
        <pc:sldMkLst>
          <pc:docMk/>
          <pc:sldMk cId="3335422050" sldId="277"/>
        </pc:sldMkLst>
        <pc:spChg chg="mod">
          <ac:chgData name="Klára Smejkal" userId="S::439638@muni.cz::df931a41-6b75-4099-b4b0-06f37a554dd4" providerId="AD" clId="Web-{EB383F71-C8D1-44A6-2C61-1AAAC236C113}" dt="2024-10-17T08:01:45.263" v="29" actId="20577"/>
          <ac:spMkLst>
            <pc:docMk/>
            <pc:sldMk cId="3335422050" sldId="277"/>
            <ac:spMk id="3" creationId="{52BA5694-12B9-4EC4-BBC1-3C0A1056995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00DC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1425"/>
              </a:lnSpc>
            </a:pPr>
            <a:r>
              <a:rPr spc="-5" dirty="0"/>
              <a:t>Metody </a:t>
            </a:r>
            <a:r>
              <a:rPr dirty="0"/>
              <a:t>a</a:t>
            </a:r>
            <a:r>
              <a:rPr spc="-5" dirty="0"/>
              <a:t> techniky výzkumu </a:t>
            </a:r>
            <a:r>
              <a:rPr spc="-50" dirty="0"/>
              <a:t>společenských</a:t>
            </a:r>
            <a:r>
              <a:rPr spc="-10" dirty="0"/>
              <a:t> </a:t>
            </a:r>
            <a:r>
              <a:rPr spc="-180" dirty="0"/>
              <a:t>věd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00DC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1425"/>
              </a:lnSpc>
            </a:pPr>
            <a:r>
              <a:rPr spc="-5" dirty="0"/>
              <a:t>Metody </a:t>
            </a:r>
            <a:r>
              <a:rPr dirty="0"/>
              <a:t>a</a:t>
            </a:r>
            <a:r>
              <a:rPr spc="-5" dirty="0"/>
              <a:t> techniky výzkumu </a:t>
            </a:r>
            <a:r>
              <a:rPr spc="-50" dirty="0"/>
              <a:t>společenských</a:t>
            </a:r>
            <a:r>
              <a:rPr spc="-10" dirty="0"/>
              <a:t> </a:t>
            </a:r>
            <a:r>
              <a:rPr spc="-180" dirty="0"/>
              <a:t>věd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67480" y="2100071"/>
            <a:ext cx="4837430" cy="3515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5028" y="2059940"/>
            <a:ext cx="5106034" cy="3520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00DC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1425"/>
              </a:lnSpc>
            </a:pPr>
            <a:r>
              <a:rPr spc="-5" dirty="0"/>
              <a:t>Metody </a:t>
            </a:r>
            <a:r>
              <a:rPr dirty="0"/>
              <a:t>a</a:t>
            </a:r>
            <a:r>
              <a:rPr spc="-5" dirty="0"/>
              <a:t> techniky výzkumu </a:t>
            </a:r>
            <a:r>
              <a:rPr spc="-50" dirty="0"/>
              <a:t>společenských</a:t>
            </a:r>
            <a:r>
              <a:rPr spc="-10" dirty="0"/>
              <a:t> </a:t>
            </a:r>
            <a:r>
              <a:rPr spc="-180" dirty="0"/>
              <a:t>věd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00DC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1425"/>
              </a:lnSpc>
            </a:pPr>
            <a:r>
              <a:rPr spc="-5" dirty="0"/>
              <a:t>Metody </a:t>
            </a:r>
            <a:r>
              <a:rPr dirty="0"/>
              <a:t>a</a:t>
            </a:r>
            <a:r>
              <a:rPr spc="-5" dirty="0"/>
              <a:t> techniky výzkumu </a:t>
            </a:r>
            <a:r>
              <a:rPr spc="-50" dirty="0"/>
              <a:t>společenských</a:t>
            </a:r>
            <a:r>
              <a:rPr spc="-10" dirty="0"/>
              <a:t> </a:t>
            </a:r>
            <a:r>
              <a:rPr spc="-180" dirty="0"/>
              <a:t>věd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15599" y="413999"/>
            <a:ext cx="276225" cy="438150"/>
          </a:xfrm>
          <a:custGeom>
            <a:avLst/>
            <a:gdLst/>
            <a:ahLst/>
            <a:cxnLst/>
            <a:rect l="l" t="t" r="r" b="b"/>
            <a:pathLst>
              <a:path w="276225" h="438150">
                <a:moveTo>
                  <a:pt x="68011" y="0"/>
                </a:moveTo>
                <a:lnTo>
                  <a:pt x="0" y="0"/>
                </a:lnTo>
                <a:lnTo>
                  <a:pt x="0" y="437907"/>
                </a:lnTo>
                <a:lnTo>
                  <a:pt x="68011" y="437907"/>
                </a:lnTo>
                <a:lnTo>
                  <a:pt x="68011" y="0"/>
                </a:lnTo>
                <a:close/>
              </a:path>
              <a:path w="276225" h="438150">
                <a:moveTo>
                  <a:pt x="93812" y="0"/>
                </a:moveTo>
                <a:lnTo>
                  <a:pt x="70356" y="0"/>
                </a:lnTo>
                <a:lnTo>
                  <a:pt x="113347" y="437907"/>
                </a:lnTo>
                <a:lnTo>
                  <a:pt x="136004" y="437907"/>
                </a:lnTo>
                <a:lnTo>
                  <a:pt x="93812" y="0"/>
                </a:lnTo>
                <a:close/>
              </a:path>
              <a:path w="276225" h="438150">
                <a:moveTo>
                  <a:pt x="204796" y="0"/>
                </a:moveTo>
                <a:lnTo>
                  <a:pt x="181354" y="0"/>
                </a:lnTo>
                <a:lnTo>
                  <a:pt x="138368" y="437907"/>
                </a:lnTo>
                <a:lnTo>
                  <a:pt x="161801" y="437907"/>
                </a:lnTo>
                <a:lnTo>
                  <a:pt x="204796" y="0"/>
                </a:lnTo>
                <a:close/>
              </a:path>
              <a:path w="276225" h="438150">
                <a:moveTo>
                  <a:pt x="275933" y="0"/>
                </a:moveTo>
                <a:lnTo>
                  <a:pt x="207142" y="0"/>
                </a:lnTo>
                <a:lnTo>
                  <a:pt x="207142" y="437907"/>
                </a:lnTo>
                <a:lnTo>
                  <a:pt x="275933" y="437907"/>
                </a:lnTo>
                <a:lnTo>
                  <a:pt x="275933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80683" y="413999"/>
            <a:ext cx="220979" cy="441959"/>
          </a:xfrm>
          <a:custGeom>
            <a:avLst/>
            <a:gdLst/>
            <a:ahLst/>
            <a:cxnLst/>
            <a:rect l="l" t="t" r="r" b="b"/>
            <a:pathLst>
              <a:path w="220980" h="441959">
                <a:moveTo>
                  <a:pt x="220415" y="0"/>
                </a:moveTo>
                <a:lnTo>
                  <a:pt x="151650" y="0"/>
                </a:lnTo>
                <a:lnTo>
                  <a:pt x="151650" y="334681"/>
                </a:lnTo>
                <a:lnTo>
                  <a:pt x="148032" y="351263"/>
                </a:lnTo>
                <a:lnTo>
                  <a:pt x="138550" y="364109"/>
                </a:lnTo>
                <a:lnTo>
                  <a:pt x="125259" y="372409"/>
                </a:lnTo>
                <a:lnTo>
                  <a:pt x="110216" y="375356"/>
                </a:lnTo>
                <a:lnTo>
                  <a:pt x="95167" y="372409"/>
                </a:lnTo>
                <a:lnTo>
                  <a:pt x="81880" y="364109"/>
                </a:lnTo>
                <a:lnTo>
                  <a:pt x="72405" y="351263"/>
                </a:lnTo>
                <a:lnTo>
                  <a:pt x="68791" y="334681"/>
                </a:lnTo>
                <a:lnTo>
                  <a:pt x="68791" y="0"/>
                </a:lnTo>
                <a:lnTo>
                  <a:pt x="0" y="0"/>
                </a:lnTo>
                <a:lnTo>
                  <a:pt x="0" y="337046"/>
                </a:lnTo>
                <a:lnTo>
                  <a:pt x="9195" y="378487"/>
                </a:lnTo>
                <a:lnTo>
                  <a:pt x="33706" y="411715"/>
                </a:lnTo>
                <a:lnTo>
                  <a:pt x="68918" y="433800"/>
                </a:lnTo>
                <a:lnTo>
                  <a:pt x="110216" y="441813"/>
                </a:lnTo>
                <a:lnTo>
                  <a:pt x="151504" y="433800"/>
                </a:lnTo>
                <a:lnTo>
                  <a:pt x="186710" y="411715"/>
                </a:lnTo>
                <a:lnTo>
                  <a:pt x="211219" y="378487"/>
                </a:lnTo>
                <a:lnTo>
                  <a:pt x="220415" y="337046"/>
                </a:lnTo>
                <a:lnTo>
                  <a:pt x="220415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312932" y="413999"/>
            <a:ext cx="231775" cy="438150"/>
          </a:xfrm>
          <a:custGeom>
            <a:avLst/>
            <a:gdLst/>
            <a:ahLst/>
            <a:cxnLst/>
            <a:rect l="l" t="t" r="r" b="b"/>
            <a:pathLst>
              <a:path w="231775" h="438150">
                <a:moveTo>
                  <a:pt x="68792" y="0"/>
                </a:moveTo>
                <a:lnTo>
                  <a:pt x="0" y="0"/>
                </a:lnTo>
                <a:lnTo>
                  <a:pt x="0" y="437907"/>
                </a:lnTo>
                <a:lnTo>
                  <a:pt x="68792" y="437907"/>
                </a:lnTo>
                <a:lnTo>
                  <a:pt x="68792" y="0"/>
                </a:lnTo>
                <a:close/>
              </a:path>
              <a:path w="231775" h="438150">
                <a:moveTo>
                  <a:pt x="95355" y="0"/>
                </a:moveTo>
                <a:lnTo>
                  <a:pt x="71137" y="0"/>
                </a:lnTo>
                <a:lnTo>
                  <a:pt x="135995" y="437907"/>
                </a:lnTo>
                <a:lnTo>
                  <a:pt x="160239" y="437907"/>
                </a:lnTo>
                <a:lnTo>
                  <a:pt x="95355" y="0"/>
                </a:lnTo>
                <a:close/>
              </a:path>
              <a:path w="231775" h="438150">
                <a:moveTo>
                  <a:pt x="231350" y="0"/>
                </a:moveTo>
                <a:lnTo>
                  <a:pt x="162586" y="0"/>
                </a:lnTo>
                <a:lnTo>
                  <a:pt x="162586" y="437907"/>
                </a:lnTo>
                <a:lnTo>
                  <a:pt x="231350" y="437907"/>
                </a:lnTo>
                <a:lnTo>
                  <a:pt x="231350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772539" y="414019"/>
            <a:ext cx="187325" cy="438150"/>
          </a:xfrm>
          <a:custGeom>
            <a:avLst/>
            <a:gdLst/>
            <a:ahLst/>
            <a:cxnLst/>
            <a:rect l="l" t="t" r="r" b="b"/>
            <a:pathLst>
              <a:path w="187325" h="438150">
                <a:moveTo>
                  <a:pt x="186804" y="0"/>
                </a:moveTo>
                <a:lnTo>
                  <a:pt x="0" y="0"/>
                </a:lnTo>
                <a:lnTo>
                  <a:pt x="0" y="25400"/>
                </a:lnTo>
                <a:lnTo>
                  <a:pt x="58610" y="25400"/>
                </a:lnTo>
                <a:lnTo>
                  <a:pt x="58610" y="414020"/>
                </a:lnTo>
                <a:lnTo>
                  <a:pt x="0" y="414020"/>
                </a:lnTo>
                <a:lnTo>
                  <a:pt x="0" y="438150"/>
                </a:lnTo>
                <a:lnTo>
                  <a:pt x="186804" y="438150"/>
                </a:lnTo>
                <a:lnTo>
                  <a:pt x="186804" y="414020"/>
                </a:lnTo>
                <a:lnTo>
                  <a:pt x="127406" y="414020"/>
                </a:lnTo>
                <a:lnTo>
                  <a:pt x="127406" y="25400"/>
                </a:lnTo>
                <a:lnTo>
                  <a:pt x="186804" y="25400"/>
                </a:lnTo>
                <a:lnTo>
                  <a:pt x="186804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60146" y="1040129"/>
            <a:ext cx="208915" cy="436880"/>
          </a:xfrm>
          <a:custGeom>
            <a:avLst/>
            <a:gdLst/>
            <a:ahLst/>
            <a:cxnLst/>
            <a:rect l="l" t="t" r="r" b="b"/>
            <a:pathLst>
              <a:path w="208915" h="436880">
                <a:moveTo>
                  <a:pt x="208699" y="0"/>
                </a:moveTo>
                <a:lnTo>
                  <a:pt x="0" y="0"/>
                </a:lnTo>
                <a:lnTo>
                  <a:pt x="0" y="30480"/>
                </a:lnTo>
                <a:lnTo>
                  <a:pt x="0" y="213360"/>
                </a:lnTo>
                <a:lnTo>
                  <a:pt x="0" y="243840"/>
                </a:lnTo>
                <a:lnTo>
                  <a:pt x="0" y="436880"/>
                </a:lnTo>
                <a:lnTo>
                  <a:pt x="34391" y="436880"/>
                </a:lnTo>
                <a:lnTo>
                  <a:pt x="34391" y="243840"/>
                </a:lnTo>
                <a:lnTo>
                  <a:pt x="200888" y="243840"/>
                </a:lnTo>
                <a:lnTo>
                  <a:pt x="200888" y="213360"/>
                </a:lnTo>
                <a:lnTo>
                  <a:pt x="34391" y="213360"/>
                </a:lnTo>
                <a:lnTo>
                  <a:pt x="34391" y="30480"/>
                </a:lnTo>
                <a:lnTo>
                  <a:pt x="208699" y="30480"/>
                </a:lnTo>
                <a:lnTo>
                  <a:pt x="208699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882244" y="1035668"/>
            <a:ext cx="216535" cy="445770"/>
          </a:xfrm>
          <a:custGeom>
            <a:avLst/>
            <a:gdLst/>
            <a:ahLst/>
            <a:cxnLst/>
            <a:rect l="l" t="t" r="r" b="b"/>
            <a:pathLst>
              <a:path w="216534" h="445769">
                <a:moveTo>
                  <a:pt x="34395" y="326080"/>
                </a:moveTo>
                <a:lnTo>
                  <a:pt x="0" y="326080"/>
                </a:lnTo>
                <a:lnTo>
                  <a:pt x="0" y="340953"/>
                </a:lnTo>
                <a:lnTo>
                  <a:pt x="8512" y="383712"/>
                </a:lnTo>
                <a:lnTo>
                  <a:pt x="31755" y="416794"/>
                </a:lnTo>
                <a:lnTo>
                  <a:pt x="66284" y="438147"/>
                </a:lnTo>
                <a:lnTo>
                  <a:pt x="108655" y="445721"/>
                </a:lnTo>
                <a:lnTo>
                  <a:pt x="150898" y="438147"/>
                </a:lnTo>
                <a:lnTo>
                  <a:pt x="185155" y="416794"/>
                </a:lnTo>
                <a:lnTo>
                  <a:pt x="187872" y="412880"/>
                </a:lnTo>
                <a:lnTo>
                  <a:pt x="109440" y="412880"/>
                </a:lnTo>
                <a:lnTo>
                  <a:pt x="80897" y="407358"/>
                </a:lnTo>
                <a:lnTo>
                  <a:pt x="56969" y="392160"/>
                </a:lnTo>
                <a:lnTo>
                  <a:pt x="40515" y="369341"/>
                </a:lnTo>
                <a:lnTo>
                  <a:pt x="34395" y="340953"/>
                </a:lnTo>
                <a:lnTo>
                  <a:pt x="34395" y="326080"/>
                </a:lnTo>
                <a:close/>
              </a:path>
              <a:path w="216534" h="445769">
                <a:moveTo>
                  <a:pt x="108655" y="0"/>
                </a:moveTo>
                <a:lnTo>
                  <a:pt x="66284" y="7906"/>
                </a:lnTo>
                <a:lnTo>
                  <a:pt x="31755" y="29817"/>
                </a:lnTo>
                <a:lnTo>
                  <a:pt x="8512" y="63017"/>
                </a:lnTo>
                <a:lnTo>
                  <a:pt x="0" y="104794"/>
                </a:lnTo>
                <a:lnTo>
                  <a:pt x="0" y="134503"/>
                </a:lnTo>
                <a:lnTo>
                  <a:pt x="10357" y="180795"/>
                </a:lnTo>
                <a:lnTo>
                  <a:pt x="35956" y="211621"/>
                </a:lnTo>
                <a:lnTo>
                  <a:pt x="100038" y="240065"/>
                </a:lnTo>
                <a:lnTo>
                  <a:pt x="130134" y="248060"/>
                </a:lnTo>
                <a:lnTo>
                  <a:pt x="156711" y="261183"/>
                </a:lnTo>
                <a:lnTo>
                  <a:pt x="175666" y="282517"/>
                </a:lnTo>
                <a:lnTo>
                  <a:pt x="182897" y="315142"/>
                </a:lnTo>
                <a:lnTo>
                  <a:pt x="182897" y="340953"/>
                </a:lnTo>
                <a:lnTo>
                  <a:pt x="176806" y="369341"/>
                </a:lnTo>
                <a:lnTo>
                  <a:pt x="160532" y="392160"/>
                </a:lnTo>
                <a:lnTo>
                  <a:pt x="137077" y="407358"/>
                </a:lnTo>
                <a:lnTo>
                  <a:pt x="109440" y="412880"/>
                </a:lnTo>
                <a:lnTo>
                  <a:pt x="187872" y="412880"/>
                </a:lnTo>
                <a:lnTo>
                  <a:pt x="208127" y="383712"/>
                </a:lnTo>
                <a:lnTo>
                  <a:pt x="216517" y="340953"/>
                </a:lnTo>
                <a:lnTo>
                  <a:pt x="216517" y="314358"/>
                </a:lnTo>
                <a:lnTo>
                  <a:pt x="206478" y="269281"/>
                </a:lnTo>
                <a:lnTo>
                  <a:pt x="181345" y="238797"/>
                </a:lnTo>
                <a:lnTo>
                  <a:pt x="115693" y="209562"/>
                </a:lnTo>
                <a:lnTo>
                  <a:pt x="86831" y="201134"/>
                </a:lnTo>
                <a:lnTo>
                  <a:pt x="60680" y="187864"/>
                </a:lnTo>
                <a:lnTo>
                  <a:pt x="41712" y="166679"/>
                </a:lnTo>
                <a:lnTo>
                  <a:pt x="34395" y="134503"/>
                </a:lnTo>
                <a:lnTo>
                  <a:pt x="34395" y="105570"/>
                </a:lnTo>
                <a:lnTo>
                  <a:pt x="40393" y="77046"/>
                </a:lnTo>
                <a:lnTo>
                  <a:pt x="56576" y="53952"/>
                </a:lnTo>
                <a:lnTo>
                  <a:pt x="80234" y="38485"/>
                </a:lnTo>
                <a:lnTo>
                  <a:pt x="108655" y="32840"/>
                </a:lnTo>
                <a:lnTo>
                  <a:pt x="187247" y="32840"/>
                </a:lnTo>
                <a:lnTo>
                  <a:pt x="185155" y="29817"/>
                </a:lnTo>
                <a:lnTo>
                  <a:pt x="150898" y="7906"/>
                </a:lnTo>
                <a:lnTo>
                  <a:pt x="108655" y="0"/>
                </a:lnTo>
                <a:close/>
              </a:path>
              <a:path w="216534" h="445769">
                <a:moveTo>
                  <a:pt x="187247" y="32840"/>
                </a:moveTo>
                <a:lnTo>
                  <a:pt x="108655" y="32840"/>
                </a:lnTo>
                <a:lnTo>
                  <a:pt x="136407" y="38485"/>
                </a:lnTo>
                <a:lnTo>
                  <a:pt x="160133" y="53952"/>
                </a:lnTo>
                <a:lnTo>
                  <a:pt x="176680" y="77046"/>
                </a:lnTo>
                <a:lnTo>
                  <a:pt x="182897" y="105570"/>
                </a:lnTo>
                <a:lnTo>
                  <a:pt x="182897" y="121201"/>
                </a:lnTo>
                <a:lnTo>
                  <a:pt x="216517" y="121201"/>
                </a:lnTo>
                <a:lnTo>
                  <a:pt x="216517" y="104794"/>
                </a:lnTo>
                <a:lnTo>
                  <a:pt x="208127" y="63017"/>
                </a:lnTo>
                <a:lnTo>
                  <a:pt x="187247" y="3284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319961" y="1035668"/>
            <a:ext cx="216535" cy="445770"/>
          </a:xfrm>
          <a:custGeom>
            <a:avLst/>
            <a:gdLst/>
            <a:ahLst/>
            <a:cxnLst/>
            <a:rect l="l" t="t" r="r" b="b"/>
            <a:pathLst>
              <a:path w="216534" h="445769">
                <a:moveTo>
                  <a:pt x="34395" y="326080"/>
                </a:moveTo>
                <a:lnTo>
                  <a:pt x="0" y="326080"/>
                </a:lnTo>
                <a:lnTo>
                  <a:pt x="0" y="340953"/>
                </a:lnTo>
                <a:lnTo>
                  <a:pt x="8511" y="383712"/>
                </a:lnTo>
                <a:lnTo>
                  <a:pt x="31751" y="416794"/>
                </a:lnTo>
                <a:lnTo>
                  <a:pt x="66279" y="438147"/>
                </a:lnTo>
                <a:lnTo>
                  <a:pt x="108654" y="445721"/>
                </a:lnTo>
                <a:lnTo>
                  <a:pt x="150898" y="438147"/>
                </a:lnTo>
                <a:lnTo>
                  <a:pt x="185155" y="416794"/>
                </a:lnTo>
                <a:lnTo>
                  <a:pt x="187872" y="412880"/>
                </a:lnTo>
                <a:lnTo>
                  <a:pt x="109439" y="412880"/>
                </a:lnTo>
                <a:lnTo>
                  <a:pt x="80896" y="407358"/>
                </a:lnTo>
                <a:lnTo>
                  <a:pt x="56968" y="392160"/>
                </a:lnTo>
                <a:lnTo>
                  <a:pt x="40515" y="369341"/>
                </a:lnTo>
                <a:lnTo>
                  <a:pt x="34395" y="340953"/>
                </a:lnTo>
                <a:lnTo>
                  <a:pt x="34395" y="326080"/>
                </a:lnTo>
                <a:close/>
              </a:path>
              <a:path w="216534" h="445769">
                <a:moveTo>
                  <a:pt x="108654" y="0"/>
                </a:moveTo>
                <a:lnTo>
                  <a:pt x="66279" y="7906"/>
                </a:lnTo>
                <a:lnTo>
                  <a:pt x="31751" y="29817"/>
                </a:lnTo>
                <a:lnTo>
                  <a:pt x="8511" y="63017"/>
                </a:lnTo>
                <a:lnTo>
                  <a:pt x="0" y="104794"/>
                </a:lnTo>
                <a:lnTo>
                  <a:pt x="0" y="134503"/>
                </a:lnTo>
                <a:lnTo>
                  <a:pt x="10358" y="180795"/>
                </a:lnTo>
                <a:lnTo>
                  <a:pt x="35960" y="211621"/>
                </a:lnTo>
                <a:lnTo>
                  <a:pt x="100064" y="240065"/>
                </a:lnTo>
                <a:lnTo>
                  <a:pt x="130144" y="248060"/>
                </a:lnTo>
                <a:lnTo>
                  <a:pt x="156713" y="261183"/>
                </a:lnTo>
                <a:lnTo>
                  <a:pt x="175666" y="282517"/>
                </a:lnTo>
                <a:lnTo>
                  <a:pt x="182896" y="315142"/>
                </a:lnTo>
                <a:lnTo>
                  <a:pt x="182896" y="340953"/>
                </a:lnTo>
                <a:lnTo>
                  <a:pt x="176805" y="369341"/>
                </a:lnTo>
                <a:lnTo>
                  <a:pt x="160531" y="392160"/>
                </a:lnTo>
                <a:lnTo>
                  <a:pt x="137076" y="407358"/>
                </a:lnTo>
                <a:lnTo>
                  <a:pt x="109439" y="412880"/>
                </a:lnTo>
                <a:lnTo>
                  <a:pt x="187872" y="412880"/>
                </a:lnTo>
                <a:lnTo>
                  <a:pt x="208127" y="383712"/>
                </a:lnTo>
                <a:lnTo>
                  <a:pt x="216517" y="340953"/>
                </a:lnTo>
                <a:lnTo>
                  <a:pt x="216517" y="314358"/>
                </a:lnTo>
                <a:lnTo>
                  <a:pt x="206478" y="269281"/>
                </a:lnTo>
                <a:lnTo>
                  <a:pt x="181344" y="238797"/>
                </a:lnTo>
                <a:lnTo>
                  <a:pt x="115684" y="209562"/>
                </a:lnTo>
                <a:lnTo>
                  <a:pt x="86823" y="201134"/>
                </a:lnTo>
                <a:lnTo>
                  <a:pt x="60676" y="187864"/>
                </a:lnTo>
                <a:lnTo>
                  <a:pt x="41710" y="166679"/>
                </a:lnTo>
                <a:lnTo>
                  <a:pt x="34395" y="134503"/>
                </a:lnTo>
                <a:lnTo>
                  <a:pt x="34395" y="105570"/>
                </a:lnTo>
                <a:lnTo>
                  <a:pt x="40392" y="77046"/>
                </a:lnTo>
                <a:lnTo>
                  <a:pt x="56576" y="53952"/>
                </a:lnTo>
                <a:lnTo>
                  <a:pt x="80234" y="38485"/>
                </a:lnTo>
                <a:lnTo>
                  <a:pt x="108654" y="32840"/>
                </a:lnTo>
                <a:lnTo>
                  <a:pt x="187247" y="32840"/>
                </a:lnTo>
                <a:lnTo>
                  <a:pt x="185155" y="29817"/>
                </a:lnTo>
                <a:lnTo>
                  <a:pt x="150898" y="7906"/>
                </a:lnTo>
                <a:lnTo>
                  <a:pt x="108654" y="0"/>
                </a:lnTo>
                <a:close/>
              </a:path>
              <a:path w="216534" h="445769">
                <a:moveTo>
                  <a:pt x="187247" y="32840"/>
                </a:moveTo>
                <a:lnTo>
                  <a:pt x="108654" y="32840"/>
                </a:lnTo>
                <a:lnTo>
                  <a:pt x="136414" y="38485"/>
                </a:lnTo>
                <a:lnTo>
                  <a:pt x="160139" y="53952"/>
                </a:lnTo>
                <a:lnTo>
                  <a:pt x="176682" y="77046"/>
                </a:lnTo>
                <a:lnTo>
                  <a:pt x="182896" y="105570"/>
                </a:lnTo>
                <a:lnTo>
                  <a:pt x="182896" y="121201"/>
                </a:lnTo>
                <a:lnTo>
                  <a:pt x="216517" y="121201"/>
                </a:lnTo>
                <a:lnTo>
                  <a:pt x="216517" y="104794"/>
                </a:lnTo>
                <a:lnTo>
                  <a:pt x="208127" y="63017"/>
                </a:lnTo>
                <a:lnTo>
                  <a:pt x="187247" y="3284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00DC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1425"/>
              </a:lnSpc>
            </a:pPr>
            <a:r>
              <a:rPr spc="-5" dirty="0"/>
              <a:t>Metody </a:t>
            </a:r>
            <a:r>
              <a:rPr dirty="0"/>
              <a:t>a</a:t>
            </a:r>
            <a:r>
              <a:rPr spc="-5" dirty="0"/>
              <a:t> techniky výzkumu </a:t>
            </a:r>
            <a:r>
              <a:rPr spc="-50" dirty="0"/>
              <a:t>společenských</a:t>
            </a:r>
            <a:r>
              <a:rPr spc="-10" dirty="0"/>
              <a:t> </a:t>
            </a:r>
            <a:r>
              <a:rPr spc="-180" dirty="0"/>
              <a:t>věd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882173" y="6048046"/>
            <a:ext cx="154710" cy="245525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142938" y="6048046"/>
            <a:ext cx="123582" cy="247716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385291" y="6048046"/>
            <a:ext cx="129715" cy="245525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11642979" y="6047740"/>
            <a:ext cx="104775" cy="246379"/>
          </a:xfrm>
          <a:custGeom>
            <a:avLst/>
            <a:gdLst/>
            <a:ahLst/>
            <a:cxnLst/>
            <a:rect l="l" t="t" r="r" b="b"/>
            <a:pathLst>
              <a:path w="104775" h="246379">
                <a:moveTo>
                  <a:pt x="104736" y="0"/>
                </a:moveTo>
                <a:lnTo>
                  <a:pt x="0" y="0"/>
                </a:lnTo>
                <a:lnTo>
                  <a:pt x="0" y="13970"/>
                </a:lnTo>
                <a:lnTo>
                  <a:pt x="32867" y="13970"/>
                </a:lnTo>
                <a:lnTo>
                  <a:pt x="32867" y="232410"/>
                </a:lnTo>
                <a:lnTo>
                  <a:pt x="0" y="232410"/>
                </a:lnTo>
                <a:lnTo>
                  <a:pt x="0" y="246380"/>
                </a:lnTo>
                <a:lnTo>
                  <a:pt x="104736" y="246380"/>
                </a:lnTo>
                <a:lnTo>
                  <a:pt x="104736" y="232410"/>
                </a:lnTo>
                <a:lnTo>
                  <a:pt x="71437" y="232410"/>
                </a:lnTo>
                <a:lnTo>
                  <a:pt x="71437" y="13970"/>
                </a:lnTo>
                <a:lnTo>
                  <a:pt x="104736" y="13970"/>
                </a:lnTo>
                <a:lnTo>
                  <a:pt x="104736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907154" y="6398259"/>
            <a:ext cx="117475" cy="246379"/>
          </a:xfrm>
          <a:custGeom>
            <a:avLst/>
            <a:gdLst/>
            <a:ahLst/>
            <a:cxnLst/>
            <a:rect l="l" t="t" r="r" b="b"/>
            <a:pathLst>
              <a:path w="117475" h="246379">
                <a:moveTo>
                  <a:pt x="117017" y="0"/>
                </a:moveTo>
                <a:lnTo>
                  <a:pt x="0" y="0"/>
                </a:lnTo>
                <a:lnTo>
                  <a:pt x="0" y="17780"/>
                </a:lnTo>
                <a:lnTo>
                  <a:pt x="0" y="120650"/>
                </a:lnTo>
                <a:lnTo>
                  <a:pt x="0" y="137160"/>
                </a:lnTo>
                <a:lnTo>
                  <a:pt x="0" y="246380"/>
                </a:lnTo>
                <a:lnTo>
                  <a:pt x="19278" y="246380"/>
                </a:lnTo>
                <a:lnTo>
                  <a:pt x="19278" y="137160"/>
                </a:lnTo>
                <a:lnTo>
                  <a:pt x="112636" y="137160"/>
                </a:lnTo>
                <a:lnTo>
                  <a:pt x="112636" y="120650"/>
                </a:lnTo>
                <a:lnTo>
                  <a:pt x="19278" y="120650"/>
                </a:lnTo>
                <a:lnTo>
                  <a:pt x="19278" y="17780"/>
                </a:lnTo>
                <a:lnTo>
                  <a:pt x="117017" y="17780"/>
                </a:lnTo>
                <a:lnTo>
                  <a:pt x="117017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143812" y="6396603"/>
            <a:ext cx="121396" cy="249907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1389232" y="6396603"/>
            <a:ext cx="121396" cy="24990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7299" y="681227"/>
            <a:ext cx="10777400" cy="1022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71325" y="1307130"/>
            <a:ext cx="10262870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707299" y="6265376"/>
            <a:ext cx="3220720" cy="1962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0000DC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1425"/>
              </a:lnSpc>
            </a:pPr>
            <a:r>
              <a:rPr spc="-5" dirty="0"/>
              <a:t>Metody </a:t>
            </a:r>
            <a:r>
              <a:rPr dirty="0"/>
              <a:t>a</a:t>
            </a:r>
            <a:r>
              <a:rPr spc="-5" dirty="0"/>
              <a:t> techniky výzkumu </a:t>
            </a:r>
            <a:r>
              <a:rPr spc="-50" dirty="0"/>
              <a:t>společenských</a:t>
            </a:r>
            <a:r>
              <a:rPr spc="-10" dirty="0"/>
              <a:t> </a:t>
            </a:r>
            <a:r>
              <a:rPr spc="-180" dirty="0"/>
              <a:t>věd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5435" y="3027679"/>
            <a:ext cx="5568315" cy="1147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500"/>
              </a:lnSpc>
              <a:spcBef>
                <a:spcPts val="100"/>
              </a:spcBef>
            </a:pPr>
            <a:r>
              <a:rPr sz="3300" b="1" spc="-5" dirty="0">
                <a:solidFill>
                  <a:srgbClr val="0000DC"/>
                </a:solidFill>
                <a:latin typeface="Arial"/>
                <a:cs typeface="Arial"/>
              </a:rPr>
              <a:t>Metody </a:t>
            </a:r>
            <a:r>
              <a:rPr sz="3300" b="1" dirty="0">
                <a:solidFill>
                  <a:srgbClr val="0000DC"/>
                </a:solidFill>
                <a:latin typeface="Arial"/>
                <a:cs typeface="Arial"/>
              </a:rPr>
              <a:t>a </a:t>
            </a:r>
            <a:r>
              <a:rPr sz="3300" b="1" spc="-5" dirty="0">
                <a:solidFill>
                  <a:srgbClr val="0000DC"/>
                </a:solidFill>
                <a:latin typeface="Arial"/>
                <a:cs typeface="Arial"/>
              </a:rPr>
              <a:t>techniky výzkumu </a:t>
            </a:r>
            <a:r>
              <a:rPr sz="3300" b="1" spc="-905" dirty="0">
                <a:solidFill>
                  <a:srgbClr val="0000DC"/>
                </a:solidFill>
                <a:latin typeface="Arial"/>
                <a:cs typeface="Arial"/>
              </a:rPr>
              <a:t> </a:t>
            </a:r>
            <a:r>
              <a:rPr sz="3300" b="1" spc="-5" dirty="0">
                <a:solidFill>
                  <a:srgbClr val="0000DC"/>
                </a:solidFill>
                <a:latin typeface="Arial"/>
                <a:cs typeface="Arial"/>
              </a:rPr>
              <a:t>společenských</a:t>
            </a:r>
            <a:r>
              <a:rPr sz="3300" b="1" spc="-15" dirty="0">
                <a:solidFill>
                  <a:srgbClr val="0000DC"/>
                </a:solidFill>
                <a:latin typeface="Arial"/>
                <a:cs typeface="Arial"/>
              </a:rPr>
              <a:t> </a:t>
            </a:r>
            <a:r>
              <a:rPr sz="3300" b="1" dirty="0">
                <a:solidFill>
                  <a:srgbClr val="0000DC"/>
                </a:solidFill>
                <a:latin typeface="Arial"/>
                <a:cs typeface="Arial"/>
              </a:rPr>
              <a:t>věd</a:t>
            </a:r>
            <a:endParaRPr sz="33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4135" y="4287011"/>
            <a:ext cx="5610225" cy="1198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2000">
                <a:solidFill>
                  <a:srgbClr val="0000DC"/>
                </a:solidFill>
                <a:latin typeface="Arial MT"/>
                <a:cs typeface="Arial MT"/>
              </a:rPr>
              <a:t>Logika a design e</a:t>
            </a:r>
            <a:r>
              <a:rPr sz="2000">
                <a:solidFill>
                  <a:srgbClr val="0000DC"/>
                </a:solidFill>
                <a:latin typeface="Arial MT"/>
                <a:cs typeface="Arial MT"/>
              </a:rPr>
              <a:t>mpirick</a:t>
            </a:r>
            <a:r>
              <a:rPr lang="cs-CZ" sz="2000">
                <a:solidFill>
                  <a:srgbClr val="0000DC"/>
                </a:solidFill>
                <a:latin typeface="Arial MT"/>
                <a:cs typeface="Arial MT"/>
              </a:rPr>
              <a:t>ého</a:t>
            </a:r>
            <a:r>
              <a:rPr sz="2000" spc="-55">
                <a:solidFill>
                  <a:srgbClr val="0000DC"/>
                </a:solidFill>
                <a:latin typeface="Arial MT"/>
                <a:cs typeface="Arial MT"/>
              </a:rPr>
              <a:t> </a:t>
            </a:r>
            <a:r>
              <a:rPr sz="2000">
                <a:solidFill>
                  <a:srgbClr val="0000DC"/>
                </a:solidFill>
                <a:latin typeface="Arial MT"/>
                <a:cs typeface="Arial MT"/>
              </a:rPr>
              <a:t>výzkum</a:t>
            </a:r>
            <a:r>
              <a:rPr lang="cs-CZ" sz="2000">
                <a:solidFill>
                  <a:srgbClr val="0000DC"/>
                </a:solidFill>
                <a:latin typeface="Arial MT"/>
                <a:cs typeface="Arial MT"/>
              </a:rPr>
              <a:t>u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Arial MT"/>
              <a:cs typeface="Arial MT"/>
            </a:endParaRPr>
          </a:p>
          <a:p>
            <a:pPr marL="44450">
              <a:lnSpc>
                <a:spcPct val="100000"/>
              </a:lnSpc>
            </a:pPr>
            <a:r>
              <a:rPr lang="cs-CZ" sz="2000" spc="-30">
                <a:latin typeface="Arial MT"/>
                <a:cs typeface="Arial MT"/>
              </a:rPr>
              <a:t>Mgr. Klára Smejkal, Ph.D.</a:t>
            </a:r>
            <a:endParaRPr sz="2000">
              <a:latin typeface="Arial MT"/>
              <a:cs typeface="Arial MT"/>
            </a:endParaRPr>
          </a:p>
          <a:p>
            <a:pPr marL="44450">
              <a:lnSpc>
                <a:spcPct val="100000"/>
              </a:lnSpc>
            </a:pPr>
            <a:r>
              <a:rPr sz="2000" spc="-5" dirty="0">
                <a:latin typeface="Arial MT"/>
                <a:cs typeface="Arial MT"/>
              </a:rPr>
              <a:t>Katedra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mediálních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studií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spc="-90" dirty="0">
                <a:latin typeface="Arial MT"/>
                <a:cs typeface="Arial MT"/>
              </a:rPr>
              <a:t>žurnalistiky,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FSS,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MU</a:t>
            </a:r>
            <a:endParaRPr sz="200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39492" y="510361"/>
            <a:ext cx="3927204" cy="596156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1561" y="49275"/>
            <a:ext cx="807021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/>
              <a:t>Proces</a:t>
            </a:r>
            <a:r>
              <a:rPr sz="4000" spc="-10" dirty="0"/>
              <a:t> </a:t>
            </a:r>
            <a:r>
              <a:rPr sz="4000" spc="-5" dirty="0"/>
              <a:t>výzkumu</a:t>
            </a:r>
            <a:r>
              <a:rPr sz="4000" spc="-10" dirty="0"/>
              <a:t> </a:t>
            </a:r>
            <a:r>
              <a:rPr sz="4000" dirty="0"/>
              <a:t>a</a:t>
            </a:r>
            <a:r>
              <a:rPr sz="4000" spc="-5" dirty="0"/>
              <a:t> záznam</a:t>
            </a:r>
            <a:r>
              <a:rPr sz="4000" dirty="0"/>
              <a:t> o</a:t>
            </a:r>
            <a:r>
              <a:rPr sz="4000" spc="-10" dirty="0"/>
              <a:t> </a:t>
            </a:r>
            <a:r>
              <a:rPr sz="4000" spc="-5" dirty="0"/>
              <a:t>něm</a:t>
            </a:r>
            <a:endParaRPr sz="4000"/>
          </a:p>
        </p:txBody>
      </p:sp>
      <p:grpSp>
        <p:nvGrpSpPr>
          <p:cNvPr id="3" name="object 3"/>
          <p:cNvGrpSpPr/>
          <p:nvPr/>
        </p:nvGrpSpPr>
        <p:grpSpPr>
          <a:xfrm>
            <a:off x="448049" y="836650"/>
            <a:ext cx="2402840" cy="576580"/>
            <a:chOff x="448049" y="836650"/>
            <a:chExt cx="2402840" cy="576580"/>
          </a:xfrm>
        </p:grpSpPr>
        <p:sp>
          <p:nvSpPr>
            <p:cNvPr id="4" name="object 4"/>
            <p:cNvSpPr/>
            <p:nvPr/>
          </p:nvSpPr>
          <p:spPr>
            <a:xfrm>
              <a:off x="460749" y="849350"/>
              <a:ext cx="2377440" cy="551180"/>
            </a:xfrm>
            <a:custGeom>
              <a:avLst/>
              <a:gdLst/>
              <a:ahLst/>
              <a:cxnLst/>
              <a:rect l="l" t="t" r="r" b="b"/>
              <a:pathLst>
                <a:path w="2377440" h="551180">
                  <a:moveTo>
                    <a:pt x="2321798" y="0"/>
                  </a:moveTo>
                  <a:lnTo>
                    <a:pt x="55078" y="0"/>
                  </a:lnTo>
                  <a:lnTo>
                    <a:pt x="33639" y="4328"/>
                  </a:lnTo>
                  <a:lnTo>
                    <a:pt x="16132" y="16132"/>
                  </a:lnTo>
                  <a:lnTo>
                    <a:pt x="4328" y="33639"/>
                  </a:lnTo>
                  <a:lnTo>
                    <a:pt x="0" y="55078"/>
                  </a:lnTo>
                  <a:lnTo>
                    <a:pt x="0" y="495716"/>
                  </a:lnTo>
                  <a:lnTo>
                    <a:pt x="4328" y="517155"/>
                  </a:lnTo>
                  <a:lnTo>
                    <a:pt x="16132" y="534663"/>
                  </a:lnTo>
                  <a:lnTo>
                    <a:pt x="33639" y="546466"/>
                  </a:lnTo>
                  <a:lnTo>
                    <a:pt x="55078" y="550795"/>
                  </a:lnTo>
                  <a:lnTo>
                    <a:pt x="2321798" y="550795"/>
                  </a:lnTo>
                  <a:lnTo>
                    <a:pt x="2343237" y="546466"/>
                  </a:lnTo>
                  <a:lnTo>
                    <a:pt x="2360744" y="534663"/>
                  </a:lnTo>
                  <a:lnTo>
                    <a:pt x="2372548" y="517155"/>
                  </a:lnTo>
                  <a:lnTo>
                    <a:pt x="2376876" y="495716"/>
                  </a:lnTo>
                  <a:lnTo>
                    <a:pt x="2376876" y="55078"/>
                  </a:lnTo>
                  <a:lnTo>
                    <a:pt x="2372548" y="33639"/>
                  </a:lnTo>
                  <a:lnTo>
                    <a:pt x="2360744" y="16132"/>
                  </a:lnTo>
                  <a:lnTo>
                    <a:pt x="2343237" y="4328"/>
                  </a:lnTo>
                  <a:lnTo>
                    <a:pt x="2321798" y="0"/>
                  </a:lnTo>
                  <a:close/>
                </a:path>
              </a:pathLst>
            </a:custGeom>
            <a:solidFill>
              <a:srgbClr val="F019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0749" y="849350"/>
              <a:ext cx="2377440" cy="551180"/>
            </a:xfrm>
            <a:custGeom>
              <a:avLst/>
              <a:gdLst/>
              <a:ahLst/>
              <a:cxnLst/>
              <a:rect l="l" t="t" r="r" b="b"/>
              <a:pathLst>
                <a:path w="2377440" h="551180">
                  <a:moveTo>
                    <a:pt x="0" y="55078"/>
                  </a:moveTo>
                  <a:lnTo>
                    <a:pt x="4328" y="33639"/>
                  </a:lnTo>
                  <a:lnTo>
                    <a:pt x="16132" y="16132"/>
                  </a:lnTo>
                  <a:lnTo>
                    <a:pt x="33639" y="4328"/>
                  </a:lnTo>
                  <a:lnTo>
                    <a:pt x="55078" y="0"/>
                  </a:lnTo>
                  <a:lnTo>
                    <a:pt x="2321799" y="0"/>
                  </a:lnTo>
                  <a:lnTo>
                    <a:pt x="2343237" y="4328"/>
                  </a:lnTo>
                  <a:lnTo>
                    <a:pt x="2360745" y="16132"/>
                  </a:lnTo>
                  <a:lnTo>
                    <a:pt x="2372548" y="33639"/>
                  </a:lnTo>
                  <a:lnTo>
                    <a:pt x="2376877" y="55078"/>
                  </a:lnTo>
                  <a:lnTo>
                    <a:pt x="2376877" y="495716"/>
                  </a:lnTo>
                  <a:lnTo>
                    <a:pt x="2372548" y="517155"/>
                  </a:lnTo>
                  <a:lnTo>
                    <a:pt x="2360745" y="534662"/>
                  </a:lnTo>
                  <a:lnTo>
                    <a:pt x="2343237" y="546466"/>
                  </a:lnTo>
                  <a:lnTo>
                    <a:pt x="2321799" y="550795"/>
                  </a:lnTo>
                  <a:lnTo>
                    <a:pt x="55078" y="550795"/>
                  </a:lnTo>
                  <a:lnTo>
                    <a:pt x="33639" y="546466"/>
                  </a:lnTo>
                  <a:lnTo>
                    <a:pt x="16132" y="534662"/>
                  </a:lnTo>
                  <a:lnTo>
                    <a:pt x="4328" y="517155"/>
                  </a:lnTo>
                  <a:lnTo>
                    <a:pt x="0" y="495716"/>
                  </a:lnTo>
                  <a:lnTo>
                    <a:pt x="0" y="55078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821369" y="995171"/>
            <a:ext cx="165608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Arial MT"/>
                <a:cs typeface="Arial MT"/>
              </a:rPr>
              <a:t>OTÁZKA/PROBLÉM</a:t>
            </a:r>
            <a:endParaRPr sz="1400">
              <a:latin typeface="Arial MT"/>
              <a:cs typeface="Arial MT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48049" y="1421224"/>
            <a:ext cx="2402840" cy="1413510"/>
            <a:chOff x="448049" y="1421224"/>
            <a:chExt cx="2402840" cy="1413510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37414" y="1421224"/>
              <a:ext cx="223541" cy="126464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460749" y="1568767"/>
              <a:ext cx="2377440" cy="1253490"/>
            </a:xfrm>
            <a:custGeom>
              <a:avLst/>
              <a:gdLst/>
              <a:ahLst/>
              <a:cxnLst/>
              <a:rect l="l" t="t" r="r" b="b"/>
              <a:pathLst>
                <a:path w="2377440" h="1253489">
                  <a:moveTo>
                    <a:pt x="2251568" y="0"/>
                  </a:moveTo>
                  <a:lnTo>
                    <a:pt x="125308" y="0"/>
                  </a:lnTo>
                  <a:lnTo>
                    <a:pt x="76532" y="9847"/>
                  </a:lnTo>
                  <a:lnTo>
                    <a:pt x="36701" y="36701"/>
                  </a:lnTo>
                  <a:lnTo>
                    <a:pt x="9847" y="76532"/>
                  </a:lnTo>
                  <a:lnTo>
                    <a:pt x="0" y="125308"/>
                  </a:lnTo>
                  <a:lnTo>
                    <a:pt x="0" y="1127784"/>
                  </a:lnTo>
                  <a:lnTo>
                    <a:pt x="9847" y="1176559"/>
                  </a:lnTo>
                  <a:lnTo>
                    <a:pt x="36701" y="1216390"/>
                  </a:lnTo>
                  <a:lnTo>
                    <a:pt x="76532" y="1243245"/>
                  </a:lnTo>
                  <a:lnTo>
                    <a:pt x="125308" y="1253092"/>
                  </a:lnTo>
                  <a:lnTo>
                    <a:pt x="2251568" y="1253092"/>
                  </a:lnTo>
                  <a:lnTo>
                    <a:pt x="2300344" y="1243245"/>
                  </a:lnTo>
                  <a:lnTo>
                    <a:pt x="2340174" y="1216390"/>
                  </a:lnTo>
                  <a:lnTo>
                    <a:pt x="2367029" y="1176559"/>
                  </a:lnTo>
                  <a:lnTo>
                    <a:pt x="2376876" y="1127784"/>
                  </a:lnTo>
                  <a:lnTo>
                    <a:pt x="2376876" y="125308"/>
                  </a:lnTo>
                  <a:lnTo>
                    <a:pt x="2367029" y="76532"/>
                  </a:lnTo>
                  <a:lnTo>
                    <a:pt x="2340174" y="36701"/>
                  </a:lnTo>
                  <a:lnTo>
                    <a:pt x="2300344" y="9847"/>
                  </a:lnTo>
                  <a:lnTo>
                    <a:pt x="2251568" y="0"/>
                  </a:lnTo>
                  <a:close/>
                </a:path>
              </a:pathLst>
            </a:custGeom>
            <a:solidFill>
              <a:srgbClr val="00A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60749" y="1568767"/>
              <a:ext cx="2377440" cy="1253490"/>
            </a:xfrm>
            <a:custGeom>
              <a:avLst/>
              <a:gdLst/>
              <a:ahLst/>
              <a:cxnLst/>
              <a:rect l="l" t="t" r="r" b="b"/>
              <a:pathLst>
                <a:path w="2377440" h="1253489">
                  <a:moveTo>
                    <a:pt x="0" y="125308"/>
                  </a:moveTo>
                  <a:lnTo>
                    <a:pt x="9847" y="76532"/>
                  </a:lnTo>
                  <a:lnTo>
                    <a:pt x="36702" y="36702"/>
                  </a:lnTo>
                  <a:lnTo>
                    <a:pt x="76532" y="9847"/>
                  </a:lnTo>
                  <a:lnTo>
                    <a:pt x="125308" y="0"/>
                  </a:lnTo>
                  <a:lnTo>
                    <a:pt x="2251568" y="0"/>
                  </a:lnTo>
                  <a:lnTo>
                    <a:pt x="2300343" y="9847"/>
                  </a:lnTo>
                  <a:lnTo>
                    <a:pt x="2340174" y="36702"/>
                  </a:lnTo>
                  <a:lnTo>
                    <a:pt x="2367029" y="76532"/>
                  </a:lnTo>
                  <a:lnTo>
                    <a:pt x="2376877" y="125308"/>
                  </a:lnTo>
                  <a:lnTo>
                    <a:pt x="2376877" y="1127784"/>
                  </a:lnTo>
                  <a:lnTo>
                    <a:pt x="2367029" y="1176559"/>
                  </a:lnTo>
                  <a:lnTo>
                    <a:pt x="2340174" y="1216390"/>
                  </a:lnTo>
                  <a:lnTo>
                    <a:pt x="2300343" y="1243245"/>
                  </a:lnTo>
                  <a:lnTo>
                    <a:pt x="2251568" y="1253093"/>
                  </a:lnTo>
                  <a:lnTo>
                    <a:pt x="125308" y="1253093"/>
                  </a:lnTo>
                  <a:lnTo>
                    <a:pt x="76532" y="1243245"/>
                  </a:lnTo>
                  <a:lnTo>
                    <a:pt x="36702" y="1216390"/>
                  </a:lnTo>
                  <a:lnTo>
                    <a:pt x="9847" y="1176559"/>
                  </a:lnTo>
                  <a:lnTo>
                    <a:pt x="0" y="1127784"/>
                  </a:lnTo>
                  <a:lnTo>
                    <a:pt x="0" y="125308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771775" y="1790700"/>
            <a:ext cx="1755139" cy="78486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065" marR="5080" algn="ctr">
              <a:lnSpc>
                <a:spcPct val="85200"/>
              </a:lnSpc>
              <a:spcBef>
                <a:spcPts val="345"/>
              </a:spcBef>
            </a:pPr>
            <a:r>
              <a:rPr sz="1400" spc="-5" dirty="0">
                <a:solidFill>
                  <a:srgbClr val="FFFFFF"/>
                </a:solidFill>
                <a:latin typeface="Arial MT"/>
                <a:cs typeface="Arial MT"/>
              </a:rPr>
              <a:t>ZKOUMAL </a:t>
            </a:r>
            <a:r>
              <a:rPr sz="1400" spc="-15">
                <a:solidFill>
                  <a:srgbClr val="FFFFFF"/>
                </a:solidFill>
                <a:latin typeface="Arial MT"/>
                <a:cs typeface="Arial MT"/>
              </a:rPr>
              <a:t>TO </a:t>
            </a:r>
            <a:r>
              <a:rPr lang="cs-CZ" sz="1400" spc="-185">
                <a:solidFill>
                  <a:srgbClr val="FFFFFF"/>
                </a:solidFill>
                <a:latin typeface="Arial MT"/>
                <a:cs typeface="Arial MT"/>
              </a:rPr>
              <a:t>UŽ</a:t>
            </a:r>
            <a:r>
              <a:rPr sz="1400" spc="-18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-18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-85" dirty="0">
                <a:solidFill>
                  <a:srgbClr val="FFFFFF"/>
                </a:solidFill>
                <a:latin typeface="Arial MT"/>
                <a:cs typeface="Arial MT"/>
              </a:rPr>
              <a:t>NĚKDO?</a:t>
            </a:r>
            <a:r>
              <a:rPr sz="1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FFFFFF"/>
                </a:solidFill>
                <a:latin typeface="Arial MT"/>
                <a:cs typeface="Arial MT"/>
              </a:rPr>
              <a:t>KTERÉ </a:t>
            </a:r>
            <a:r>
              <a:rPr sz="1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Arial MT"/>
                <a:cs typeface="Arial MT"/>
              </a:rPr>
              <a:t>ASPEKTY?</a:t>
            </a:r>
            <a:r>
              <a:rPr sz="14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14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FFFFFF"/>
                </a:solidFill>
                <a:latin typeface="Arial MT"/>
                <a:cs typeface="Arial MT"/>
              </a:rPr>
              <a:t>JAKÝM </a:t>
            </a:r>
            <a:r>
              <a:rPr sz="1400" spc="-3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-60" dirty="0">
                <a:solidFill>
                  <a:srgbClr val="FFFFFF"/>
                </a:solidFill>
                <a:latin typeface="Arial MT"/>
                <a:cs typeface="Arial MT"/>
              </a:rPr>
              <a:t>ÚSPĚCHEM?</a:t>
            </a:r>
            <a:endParaRPr sz="1400">
              <a:latin typeface="Arial MT"/>
              <a:cs typeface="Arial MT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60829" y="2862877"/>
            <a:ext cx="2376805" cy="740410"/>
            <a:chOff x="460829" y="2862877"/>
            <a:chExt cx="2376805" cy="740410"/>
          </a:xfrm>
        </p:grpSpPr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37415" y="2862877"/>
              <a:ext cx="223541" cy="246104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473529" y="3149998"/>
              <a:ext cx="2351405" cy="440690"/>
            </a:xfrm>
            <a:custGeom>
              <a:avLst/>
              <a:gdLst/>
              <a:ahLst/>
              <a:cxnLst/>
              <a:rect l="l" t="t" r="r" b="b"/>
              <a:pathLst>
                <a:path w="2351405" h="440689">
                  <a:moveTo>
                    <a:pt x="2307256" y="0"/>
                  </a:moveTo>
                  <a:lnTo>
                    <a:pt x="44058" y="0"/>
                  </a:lnTo>
                  <a:lnTo>
                    <a:pt x="26909" y="3462"/>
                  </a:lnTo>
                  <a:lnTo>
                    <a:pt x="12904" y="12904"/>
                  </a:lnTo>
                  <a:lnTo>
                    <a:pt x="3462" y="26909"/>
                  </a:lnTo>
                  <a:lnTo>
                    <a:pt x="0" y="44058"/>
                  </a:lnTo>
                  <a:lnTo>
                    <a:pt x="0" y="396525"/>
                  </a:lnTo>
                  <a:lnTo>
                    <a:pt x="3462" y="413675"/>
                  </a:lnTo>
                  <a:lnTo>
                    <a:pt x="12904" y="427680"/>
                  </a:lnTo>
                  <a:lnTo>
                    <a:pt x="26909" y="437122"/>
                  </a:lnTo>
                  <a:lnTo>
                    <a:pt x="44058" y="440584"/>
                  </a:lnTo>
                  <a:lnTo>
                    <a:pt x="2307256" y="440584"/>
                  </a:lnTo>
                  <a:lnTo>
                    <a:pt x="2324406" y="437122"/>
                  </a:lnTo>
                  <a:lnTo>
                    <a:pt x="2338410" y="427680"/>
                  </a:lnTo>
                  <a:lnTo>
                    <a:pt x="2347853" y="413675"/>
                  </a:lnTo>
                  <a:lnTo>
                    <a:pt x="2351315" y="396525"/>
                  </a:lnTo>
                  <a:lnTo>
                    <a:pt x="2351315" y="44058"/>
                  </a:lnTo>
                  <a:lnTo>
                    <a:pt x="2347853" y="26909"/>
                  </a:lnTo>
                  <a:lnTo>
                    <a:pt x="2338410" y="12904"/>
                  </a:lnTo>
                  <a:lnTo>
                    <a:pt x="2324406" y="3462"/>
                  </a:lnTo>
                  <a:lnTo>
                    <a:pt x="2307256" y="0"/>
                  </a:lnTo>
                  <a:close/>
                </a:path>
              </a:pathLst>
            </a:custGeom>
            <a:solidFill>
              <a:srgbClr val="4BC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73529" y="3149998"/>
              <a:ext cx="2351405" cy="440690"/>
            </a:xfrm>
            <a:custGeom>
              <a:avLst/>
              <a:gdLst/>
              <a:ahLst/>
              <a:cxnLst/>
              <a:rect l="l" t="t" r="r" b="b"/>
              <a:pathLst>
                <a:path w="2351405" h="440689">
                  <a:moveTo>
                    <a:pt x="0" y="44059"/>
                  </a:moveTo>
                  <a:lnTo>
                    <a:pt x="3462" y="26909"/>
                  </a:lnTo>
                  <a:lnTo>
                    <a:pt x="12904" y="12904"/>
                  </a:lnTo>
                  <a:lnTo>
                    <a:pt x="26909" y="3462"/>
                  </a:lnTo>
                  <a:lnTo>
                    <a:pt x="44058" y="0"/>
                  </a:lnTo>
                  <a:lnTo>
                    <a:pt x="2307257" y="0"/>
                  </a:lnTo>
                  <a:lnTo>
                    <a:pt x="2324406" y="3462"/>
                  </a:lnTo>
                  <a:lnTo>
                    <a:pt x="2338411" y="12904"/>
                  </a:lnTo>
                  <a:lnTo>
                    <a:pt x="2347853" y="26909"/>
                  </a:lnTo>
                  <a:lnTo>
                    <a:pt x="2351316" y="44059"/>
                  </a:lnTo>
                  <a:lnTo>
                    <a:pt x="2351316" y="396526"/>
                  </a:lnTo>
                  <a:lnTo>
                    <a:pt x="2347853" y="413675"/>
                  </a:lnTo>
                  <a:lnTo>
                    <a:pt x="2338411" y="427680"/>
                  </a:lnTo>
                  <a:lnTo>
                    <a:pt x="2324406" y="437122"/>
                  </a:lnTo>
                  <a:lnTo>
                    <a:pt x="2307257" y="440585"/>
                  </a:lnTo>
                  <a:lnTo>
                    <a:pt x="44058" y="440585"/>
                  </a:lnTo>
                  <a:lnTo>
                    <a:pt x="26909" y="437122"/>
                  </a:lnTo>
                  <a:lnTo>
                    <a:pt x="12904" y="427680"/>
                  </a:lnTo>
                  <a:lnTo>
                    <a:pt x="3462" y="413675"/>
                  </a:lnTo>
                  <a:lnTo>
                    <a:pt x="0" y="396526"/>
                  </a:lnTo>
                  <a:lnTo>
                    <a:pt x="0" y="44059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618899" y="3241547"/>
            <a:ext cx="20605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1400">
                <a:solidFill>
                  <a:srgbClr val="FFFFFF"/>
                </a:solidFill>
                <a:latin typeface="Arial MT"/>
                <a:cs typeface="Arial MT"/>
              </a:rPr>
              <a:t>PODROBNĚJŠÍ</a:t>
            </a:r>
            <a:r>
              <a:rPr sz="14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FFFFFF"/>
                </a:solidFill>
                <a:latin typeface="Arial MT"/>
                <a:cs typeface="Arial MT"/>
              </a:rPr>
              <a:t>OT</a:t>
            </a:r>
            <a:r>
              <a:rPr sz="1400" spc="-5" dirty="0">
                <a:solidFill>
                  <a:srgbClr val="FFFFFF"/>
                </a:solidFill>
                <a:latin typeface="Arial MT"/>
                <a:cs typeface="Arial MT"/>
              </a:rPr>
              <a:t>ÁZ</a:t>
            </a:r>
            <a:r>
              <a:rPr sz="1400" dirty="0">
                <a:solidFill>
                  <a:srgbClr val="FFFFFF"/>
                </a:solidFill>
                <a:latin typeface="Arial MT"/>
                <a:cs typeface="Arial MT"/>
              </a:rPr>
              <a:t>KY</a:t>
            </a:r>
            <a:endParaRPr sz="1400">
              <a:latin typeface="Arial MT"/>
              <a:cs typeface="Arial MT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460829" y="3621630"/>
            <a:ext cx="2376805" cy="601980"/>
            <a:chOff x="460829" y="3621630"/>
            <a:chExt cx="2376805" cy="601980"/>
          </a:xfrm>
        </p:grpSpPr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7415" y="3621630"/>
              <a:ext cx="223541" cy="186283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473529" y="3838962"/>
              <a:ext cx="2351405" cy="372110"/>
            </a:xfrm>
            <a:custGeom>
              <a:avLst/>
              <a:gdLst/>
              <a:ahLst/>
              <a:cxnLst/>
              <a:rect l="l" t="t" r="r" b="b"/>
              <a:pathLst>
                <a:path w="2351405" h="372110">
                  <a:moveTo>
                    <a:pt x="2314161" y="0"/>
                  </a:moveTo>
                  <a:lnTo>
                    <a:pt x="37157" y="0"/>
                  </a:lnTo>
                  <a:lnTo>
                    <a:pt x="22693" y="2920"/>
                  </a:lnTo>
                  <a:lnTo>
                    <a:pt x="10883" y="10883"/>
                  </a:lnTo>
                  <a:lnTo>
                    <a:pt x="2919" y="22694"/>
                  </a:lnTo>
                  <a:lnTo>
                    <a:pt x="0" y="37157"/>
                  </a:lnTo>
                  <a:lnTo>
                    <a:pt x="0" y="334403"/>
                  </a:lnTo>
                  <a:lnTo>
                    <a:pt x="22693" y="368640"/>
                  </a:lnTo>
                  <a:lnTo>
                    <a:pt x="2314159" y="371562"/>
                  </a:lnTo>
                  <a:lnTo>
                    <a:pt x="2328621" y="368642"/>
                  </a:lnTo>
                  <a:lnTo>
                    <a:pt x="2340432" y="360679"/>
                  </a:lnTo>
                  <a:lnTo>
                    <a:pt x="2348395" y="348869"/>
                  </a:lnTo>
                  <a:lnTo>
                    <a:pt x="2351315" y="334406"/>
                  </a:lnTo>
                  <a:lnTo>
                    <a:pt x="2351318" y="37157"/>
                  </a:lnTo>
                  <a:lnTo>
                    <a:pt x="2348398" y="22694"/>
                  </a:lnTo>
                  <a:lnTo>
                    <a:pt x="2340435" y="10883"/>
                  </a:lnTo>
                  <a:lnTo>
                    <a:pt x="2328624" y="2920"/>
                  </a:lnTo>
                  <a:lnTo>
                    <a:pt x="2314161" y="0"/>
                  </a:lnTo>
                  <a:close/>
                </a:path>
              </a:pathLst>
            </a:custGeom>
            <a:solidFill>
              <a:srgbClr val="FF7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73529" y="3838962"/>
              <a:ext cx="2351405" cy="372110"/>
            </a:xfrm>
            <a:custGeom>
              <a:avLst/>
              <a:gdLst/>
              <a:ahLst/>
              <a:cxnLst/>
              <a:rect l="l" t="t" r="r" b="b"/>
              <a:pathLst>
                <a:path w="2351405" h="372110">
                  <a:moveTo>
                    <a:pt x="0" y="37157"/>
                  </a:moveTo>
                  <a:lnTo>
                    <a:pt x="2919" y="22693"/>
                  </a:lnTo>
                  <a:lnTo>
                    <a:pt x="10883" y="10883"/>
                  </a:lnTo>
                  <a:lnTo>
                    <a:pt x="22693" y="2920"/>
                  </a:lnTo>
                  <a:lnTo>
                    <a:pt x="37157" y="0"/>
                  </a:lnTo>
                  <a:lnTo>
                    <a:pt x="2314161" y="0"/>
                  </a:lnTo>
                  <a:lnTo>
                    <a:pt x="2328624" y="2920"/>
                  </a:lnTo>
                  <a:lnTo>
                    <a:pt x="2340435" y="10883"/>
                  </a:lnTo>
                  <a:lnTo>
                    <a:pt x="2348399" y="22693"/>
                  </a:lnTo>
                  <a:lnTo>
                    <a:pt x="2351319" y="37157"/>
                  </a:lnTo>
                  <a:lnTo>
                    <a:pt x="2351316" y="334405"/>
                  </a:lnTo>
                  <a:lnTo>
                    <a:pt x="2348396" y="348868"/>
                  </a:lnTo>
                  <a:lnTo>
                    <a:pt x="2340432" y="360679"/>
                  </a:lnTo>
                  <a:lnTo>
                    <a:pt x="2328622" y="368642"/>
                  </a:lnTo>
                  <a:lnTo>
                    <a:pt x="2314159" y="371562"/>
                  </a:lnTo>
                  <a:lnTo>
                    <a:pt x="37157" y="371560"/>
                  </a:lnTo>
                  <a:lnTo>
                    <a:pt x="22693" y="368639"/>
                  </a:lnTo>
                  <a:lnTo>
                    <a:pt x="10883" y="360676"/>
                  </a:lnTo>
                  <a:lnTo>
                    <a:pt x="2919" y="348865"/>
                  </a:lnTo>
                  <a:lnTo>
                    <a:pt x="0" y="334402"/>
                  </a:lnTo>
                  <a:lnTo>
                    <a:pt x="0" y="37157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1157347" y="3893820"/>
            <a:ext cx="98361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FFFFFF"/>
                </a:solidFill>
                <a:latin typeface="Arial MT"/>
                <a:cs typeface="Arial MT"/>
              </a:rPr>
              <a:t>HYPOTÉZY</a:t>
            </a:r>
            <a:endParaRPr sz="1400">
              <a:latin typeface="Arial MT"/>
              <a:cs typeface="Arial MT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460829" y="4241571"/>
            <a:ext cx="2376805" cy="728345"/>
            <a:chOff x="460829" y="4241571"/>
            <a:chExt cx="2376805" cy="728345"/>
          </a:xfrm>
        </p:grpSpPr>
        <p:pic>
          <p:nvPicPr>
            <p:cNvPr id="23" name="object 2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37415" y="4241571"/>
              <a:ext cx="223541" cy="186283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473529" y="4458902"/>
              <a:ext cx="2351405" cy="498475"/>
            </a:xfrm>
            <a:custGeom>
              <a:avLst/>
              <a:gdLst/>
              <a:ahLst/>
              <a:cxnLst/>
              <a:rect l="l" t="t" r="r" b="b"/>
              <a:pathLst>
                <a:path w="2351405" h="498475">
                  <a:moveTo>
                    <a:pt x="2301502" y="0"/>
                  </a:moveTo>
                  <a:lnTo>
                    <a:pt x="49813" y="0"/>
                  </a:lnTo>
                  <a:lnTo>
                    <a:pt x="30423" y="3914"/>
                  </a:lnTo>
                  <a:lnTo>
                    <a:pt x="14590" y="14590"/>
                  </a:lnTo>
                  <a:lnTo>
                    <a:pt x="3914" y="30424"/>
                  </a:lnTo>
                  <a:lnTo>
                    <a:pt x="0" y="49814"/>
                  </a:lnTo>
                  <a:lnTo>
                    <a:pt x="0" y="448325"/>
                  </a:lnTo>
                  <a:lnTo>
                    <a:pt x="3914" y="467715"/>
                  </a:lnTo>
                  <a:lnTo>
                    <a:pt x="14590" y="483548"/>
                  </a:lnTo>
                  <a:lnTo>
                    <a:pt x="30423" y="494224"/>
                  </a:lnTo>
                  <a:lnTo>
                    <a:pt x="49813" y="498138"/>
                  </a:lnTo>
                  <a:lnTo>
                    <a:pt x="2301502" y="498138"/>
                  </a:lnTo>
                  <a:lnTo>
                    <a:pt x="2320891" y="494224"/>
                  </a:lnTo>
                  <a:lnTo>
                    <a:pt x="2336725" y="483548"/>
                  </a:lnTo>
                  <a:lnTo>
                    <a:pt x="2347400" y="467715"/>
                  </a:lnTo>
                  <a:lnTo>
                    <a:pt x="2351315" y="448325"/>
                  </a:lnTo>
                  <a:lnTo>
                    <a:pt x="2351315" y="49814"/>
                  </a:lnTo>
                  <a:lnTo>
                    <a:pt x="2347400" y="30424"/>
                  </a:lnTo>
                  <a:lnTo>
                    <a:pt x="2336725" y="14590"/>
                  </a:lnTo>
                  <a:lnTo>
                    <a:pt x="2320891" y="3914"/>
                  </a:lnTo>
                  <a:lnTo>
                    <a:pt x="2301502" y="0"/>
                  </a:lnTo>
                  <a:close/>
                </a:path>
              </a:pathLst>
            </a:custGeom>
            <a:solidFill>
              <a:srgbClr val="B900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73529" y="4458902"/>
              <a:ext cx="2351405" cy="498475"/>
            </a:xfrm>
            <a:custGeom>
              <a:avLst/>
              <a:gdLst/>
              <a:ahLst/>
              <a:cxnLst/>
              <a:rect l="l" t="t" r="r" b="b"/>
              <a:pathLst>
                <a:path w="2351405" h="498475">
                  <a:moveTo>
                    <a:pt x="0" y="49813"/>
                  </a:moveTo>
                  <a:lnTo>
                    <a:pt x="3914" y="30424"/>
                  </a:lnTo>
                  <a:lnTo>
                    <a:pt x="14590" y="14590"/>
                  </a:lnTo>
                  <a:lnTo>
                    <a:pt x="30423" y="3914"/>
                  </a:lnTo>
                  <a:lnTo>
                    <a:pt x="49813" y="0"/>
                  </a:lnTo>
                  <a:lnTo>
                    <a:pt x="2301502" y="0"/>
                  </a:lnTo>
                  <a:lnTo>
                    <a:pt x="2320892" y="3914"/>
                  </a:lnTo>
                  <a:lnTo>
                    <a:pt x="2336726" y="14590"/>
                  </a:lnTo>
                  <a:lnTo>
                    <a:pt x="2347401" y="30424"/>
                  </a:lnTo>
                  <a:lnTo>
                    <a:pt x="2351316" y="49813"/>
                  </a:lnTo>
                  <a:lnTo>
                    <a:pt x="2351316" y="448325"/>
                  </a:lnTo>
                  <a:lnTo>
                    <a:pt x="2347401" y="467714"/>
                  </a:lnTo>
                  <a:lnTo>
                    <a:pt x="2336726" y="483548"/>
                  </a:lnTo>
                  <a:lnTo>
                    <a:pt x="2320892" y="494224"/>
                  </a:lnTo>
                  <a:lnTo>
                    <a:pt x="2301502" y="498139"/>
                  </a:lnTo>
                  <a:lnTo>
                    <a:pt x="49813" y="498139"/>
                  </a:lnTo>
                  <a:lnTo>
                    <a:pt x="30423" y="494224"/>
                  </a:lnTo>
                  <a:lnTo>
                    <a:pt x="14590" y="483548"/>
                  </a:lnTo>
                  <a:lnTo>
                    <a:pt x="3914" y="467714"/>
                  </a:lnTo>
                  <a:lnTo>
                    <a:pt x="0" y="448325"/>
                  </a:lnTo>
                  <a:lnTo>
                    <a:pt x="0" y="49813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566416" y="4576572"/>
            <a:ext cx="216598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FFFFFF"/>
                </a:solidFill>
                <a:latin typeface="Arial MT"/>
                <a:cs typeface="Arial MT"/>
              </a:rPr>
              <a:t>ROZHODNUTÍ</a:t>
            </a:r>
            <a:r>
              <a:rPr sz="14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14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Arial MT"/>
                <a:cs typeface="Arial MT"/>
              </a:rPr>
              <a:t>DATECH</a:t>
            </a:r>
            <a:endParaRPr sz="1400">
              <a:latin typeface="Arial MT"/>
              <a:cs typeface="Arial MT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474873" y="4988090"/>
            <a:ext cx="2348865" cy="1002665"/>
            <a:chOff x="474873" y="4988090"/>
            <a:chExt cx="2348865" cy="1002665"/>
          </a:xfrm>
        </p:grpSpPr>
        <p:pic>
          <p:nvPicPr>
            <p:cNvPr id="28" name="object 2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37415" y="4988090"/>
              <a:ext cx="223541" cy="186282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487573" y="5205422"/>
              <a:ext cx="2323465" cy="772795"/>
            </a:xfrm>
            <a:custGeom>
              <a:avLst/>
              <a:gdLst/>
              <a:ahLst/>
              <a:cxnLst/>
              <a:rect l="l" t="t" r="r" b="b"/>
              <a:pathLst>
                <a:path w="2323465" h="772795">
                  <a:moveTo>
                    <a:pt x="2245980" y="0"/>
                  </a:moveTo>
                  <a:lnTo>
                    <a:pt x="77245" y="0"/>
                  </a:lnTo>
                  <a:lnTo>
                    <a:pt x="47177" y="6070"/>
                  </a:lnTo>
                  <a:lnTo>
                    <a:pt x="22624" y="22624"/>
                  </a:lnTo>
                  <a:lnTo>
                    <a:pt x="6070" y="47177"/>
                  </a:lnTo>
                  <a:lnTo>
                    <a:pt x="0" y="77245"/>
                  </a:lnTo>
                  <a:lnTo>
                    <a:pt x="0" y="695218"/>
                  </a:lnTo>
                  <a:lnTo>
                    <a:pt x="6070" y="725285"/>
                  </a:lnTo>
                  <a:lnTo>
                    <a:pt x="22624" y="749838"/>
                  </a:lnTo>
                  <a:lnTo>
                    <a:pt x="47177" y="766393"/>
                  </a:lnTo>
                  <a:lnTo>
                    <a:pt x="77245" y="772463"/>
                  </a:lnTo>
                  <a:lnTo>
                    <a:pt x="2245980" y="772463"/>
                  </a:lnTo>
                  <a:lnTo>
                    <a:pt x="2276047" y="766393"/>
                  </a:lnTo>
                  <a:lnTo>
                    <a:pt x="2300600" y="749838"/>
                  </a:lnTo>
                  <a:lnTo>
                    <a:pt x="2317154" y="725285"/>
                  </a:lnTo>
                  <a:lnTo>
                    <a:pt x="2323224" y="695218"/>
                  </a:lnTo>
                  <a:lnTo>
                    <a:pt x="2323224" y="77245"/>
                  </a:lnTo>
                  <a:lnTo>
                    <a:pt x="2317154" y="47177"/>
                  </a:lnTo>
                  <a:lnTo>
                    <a:pt x="2300600" y="22624"/>
                  </a:lnTo>
                  <a:lnTo>
                    <a:pt x="2276047" y="6070"/>
                  </a:lnTo>
                  <a:lnTo>
                    <a:pt x="2245980" y="0"/>
                  </a:lnTo>
                  <a:close/>
                </a:path>
              </a:pathLst>
            </a:custGeom>
            <a:solidFill>
              <a:srgbClr val="F019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87573" y="5205422"/>
              <a:ext cx="2323465" cy="772795"/>
            </a:xfrm>
            <a:custGeom>
              <a:avLst/>
              <a:gdLst/>
              <a:ahLst/>
              <a:cxnLst/>
              <a:rect l="l" t="t" r="r" b="b"/>
              <a:pathLst>
                <a:path w="2323465" h="772795">
                  <a:moveTo>
                    <a:pt x="0" y="77245"/>
                  </a:moveTo>
                  <a:lnTo>
                    <a:pt x="6070" y="47177"/>
                  </a:lnTo>
                  <a:lnTo>
                    <a:pt x="22624" y="22624"/>
                  </a:lnTo>
                  <a:lnTo>
                    <a:pt x="47177" y="6070"/>
                  </a:lnTo>
                  <a:lnTo>
                    <a:pt x="77245" y="0"/>
                  </a:lnTo>
                  <a:lnTo>
                    <a:pt x="2245980" y="0"/>
                  </a:lnTo>
                  <a:lnTo>
                    <a:pt x="2276047" y="6070"/>
                  </a:lnTo>
                  <a:lnTo>
                    <a:pt x="2300600" y="22624"/>
                  </a:lnTo>
                  <a:lnTo>
                    <a:pt x="2317154" y="47177"/>
                  </a:lnTo>
                  <a:lnTo>
                    <a:pt x="2323225" y="77245"/>
                  </a:lnTo>
                  <a:lnTo>
                    <a:pt x="2323225" y="695218"/>
                  </a:lnTo>
                  <a:lnTo>
                    <a:pt x="2317154" y="725286"/>
                  </a:lnTo>
                  <a:lnTo>
                    <a:pt x="2300600" y="749839"/>
                  </a:lnTo>
                  <a:lnTo>
                    <a:pt x="2276047" y="766393"/>
                  </a:lnTo>
                  <a:lnTo>
                    <a:pt x="2245980" y="772464"/>
                  </a:lnTo>
                  <a:lnTo>
                    <a:pt x="77245" y="772464"/>
                  </a:lnTo>
                  <a:lnTo>
                    <a:pt x="47177" y="766393"/>
                  </a:lnTo>
                  <a:lnTo>
                    <a:pt x="22624" y="749839"/>
                  </a:lnTo>
                  <a:lnTo>
                    <a:pt x="6070" y="725286"/>
                  </a:lnTo>
                  <a:lnTo>
                    <a:pt x="0" y="695218"/>
                  </a:lnTo>
                  <a:lnTo>
                    <a:pt x="0" y="77245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747295" y="5369052"/>
            <a:ext cx="1804035" cy="41910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271145" marR="5080" indent="-259079">
              <a:lnSpc>
                <a:spcPts val="1420"/>
              </a:lnSpc>
              <a:spcBef>
                <a:spcPts val="360"/>
              </a:spcBef>
            </a:pPr>
            <a:r>
              <a:rPr sz="1400" dirty="0">
                <a:solidFill>
                  <a:srgbClr val="FFFFFF"/>
                </a:solidFill>
                <a:latin typeface="Arial MT"/>
                <a:cs typeface="Arial MT"/>
              </a:rPr>
              <a:t>POZOROVÁNÍ</a:t>
            </a:r>
            <a:r>
              <a:rPr sz="1400" spc="-9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-95" dirty="0">
                <a:solidFill>
                  <a:srgbClr val="FFFFFF"/>
                </a:solidFill>
                <a:latin typeface="Arial MT"/>
                <a:cs typeface="Arial MT"/>
              </a:rPr>
              <a:t>(SBĚR </a:t>
            </a:r>
            <a:r>
              <a:rPr sz="1400" spc="-38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Arial MT"/>
                <a:cs typeface="Arial MT"/>
              </a:rPr>
              <a:t>DAT/ANALÝZA)</a:t>
            </a:r>
            <a:endParaRPr sz="1400">
              <a:latin typeface="Arial MT"/>
              <a:cs typeface="Arial MT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489310" y="6008933"/>
            <a:ext cx="2320290" cy="727075"/>
            <a:chOff x="489310" y="6008933"/>
            <a:chExt cx="2320290" cy="727075"/>
          </a:xfrm>
        </p:grpSpPr>
        <p:pic>
          <p:nvPicPr>
            <p:cNvPr id="33" name="object 3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37414" y="6008933"/>
              <a:ext cx="223541" cy="186283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502010" y="6226265"/>
              <a:ext cx="2294890" cy="497205"/>
            </a:xfrm>
            <a:custGeom>
              <a:avLst/>
              <a:gdLst/>
              <a:ahLst/>
              <a:cxnLst/>
              <a:rect l="l" t="t" r="r" b="b"/>
              <a:pathLst>
                <a:path w="2294890" h="497204">
                  <a:moveTo>
                    <a:pt x="2244675" y="0"/>
                  </a:moveTo>
                  <a:lnTo>
                    <a:pt x="49675" y="0"/>
                  </a:lnTo>
                  <a:lnTo>
                    <a:pt x="30339" y="3903"/>
                  </a:lnTo>
                  <a:lnTo>
                    <a:pt x="14549" y="14549"/>
                  </a:lnTo>
                  <a:lnTo>
                    <a:pt x="3903" y="30339"/>
                  </a:lnTo>
                  <a:lnTo>
                    <a:pt x="0" y="49676"/>
                  </a:lnTo>
                  <a:lnTo>
                    <a:pt x="0" y="447081"/>
                  </a:lnTo>
                  <a:lnTo>
                    <a:pt x="3903" y="466418"/>
                  </a:lnTo>
                  <a:lnTo>
                    <a:pt x="14549" y="482208"/>
                  </a:lnTo>
                  <a:lnTo>
                    <a:pt x="30339" y="492854"/>
                  </a:lnTo>
                  <a:lnTo>
                    <a:pt x="49675" y="496757"/>
                  </a:lnTo>
                  <a:lnTo>
                    <a:pt x="2244675" y="496757"/>
                  </a:lnTo>
                  <a:lnTo>
                    <a:pt x="2264011" y="492854"/>
                  </a:lnTo>
                  <a:lnTo>
                    <a:pt x="2279801" y="482208"/>
                  </a:lnTo>
                  <a:lnTo>
                    <a:pt x="2290447" y="466418"/>
                  </a:lnTo>
                  <a:lnTo>
                    <a:pt x="2294351" y="447081"/>
                  </a:lnTo>
                  <a:lnTo>
                    <a:pt x="2294351" y="49676"/>
                  </a:lnTo>
                  <a:lnTo>
                    <a:pt x="2290447" y="30339"/>
                  </a:lnTo>
                  <a:lnTo>
                    <a:pt x="2279801" y="14549"/>
                  </a:lnTo>
                  <a:lnTo>
                    <a:pt x="2264011" y="3903"/>
                  </a:lnTo>
                  <a:lnTo>
                    <a:pt x="2244675" y="0"/>
                  </a:lnTo>
                  <a:close/>
                </a:path>
              </a:pathLst>
            </a:custGeom>
            <a:solidFill>
              <a:srgbClr val="00A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02010" y="6226265"/>
              <a:ext cx="2294890" cy="497205"/>
            </a:xfrm>
            <a:custGeom>
              <a:avLst/>
              <a:gdLst/>
              <a:ahLst/>
              <a:cxnLst/>
              <a:rect l="l" t="t" r="r" b="b"/>
              <a:pathLst>
                <a:path w="2294890" h="497204">
                  <a:moveTo>
                    <a:pt x="0" y="49676"/>
                  </a:moveTo>
                  <a:lnTo>
                    <a:pt x="3903" y="30339"/>
                  </a:lnTo>
                  <a:lnTo>
                    <a:pt x="14549" y="14549"/>
                  </a:lnTo>
                  <a:lnTo>
                    <a:pt x="30339" y="3903"/>
                  </a:lnTo>
                  <a:lnTo>
                    <a:pt x="49675" y="0"/>
                  </a:lnTo>
                  <a:lnTo>
                    <a:pt x="2244675" y="0"/>
                  </a:lnTo>
                  <a:lnTo>
                    <a:pt x="2264011" y="3903"/>
                  </a:lnTo>
                  <a:lnTo>
                    <a:pt x="2279801" y="14549"/>
                  </a:lnTo>
                  <a:lnTo>
                    <a:pt x="2290447" y="30339"/>
                  </a:lnTo>
                  <a:lnTo>
                    <a:pt x="2294351" y="49676"/>
                  </a:lnTo>
                  <a:lnTo>
                    <a:pt x="2294351" y="447082"/>
                  </a:lnTo>
                  <a:lnTo>
                    <a:pt x="2290447" y="466418"/>
                  </a:lnTo>
                  <a:lnTo>
                    <a:pt x="2279801" y="482208"/>
                  </a:lnTo>
                  <a:lnTo>
                    <a:pt x="2264011" y="492854"/>
                  </a:lnTo>
                  <a:lnTo>
                    <a:pt x="2244675" y="496758"/>
                  </a:lnTo>
                  <a:lnTo>
                    <a:pt x="49675" y="496758"/>
                  </a:lnTo>
                  <a:lnTo>
                    <a:pt x="30339" y="492854"/>
                  </a:lnTo>
                  <a:lnTo>
                    <a:pt x="14549" y="482208"/>
                  </a:lnTo>
                  <a:lnTo>
                    <a:pt x="3903" y="466418"/>
                  </a:lnTo>
                  <a:lnTo>
                    <a:pt x="0" y="447082"/>
                  </a:lnTo>
                  <a:lnTo>
                    <a:pt x="0" y="49676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882296" y="6252972"/>
            <a:ext cx="1544320" cy="41592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316865" marR="5080" indent="-304800">
              <a:lnSpc>
                <a:spcPts val="1390"/>
              </a:lnSpc>
              <a:spcBef>
                <a:spcPts val="385"/>
              </a:spcBef>
            </a:pPr>
            <a:r>
              <a:rPr sz="1400" dirty="0">
                <a:solidFill>
                  <a:srgbClr val="FFFFFF"/>
                </a:solidFill>
                <a:latin typeface="Arial MT"/>
                <a:cs typeface="Arial MT"/>
              </a:rPr>
              <a:t>INTERPRE</a:t>
            </a:r>
            <a:r>
              <a:rPr sz="1400" spc="-105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1400" spc="-5" dirty="0">
                <a:solidFill>
                  <a:srgbClr val="FFFFFF"/>
                </a:solidFill>
                <a:latin typeface="Arial MT"/>
                <a:cs typeface="Arial MT"/>
              </a:rPr>
              <a:t>AC</a:t>
            </a:r>
            <a:r>
              <a:rPr sz="1400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1400" spc="-8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FFFFFF"/>
                </a:solidFill>
                <a:latin typeface="Arial MT"/>
                <a:cs typeface="Arial MT"/>
              </a:rPr>
              <a:t>A  </a:t>
            </a:r>
            <a:r>
              <a:rPr sz="1400" spc="-5" dirty="0">
                <a:solidFill>
                  <a:srgbClr val="FFFFFF"/>
                </a:solidFill>
                <a:latin typeface="Arial MT"/>
                <a:cs typeface="Arial MT"/>
              </a:rPr>
              <a:t>DISKUZUE</a:t>
            </a:r>
            <a:endParaRPr sz="1400">
              <a:latin typeface="Arial MT"/>
              <a:cs typeface="Arial MT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2978549" y="866400"/>
            <a:ext cx="2213610" cy="2224405"/>
            <a:chOff x="2978549" y="866400"/>
            <a:chExt cx="2213610" cy="2224405"/>
          </a:xfrm>
        </p:grpSpPr>
        <p:sp>
          <p:nvSpPr>
            <p:cNvPr id="38" name="object 38"/>
            <p:cNvSpPr/>
            <p:nvPr/>
          </p:nvSpPr>
          <p:spPr>
            <a:xfrm>
              <a:off x="2991249" y="879100"/>
              <a:ext cx="2188210" cy="2199005"/>
            </a:xfrm>
            <a:custGeom>
              <a:avLst/>
              <a:gdLst/>
              <a:ahLst/>
              <a:cxnLst/>
              <a:rect l="l" t="t" r="r" b="b"/>
              <a:pathLst>
                <a:path w="2188210" h="2199005">
                  <a:moveTo>
                    <a:pt x="1823349" y="0"/>
                  </a:moveTo>
                  <a:lnTo>
                    <a:pt x="364679" y="0"/>
                  </a:lnTo>
                  <a:lnTo>
                    <a:pt x="315194" y="3329"/>
                  </a:lnTo>
                  <a:lnTo>
                    <a:pt x="267733" y="13026"/>
                  </a:lnTo>
                  <a:lnTo>
                    <a:pt x="222729" y="28658"/>
                  </a:lnTo>
                  <a:lnTo>
                    <a:pt x="180618" y="49789"/>
                  </a:lnTo>
                  <a:lnTo>
                    <a:pt x="141834" y="75985"/>
                  </a:lnTo>
                  <a:lnTo>
                    <a:pt x="106812" y="106812"/>
                  </a:lnTo>
                  <a:lnTo>
                    <a:pt x="75985" y="141834"/>
                  </a:lnTo>
                  <a:lnTo>
                    <a:pt x="49789" y="180618"/>
                  </a:lnTo>
                  <a:lnTo>
                    <a:pt x="28658" y="222729"/>
                  </a:lnTo>
                  <a:lnTo>
                    <a:pt x="13026" y="267733"/>
                  </a:lnTo>
                  <a:lnTo>
                    <a:pt x="3329" y="315194"/>
                  </a:lnTo>
                  <a:lnTo>
                    <a:pt x="0" y="364679"/>
                  </a:lnTo>
                  <a:lnTo>
                    <a:pt x="0" y="1833915"/>
                  </a:lnTo>
                  <a:lnTo>
                    <a:pt x="3329" y="1883400"/>
                  </a:lnTo>
                  <a:lnTo>
                    <a:pt x="13026" y="1930861"/>
                  </a:lnTo>
                  <a:lnTo>
                    <a:pt x="28658" y="1975865"/>
                  </a:lnTo>
                  <a:lnTo>
                    <a:pt x="49789" y="2017976"/>
                  </a:lnTo>
                  <a:lnTo>
                    <a:pt x="75985" y="2056760"/>
                  </a:lnTo>
                  <a:lnTo>
                    <a:pt x="106812" y="2091782"/>
                  </a:lnTo>
                  <a:lnTo>
                    <a:pt x="141834" y="2122609"/>
                  </a:lnTo>
                  <a:lnTo>
                    <a:pt x="180618" y="2148805"/>
                  </a:lnTo>
                  <a:lnTo>
                    <a:pt x="222729" y="2169936"/>
                  </a:lnTo>
                  <a:lnTo>
                    <a:pt x="267733" y="2185568"/>
                  </a:lnTo>
                  <a:lnTo>
                    <a:pt x="315194" y="2195265"/>
                  </a:lnTo>
                  <a:lnTo>
                    <a:pt x="364679" y="2198594"/>
                  </a:lnTo>
                  <a:lnTo>
                    <a:pt x="1823349" y="2198594"/>
                  </a:lnTo>
                  <a:lnTo>
                    <a:pt x="1872833" y="2195265"/>
                  </a:lnTo>
                  <a:lnTo>
                    <a:pt x="1920295" y="2185568"/>
                  </a:lnTo>
                  <a:lnTo>
                    <a:pt x="1965298" y="2169936"/>
                  </a:lnTo>
                  <a:lnTo>
                    <a:pt x="2007409" y="2148805"/>
                  </a:lnTo>
                  <a:lnTo>
                    <a:pt x="2046193" y="2122609"/>
                  </a:lnTo>
                  <a:lnTo>
                    <a:pt x="2081216" y="2091782"/>
                  </a:lnTo>
                  <a:lnTo>
                    <a:pt x="2112042" y="2056760"/>
                  </a:lnTo>
                  <a:lnTo>
                    <a:pt x="2138238" y="2017976"/>
                  </a:lnTo>
                  <a:lnTo>
                    <a:pt x="2159370" y="1975865"/>
                  </a:lnTo>
                  <a:lnTo>
                    <a:pt x="2175001" y="1930861"/>
                  </a:lnTo>
                  <a:lnTo>
                    <a:pt x="2184699" y="1883400"/>
                  </a:lnTo>
                  <a:lnTo>
                    <a:pt x="2188028" y="1833915"/>
                  </a:lnTo>
                  <a:lnTo>
                    <a:pt x="2188028" y="364679"/>
                  </a:lnTo>
                  <a:lnTo>
                    <a:pt x="2184699" y="315194"/>
                  </a:lnTo>
                  <a:lnTo>
                    <a:pt x="2175001" y="267733"/>
                  </a:lnTo>
                  <a:lnTo>
                    <a:pt x="2159370" y="222729"/>
                  </a:lnTo>
                  <a:lnTo>
                    <a:pt x="2138238" y="180618"/>
                  </a:lnTo>
                  <a:lnTo>
                    <a:pt x="2112042" y="141834"/>
                  </a:lnTo>
                  <a:lnTo>
                    <a:pt x="2081216" y="106812"/>
                  </a:lnTo>
                  <a:lnTo>
                    <a:pt x="2046193" y="75985"/>
                  </a:lnTo>
                  <a:lnTo>
                    <a:pt x="2007409" y="49789"/>
                  </a:lnTo>
                  <a:lnTo>
                    <a:pt x="1965298" y="28658"/>
                  </a:lnTo>
                  <a:lnTo>
                    <a:pt x="1920295" y="13026"/>
                  </a:lnTo>
                  <a:lnTo>
                    <a:pt x="1872833" y="3329"/>
                  </a:lnTo>
                  <a:lnTo>
                    <a:pt x="1823349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991249" y="879100"/>
              <a:ext cx="2188210" cy="2199005"/>
            </a:xfrm>
            <a:custGeom>
              <a:avLst/>
              <a:gdLst/>
              <a:ahLst/>
              <a:cxnLst/>
              <a:rect l="l" t="t" r="r" b="b"/>
              <a:pathLst>
                <a:path w="2188210" h="2199005">
                  <a:moveTo>
                    <a:pt x="0" y="364679"/>
                  </a:moveTo>
                  <a:lnTo>
                    <a:pt x="3329" y="315194"/>
                  </a:lnTo>
                  <a:lnTo>
                    <a:pt x="13026" y="267733"/>
                  </a:lnTo>
                  <a:lnTo>
                    <a:pt x="28658" y="222729"/>
                  </a:lnTo>
                  <a:lnTo>
                    <a:pt x="49789" y="180618"/>
                  </a:lnTo>
                  <a:lnTo>
                    <a:pt x="75985" y="141834"/>
                  </a:lnTo>
                  <a:lnTo>
                    <a:pt x="106812" y="106812"/>
                  </a:lnTo>
                  <a:lnTo>
                    <a:pt x="141834" y="75985"/>
                  </a:lnTo>
                  <a:lnTo>
                    <a:pt x="180618" y="49789"/>
                  </a:lnTo>
                  <a:lnTo>
                    <a:pt x="222730" y="28658"/>
                  </a:lnTo>
                  <a:lnTo>
                    <a:pt x="267733" y="13026"/>
                  </a:lnTo>
                  <a:lnTo>
                    <a:pt x="315195" y="3329"/>
                  </a:lnTo>
                  <a:lnTo>
                    <a:pt x="364679" y="0"/>
                  </a:lnTo>
                  <a:lnTo>
                    <a:pt x="1823349" y="0"/>
                  </a:lnTo>
                  <a:lnTo>
                    <a:pt x="1872833" y="3329"/>
                  </a:lnTo>
                  <a:lnTo>
                    <a:pt x="1920295" y="13026"/>
                  </a:lnTo>
                  <a:lnTo>
                    <a:pt x="1965298" y="28658"/>
                  </a:lnTo>
                  <a:lnTo>
                    <a:pt x="2007409" y="49789"/>
                  </a:lnTo>
                  <a:lnTo>
                    <a:pt x="2046194" y="75985"/>
                  </a:lnTo>
                  <a:lnTo>
                    <a:pt x="2081216" y="106812"/>
                  </a:lnTo>
                  <a:lnTo>
                    <a:pt x="2112043" y="141834"/>
                  </a:lnTo>
                  <a:lnTo>
                    <a:pt x="2138239" y="180618"/>
                  </a:lnTo>
                  <a:lnTo>
                    <a:pt x="2159370" y="222729"/>
                  </a:lnTo>
                  <a:lnTo>
                    <a:pt x="2175002" y="267733"/>
                  </a:lnTo>
                  <a:lnTo>
                    <a:pt x="2184699" y="315194"/>
                  </a:lnTo>
                  <a:lnTo>
                    <a:pt x="2188029" y="364679"/>
                  </a:lnTo>
                  <a:lnTo>
                    <a:pt x="2188029" y="1833915"/>
                  </a:lnTo>
                  <a:lnTo>
                    <a:pt x="2184699" y="1883399"/>
                  </a:lnTo>
                  <a:lnTo>
                    <a:pt x="2175002" y="1930861"/>
                  </a:lnTo>
                  <a:lnTo>
                    <a:pt x="2159370" y="1975864"/>
                  </a:lnTo>
                  <a:lnTo>
                    <a:pt x="2138239" y="2017975"/>
                  </a:lnTo>
                  <a:lnTo>
                    <a:pt x="2112043" y="2056760"/>
                  </a:lnTo>
                  <a:lnTo>
                    <a:pt x="2081216" y="2091782"/>
                  </a:lnTo>
                  <a:lnTo>
                    <a:pt x="2046194" y="2122609"/>
                  </a:lnTo>
                  <a:lnTo>
                    <a:pt x="2007409" y="2148805"/>
                  </a:lnTo>
                  <a:lnTo>
                    <a:pt x="1965298" y="2169936"/>
                  </a:lnTo>
                  <a:lnTo>
                    <a:pt x="1920295" y="2185568"/>
                  </a:lnTo>
                  <a:lnTo>
                    <a:pt x="1872833" y="2195265"/>
                  </a:lnTo>
                  <a:lnTo>
                    <a:pt x="1823349" y="2198595"/>
                  </a:lnTo>
                  <a:lnTo>
                    <a:pt x="364679" y="2198595"/>
                  </a:lnTo>
                  <a:lnTo>
                    <a:pt x="315195" y="2195265"/>
                  </a:lnTo>
                  <a:lnTo>
                    <a:pt x="267733" y="2185568"/>
                  </a:lnTo>
                  <a:lnTo>
                    <a:pt x="222730" y="2169936"/>
                  </a:lnTo>
                  <a:lnTo>
                    <a:pt x="180618" y="2148805"/>
                  </a:lnTo>
                  <a:lnTo>
                    <a:pt x="141834" y="2122609"/>
                  </a:lnTo>
                  <a:lnTo>
                    <a:pt x="106812" y="2091782"/>
                  </a:lnTo>
                  <a:lnTo>
                    <a:pt x="75985" y="2056760"/>
                  </a:lnTo>
                  <a:lnTo>
                    <a:pt x="49789" y="2017975"/>
                  </a:lnTo>
                  <a:lnTo>
                    <a:pt x="28658" y="1975864"/>
                  </a:lnTo>
                  <a:lnTo>
                    <a:pt x="13026" y="1930861"/>
                  </a:lnTo>
                  <a:lnTo>
                    <a:pt x="3329" y="1883399"/>
                  </a:lnTo>
                  <a:lnTo>
                    <a:pt x="0" y="1833915"/>
                  </a:lnTo>
                  <a:lnTo>
                    <a:pt x="0" y="364679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3485189" y="1708404"/>
            <a:ext cx="120015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ÚV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D</a:t>
            </a:r>
            <a:endParaRPr sz="3200">
              <a:latin typeface="Arial MT"/>
              <a:cs typeface="Arial MT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2967663" y="3185179"/>
            <a:ext cx="2226945" cy="1311910"/>
            <a:chOff x="2967663" y="3185179"/>
            <a:chExt cx="2226945" cy="1311910"/>
          </a:xfrm>
        </p:grpSpPr>
        <p:sp>
          <p:nvSpPr>
            <p:cNvPr id="42" name="object 42"/>
            <p:cNvSpPr/>
            <p:nvPr/>
          </p:nvSpPr>
          <p:spPr>
            <a:xfrm>
              <a:off x="2980363" y="3197879"/>
              <a:ext cx="2201545" cy="1286510"/>
            </a:xfrm>
            <a:custGeom>
              <a:avLst/>
              <a:gdLst/>
              <a:ahLst/>
              <a:cxnLst/>
              <a:rect l="l" t="t" r="r" b="b"/>
              <a:pathLst>
                <a:path w="2201545" h="1286510">
                  <a:moveTo>
                    <a:pt x="1986946" y="0"/>
                  </a:moveTo>
                  <a:lnTo>
                    <a:pt x="214358" y="0"/>
                  </a:lnTo>
                  <a:lnTo>
                    <a:pt x="165207" y="5661"/>
                  </a:lnTo>
                  <a:lnTo>
                    <a:pt x="120088" y="21787"/>
                  </a:lnTo>
                  <a:lnTo>
                    <a:pt x="80288" y="47091"/>
                  </a:lnTo>
                  <a:lnTo>
                    <a:pt x="47092" y="80287"/>
                  </a:lnTo>
                  <a:lnTo>
                    <a:pt x="21787" y="120088"/>
                  </a:lnTo>
                  <a:lnTo>
                    <a:pt x="5661" y="165207"/>
                  </a:lnTo>
                  <a:lnTo>
                    <a:pt x="0" y="214356"/>
                  </a:lnTo>
                  <a:lnTo>
                    <a:pt x="0" y="1071756"/>
                  </a:lnTo>
                  <a:lnTo>
                    <a:pt x="5661" y="1120907"/>
                  </a:lnTo>
                  <a:lnTo>
                    <a:pt x="21787" y="1166026"/>
                  </a:lnTo>
                  <a:lnTo>
                    <a:pt x="47092" y="1205826"/>
                  </a:lnTo>
                  <a:lnTo>
                    <a:pt x="80288" y="1239022"/>
                  </a:lnTo>
                  <a:lnTo>
                    <a:pt x="120088" y="1264327"/>
                  </a:lnTo>
                  <a:lnTo>
                    <a:pt x="165207" y="1280453"/>
                  </a:lnTo>
                  <a:lnTo>
                    <a:pt x="214358" y="1286115"/>
                  </a:lnTo>
                  <a:lnTo>
                    <a:pt x="1986946" y="1286115"/>
                  </a:lnTo>
                  <a:lnTo>
                    <a:pt x="2036097" y="1280453"/>
                  </a:lnTo>
                  <a:lnTo>
                    <a:pt x="2081215" y="1264327"/>
                  </a:lnTo>
                  <a:lnTo>
                    <a:pt x="2121016" y="1239022"/>
                  </a:lnTo>
                  <a:lnTo>
                    <a:pt x="2154212" y="1205826"/>
                  </a:lnTo>
                  <a:lnTo>
                    <a:pt x="2179516" y="1166026"/>
                  </a:lnTo>
                  <a:lnTo>
                    <a:pt x="2195642" y="1120907"/>
                  </a:lnTo>
                  <a:lnTo>
                    <a:pt x="2201303" y="1071756"/>
                  </a:lnTo>
                  <a:lnTo>
                    <a:pt x="2201303" y="214356"/>
                  </a:lnTo>
                  <a:lnTo>
                    <a:pt x="2195642" y="165207"/>
                  </a:lnTo>
                  <a:lnTo>
                    <a:pt x="2179516" y="120088"/>
                  </a:lnTo>
                  <a:lnTo>
                    <a:pt x="2154212" y="80287"/>
                  </a:lnTo>
                  <a:lnTo>
                    <a:pt x="2121016" y="47091"/>
                  </a:lnTo>
                  <a:lnTo>
                    <a:pt x="2081215" y="21787"/>
                  </a:lnTo>
                  <a:lnTo>
                    <a:pt x="2036097" y="5661"/>
                  </a:lnTo>
                  <a:lnTo>
                    <a:pt x="1986946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980363" y="3197879"/>
              <a:ext cx="2201545" cy="1286510"/>
            </a:xfrm>
            <a:custGeom>
              <a:avLst/>
              <a:gdLst/>
              <a:ahLst/>
              <a:cxnLst/>
              <a:rect l="l" t="t" r="r" b="b"/>
              <a:pathLst>
                <a:path w="2201545" h="1286510">
                  <a:moveTo>
                    <a:pt x="0" y="214357"/>
                  </a:moveTo>
                  <a:lnTo>
                    <a:pt x="5661" y="165207"/>
                  </a:lnTo>
                  <a:lnTo>
                    <a:pt x="21787" y="120088"/>
                  </a:lnTo>
                  <a:lnTo>
                    <a:pt x="47091" y="80287"/>
                  </a:lnTo>
                  <a:lnTo>
                    <a:pt x="80287" y="47091"/>
                  </a:lnTo>
                  <a:lnTo>
                    <a:pt x="120088" y="21787"/>
                  </a:lnTo>
                  <a:lnTo>
                    <a:pt x="165207" y="5661"/>
                  </a:lnTo>
                  <a:lnTo>
                    <a:pt x="214357" y="0"/>
                  </a:lnTo>
                  <a:lnTo>
                    <a:pt x="1986946" y="0"/>
                  </a:lnTo>
                  <a:lnTo>
                    <a:pt x="2036096" y="5661"/>
                  </a:lnTo>
                  <a:lnTo>
                    <a:pt x="2081215" y="21787"/>
                  </a:lnTo>
                  <a:lnTo>
                    <a:pt x="2121016" y="47091"/>
                  </a:lnTo>
                  <a:lnTo>
                    <a:pt x="2154212" y="80287"/>
                  </a:lnTo>
                  <a:lnTo>
                    <a:pt x="2179516" y="120088"/>
                  </a:lnTo>
                  <a:lnTo>
                    <a:pt x="2195642" y="165207"/>
                  </a:lnTo>
                  <a:lnTo>
                    <a:pt x="2201304" y="214357"/>
                  </a:lnTo>
                  <a:lnTo>
                    <a:pt x="2201304" y="1071757"/>
                  </a:lnTo>
                  <a:lnTo>
                    <a:pt x="2195642" y="1120907"/>
                  </a:lnTo>
                  <a:lnTo>
                    <a:pt x="2179516" y="1166026"/>
                  </a:lnTo>
                  <a:lnTo>
                    <a:pt x="2154212" y="1205827"/>
                  </a:lnTo>
                  <a:lnTo>
                    <a:pt x="2121016" y="1239023"/>
                  </a:lnTo>
                  <a:lnTo>
                    <a:pt x="2081215" y="1264327"/>
                  </a:lnTo>
                  <a:lnTo>
                    <a:pt x="2036096" y="1280453"/>
                  </a:lnTo>
                  <a:lnTo>
                    <a:pt x="1986946" y="1286115"/>
                  </a:lnTo>
                  <a:lnTo>
                    <a:pt x="214357" y="1286115"/>
                  </a:lnTo>
                  <a:lnTo>
                    <a:pt x="165207" y="1280453"/>
                  </a:lnTo>
                  <a:lnTo>
                    <a:pt x="120088" y="1264327"/>
                  </a:lnTo>
                  <a:lnTo>
                    <a:pt x="80287" y="1239023"/>
                  </a:lnTo>
                  <a:lnTo>
                    <a:pt x="47091" y="1205827"/>
                  </a:lnTo>
                  <a:lnTo>
                    <a:pt x="21787" y="1166026"/>
                  </a:lnTo>
                  <a:lnTo>
                    <a:pt x="5661" y="1120907"/>
                  </a:lnTo>
                  <a:lnTo>
                    <a:pt x="0" y="1071757"/>
                  </a:lnTo>
                  <a:lnTo>
                    <a:pt x="0" y="214357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3419409" y="3632707"/>
            <a:ext cx="13239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M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400" spc="-50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D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Y</a:t>
            </a:r>
            <a:endParaRPr sz="2400">
              <a:latin typeface="Arial MT"/>
              <a:cs typeface="Arial MT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2958515" y="5154331"/>
            <a:ext cx="2213610" cy="687705"/>
            <a:chOff x="2958515" y="5154331"/>
            <a:chExt cx="2213610" cy="687705"/>
          </a:xfrm>
        </p:grpSpPr>
        <p:sp>
          <p:nvSpPr>
            <p:cNvPr id="46" name="object 46"/>
            <p:cNvSpPr/>
            <p:nvPr/>
          </p:nvSpPr>
          <p:spPr>
            <a:xfrm>
              <a:off x="2971215" y="5167031"/>
              <a:ext cx="2188210" cy="662305"/>
            </a:xfrm>
            <a:custGeom>
              <a:avLst/>
              <a:gdLst/>
              <a:ahLst/>
              <a:cxnLst/>
              <a:rect l="l" t="t" r="r" b="b"/>
              <a:pathLst>
                <a:path w="2188210" h="662304">
                  <a:moveTo>
                    <a:pt x="2077662" y="0"/>
                  </a:moveTo>
                  <a:lnTo>
                    <a:pt x="110365" y="0"/>
                  </a:lnTo>
                  <a:lnTo>
                    <a:pt x="67406" y="8673"/>
                  </a:lnTo>
                  <a:lnTo>
                    <a:pt x="32325" y="32325"/>
                  </a:lnTo>
                  <a:lnTo>
                    <a:pt x="8673" y="67406"/>
                  </a:lnTo>
                  <a:lnTo>
                    <a:pt x="0" y="110365"/>
                  </a:lnTo>
                  <a:lnTo>
                    <a:pt x="0" y="551820"/>
                  </a:lnTo>
                  <a:lnTo>
                    <a:pt x="8673" y="594780"/>
                  </a:lnTo>
                  <a:lnTo>
                    <a:pt x="32325" y="629861"/>
                  </a:lnTo>
                  <a:lnTo>
                    <a:pt x="67406" y="653513"/>
                  </a:lnTo>
                  <a:lnTo>
                    <a:pt x="110365" y="662187"/>
                  </a:lnTo>
                  <a:lnTo>
                    <a:pt x="2077662" y="662187"/>
                  </a:lnTo>
                  <a:lnTo>
                    <a:pt x="2120622" y="653513"/>
                  </a:lnTo>
                  <a:lnTo>
                    <a:pt x="2155703" y="629861"/>
                  </a:lnTo>
                  <a:lnTo>
                    <a:pt x="2179356" y="594780"/>
                  </a:lnTo>
                  <a:lnTo>
                    <a:pt x="2188029" y="551820"/>
                  </a:lnTo>
                  <a:lnTo>
                    <a:pt x="2188029" y="110365"/>
                  </a:lnTo>
                  <a:lnTo>
                    <a:pt x="2179356" y="67406"/>
                  </a:lnTo>
                  <a:lnTo>
                    <a:pt x="2155703" y="32325"/>
                  </a:lnTo>
                  <a:lnTo>
                    <a:pt x="2120622" y="8673"/>
                  </a:lnTo>
                  <a:lnTo>
                    <a:pt x="2077662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2971215" y="5167031"/>
              <a:ext cx="2188210" cy="662305"/>
            </a:xfrm>
            <a:custGeom>
              <a:avLst/>
              <a:gdLst/>
              <a:ahLst/>
              <a:cxnLst/>
              <a:rect l="l" t="t" r="r" b="b"/>
              <a:pathLst>
                <a:path w="2188210" h="662304">
                  <a:moveTo>
                    <a:pt x="0" y="110366"/>
                  </a:moveTo>
                  <a:lnTo>
                    <a:pt x="8673" y="67406"/>
                  </a:lnTo>
                  <a:lnTo>
                    <a:pt x="32325" y="32325"/>
                  </a:lnTo>
                  <a:lnTo>
                    <a:pt x="67406" y="8673"/>
                  </a:lnTo>
                  <a:lnTo>
                    <a:pt x="110365" y="0"/>
                  </a:lnTo>
                  <a:lnTo>
                    <a:pt x="2077663" y="0"/>
                  </a:lnTo>
                  <a:lnTo>
                    <a:pt x="2120622" y="8673"/>
                  </a:lnTo>
                  <a:lnTo>
                    <a:pt x="2155703" y="32325"/>
                  </a:lnTo>
                  <a:lnTo>
                    <a:pt x="2179355" y="67406"/>
                  </a:lnTo>
                  <a:lnTo>
                    <a:pt x="2188029" y="110366"/>
                  </a:lnTo>
                  <a:lnTo>
                    <a:pt x="2188029" y="551820"/>
                  </a:lnTo>
                  <a:lnTo>
                    <a:pt x="2179355" y="594780"/>
                  </a:lnTo>
                  <a:lnTo>
                    <a:pt x="2155703" y="629861"/>
                  </a:lnTo>
                  <a:lnTo>
                    <a:pt x="2120622" y="653513"/>
                  </a:lnTo>
                  <a:lnTo>
                    <a:pt x="2077663" y="662187"/>
                  </a:lnTo>
                  <a:lnTo>
                    <a:pt x="110365" y="662187"/>
                  </a:lnTo>
                  <a:lnTo>
                    <a:pt x="67406" y="653513"/>
                  </a:lnTo>
                  <a:lnTo>
                    <a:pt x="32325" y="629861"/>
                  </a:lnTo>
                  <a:lnTo>
                    <a:pt x="8673" y="594780"/>
                  </a:lnTo>
                  <a:lnTo>
                    <a:pt x="0" y="551820"/>
                  </a:lnTo>
                  <a:lnTo>
                    <a:pt x="0" y="110366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3247668" y="5290820"/>
            <a:ext cx="1796181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VÝSLEDKY</a:t>
            </a:r>
            <a:endParaRPr sz="2400">
              <a:latin typeface="Arial MT"/>
              <a:cs typeface="Arial MT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2983374" y="6009208"/>
            <a:ext cx="2213610" cy="747395"/>
            <a:chOff x="2983374" y="6009208"/>
            <a:chExt cx="2213610" cy="747395"/>
          </a:xfrm>
        </p:grpSpPr>
        <p:sp>
          <p:nvSpPr>
            <p:cNvPr id="50" name="object 50"/>
            <p:cNvSpPr/>
            <p:nvPr/>
          </p:nvSpPr>
          <p:spPr>
            <a:xfrm>
              <a:off x="2996074" y="6021908"/>
              <a:ext cx="2188210" cy="721995"/>
            </a:xfrm>
            <a:custGeom>
              <a:avLst/>
              <a:gdLst/>
              <a:ahLst/>
              <a:cxnLst/>
              <a:rect l="l" t="t" r="r" b="b"/>
              <a:pathLst>
                <a:path w="2188210" h="721995">
                  <a:moveTo>
                    <a:pt x="2067727" y="0"/>
                  </a:moveTo>
                  <a:lnTo>
                    <a:pt x="120300" y="0"/>
                  </a:lnTo>
                  <a:lnTo>
                    <a:pt x="73474" y="9453"/>
                  </a:lnTo>
                  <a:lnTo>
                    <a:pt x="35235" y="35235"/>
                  </a:lnTo>
                  <a:lnTo>
                    <a:pt x="9453" y="73474"/>
                  </a:lnTo>
                  <a:lnTo>
                    <a:pt x="0" y="120301"/>
                  </a:lnTo>
                  <a:lnTo>
                    <a:pt x="0" y="601489"/>
                  </a:lnTo>
                  <a:lnTo>
                    <a:pt x="9453" y="648316"/>
                  </a:lnTo>
                  <a:lnTo>
                    <a:pt x="35235" y="686555"/>
                  </a:lnTo>
                  <a:lnTo>
                    <a:pt x="73474" y="712337"/>
                  </a:lnTo>
                  <a:lnTo>
                    <a:pt x="120300" y="721790"/>
                  </a:lnTo>
                  <a:lnTo>
                    <a:pt x="2067727" y="721790"/>
                  </a:lnTo>
                  <a:lnTo>
                    <a:pt x="2114554" y="712337"/>
                  </a:lnTo>
                  <a:lnTo>
                    <a:pt x="2152793" y="686555"/>
                  </a:lnTo>
                  <a:lnTo>
                    <a:pt x="2178574" y="648316"/>
                  </a:lnTo>
                  <a:lnTo>
                    <a:pt x="2188028" y="601489"/>
                  </a:lnTo>
                  <a:lnTo>
                    <a:pt x="2188028" y="120301"/>
                  </a:lnTo>
                  <a:lnTo>
                    <a:pt x="2178574" y="73474"/>
                  </a:lnTo>
                  <a:lnTo>
                    <a:pt x="2152793" y="35235"/>
                  </a:lnTo>
                  <a:lnTo>
                    <a:pt x="2114554" y="9453"/>
                  </a:lnTo>
                  <a:lnTo>
                    <a:pt x="2067727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2996074" y="6021908"/>
              <a:ext cx="2188210" cy="721995"/>
            </a:xfrm>
            <a:custGeom>
              <a:avLst/>
              <a:gdLst/>
              <a:ahLst/>
              <a:cxnLst/>
              <a:rect l="l" t="t" r="r" b="b"/>
              <a:pathLst>
                <a:path w="2188210" h="721995">
                  <a:moveTo>
                    <a:pt x="0" y="120301"/>
                  </a:moveTo>
                  <a:lnTo>
                    <a:pt x="9453" y="73474"/>
                  </a:lnTo>
                  <a:lnTo>
                    <a:pt x="35235" y="35235"/>
                  </a:lnTo>
                  <a:lnTo>
                    <a:pt x="73474" y="9453"/>
                  </a:lnTo>
                  <a:lnTo>
                    <a:pt x="120300" y="0"/>
                  </a:lnTo>
                  <a:lnTo>
                    <a:pt x="2067728" y="0"/>
                  </a:lnTo>
                  <a:lnTo>
                    <a:pt x="2114554" y="9453"/>
                  </a:lnTo>
                  <a:lnTo>
                    <a:pt x="2152793" y="35235"/>
                  </a:lnTo>
                  <a:lnTo>
                    <a:pt x="2178575" y="73474"/>
                  </a:lnTo>
                  <a:lnTo>
                    <a:pt x="2188029" y="120301"/>
                  </a:lnTo>
                  <a:lnTo>
                    <a:pt x="2188029" y="601489"/>
                  </a:lnTo>
                  <a:lnTo>
                    <a:pt x="2178575" y="648316"/>
                  </a:lnTo>
                  <a:lnTo>
                    <a:pt x="2152793" y="686555"/>
                  </a:lnTo>
                  <a:lnTo>
                    <a:pt x="2114554" y="712337"/>
                  </a:lnTo>
                  <a:lnTo>
                    <a:pt x="2067728" y="721791"/>
                  </a:lnTo>
                  <a:lnTo>
                    <a:pt x="120300" y="721791"/>
                  </a:lnTo>
                  <a:lnTo>
                    <a:pt x="73474" y="712337"/>
                  </a:lnTo>
                  <a:lnTo>
                    <a:pt x="35235" y="686555"/>
                  </a:lnTo>
                  <a:lnTo>
                    <a:pt x="9453" y="648316"/>
                  </a:lnTo>
                  <a:lnTo>
                    <a:pt x="0" y="601489"/>
                  </a:lnTo>
                  <a:lnTo>
                    <a:pt x="0" y="120301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 txBox="1"/>
          <p:nvPr/>
        </p:nvSpPr>
        <p:spPr>
          <a:xfrm>
            <a:off x="3416989" y="6174740"/>
            <a:ext cx="13462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D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SKU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Z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360912" y="804163"/>
            <a:ext cx="3302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 MT"/>
                <a:cs typeface="Arial MT"/>
              </a:rPr>
              <a:t>Jakým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problémem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zabývám?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360912" y="1072388"/>
            <a:ext cx="4369435" cy="551818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75"/>
              </a:spcBef>
            </a:pPr>
            <a:r>
              <a:rPr sz="1800" spc="-5" dirty="0">
                <a:latin typeface="Arial MT"/>
                <a:cs typeface="Arial MT"/>
              </a:rPr>
              <a:t>Jaká bude logika výkladu </a:t>
            </a:r>
            <a:r>
              <a:rPr sz="1800" dirty="0">
                <a:latin typeface="Arial MT"/>
                <a:cs typeface="Arial MT"/>
              </a:rPr>
              <a:t>a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spc="-5">
                <a:latin typeface="Arial MT"/>
                <a:cs typeface="Arial MT"/>
              </a:rPr>
              <a:t>kam</a:t>
            </a:r>
            <a:r>
              <a:rPr sz="1800">
                <a:latin typeface="Arial MT"/>
                <a:cs typeface="Arial MT"/>
              </a:rPr>
              <a:t> </a:t>
            </a:r>
            <a:r>
              <a:rPr lang="cs-CZ" spc="-254">
                <a:latin typeface="Arial MT"/>
                <a:cs typeface="Arial MT"/>
              </a:rPr>
              <a:t>s m ě ř u j e</a:t>
            </a:r>
            <a:r>
              <a:rPr sz="1800" spc="-254">
                <a:latin typeface="Arial MT"/>
                <a:cs typeface="Arial MT"/>
              </a:rPr>
              <a:t>? </a:t>
            </a:r>
            <a:r>
              <a:rPr sz="1800" spc="-25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K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j</a:t>
            </a:r>
            <a:r>
              <a:rPr sz="1800" spc="-5" dirty="0">
                <a:latin typeface="Arial MT"/>
                <a:cs typeface="Arial MT"/>
              </a:rPr>
              <a:t>a</a:t>
            </a:r>
            <a:r>
              <a:rPr sz="1800" dirty="0">
                <a:latin typeface="Arial MT"/>
                <a:cs typeface="Arial MT"/>
              </a:rPr>
              <a:t>k</a:t>
            </a:r>
            <a:r>
              <a:rPr sz="1800" spc="-5" dirty="0">
                <a:latin typeface="Arial MT"/>
                <a:cs typeface="Arial MT"/>
              </a:rPr>
              <a:t>é</a:t>
            </a:r>
            <a:r>
              <a:rPr sz="1800" dirty="0">
                <a:latin typeface="Arial MT"/>
                <a:cs typeface="Arial MT"/>
              </a:rPr>
              <a:t>mu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>
                <a:latin typeface="Arial MT"/>
                <a:cs typeface="Arial MT"/>
              </a:rPr>
              <a:t>z</a:t>
            </a:r>
            <a:r>
              <a:rPr sz="1800" spc="-5">
                <a:latin typeface="Arial MT"/>
                <a:cs typeface="Arial MT"/>
              </a:rPr>
              <a:t>á</a:t>
            </a:r>
            <a:r>
              <a:rPr sz="1800">
                <a:latin typeface="Arial MT"/>
                <a:cs typeface="Arial MT"/>
              </a:rPr>
              <a:t>kl</a:t>
            </a:r>
            <a:r>
              <a:rPr sz="1800" spc="-5">
                <a:latin typeface="Arial MT"/>
                <a:cs typeface="Arial MT"/>
              </a:rPr>
              <a:t>adní</a:t>
            </a:r>
            <a:r>
              <a:rPr sz="1800">
                <a:latin typeface="Arial MT"/>
                <a:cs typeface="Arial MT"/>
              </a:rPr>
              <a:t>mu</a:t>
            </a:r>
            <a:r>
              <a:rPr sz="1800" spc="-5">
                <a:latin typeface="Arial MT"/>
                <a:cs typeface="Arial MT"/>
              </a:rPr>
              <a:t> </a:t>
            </a:r>
            <a:r>
              <a:rPr lang="cs-CZ" spc="-5">
                <a:latin typeface="Arial MT"/>
                <a:cs typeface="Arial MT"/>
              </a:rPr>
              <a:t>závěru jsem dospěl?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360912" y="2175764"/>
            <a:ext cx="5436235" cy="834844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>
              <a:lnSpc>
                <a:spcPts val="2110"/>
              </a:lnSpc>
              <a:spcBef>
                <a:spcPts val="210"/>
              </a:spcBef>
            </a:pPr>
            <a:r>
              <a:rPr lang="cs-CZ" spc="-5">
                <a:latin typeface="Arial MT"/>
                <a:cs typeface="Arial MT"/>
              </a:rPr>
              <a:t>K čemu dospěli ostatní?</a:t>
            </a:r>
            <a:r>
              <a:rPr sz="1800" spc="-5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</a:t>
            </a:r>
            <a:r>
              <a:rPr sz="1800" spc="-5" dirty="0">
                <a:latin typeface="Arial MT"/>
                <a:cs typeface="Arial MT"/>
              </a:rPr>
              <a:t> jakými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koncepty</a:t>
            </a:r>
            <a:r>
              <a:rPr sz="1800" dirty="0">
                <a:latin typeface="Arial MT"/>
                <a:cs typeface="Arial MT"/>
              </a:rPr>
              <a:t> a</a:t>
            </a:r>
            <a:r>
              <a:rPr sz="1800" spc="-5" dirty="0">
                <a:latin typeface="Arial MT"/>
                <a:cs typeface="Arial MT"/>
              </a:rPr>
              <a:t> teoriemi </a:t>
            </a:r>
            <a:r>
              <a:rPr sz="1800" spc="-484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</a:t>
            </a:r>
            <a:r>
              <a:rPr sz="1800" dirty="0">
                <a:latin typeface="Arial MT"/>
                <a:cs typeface="Arial MT"/>
              </a:rPr>
              <a:t>r</a:t>
            </a:r>
            <a:r>
              <a:rPr sz="1800" spc="-5" dirty="0">
                <a:latin typeface="Arial MT"/>
                <a:cs typeface="Arial MT"/>
              </a:rPr>
              <a:t>a</a:t>
            </a:r>
            <a:r>
              <a:rPr sz="1800" dirty="0">
                <a:latin typeface="Arial MT"/>
                <a:cs typeface="Arial MT"/>
              </a:rPr>
              <a:t>c</a:t>
            </a:r>
            <a:r>
              <a:rPr sz="1800" spc="-5" dirty="0">
                <a:latin typeface="Arial MT"/>
                <a:cs typeface="Arial MT"/>
              </a:rPr>
              <a:t>o</a:t>
            </a:r>
            <a:r>
              <a:rPr sz="1800" dirty="0">
                <a:latin typeface="Arial MT"/>
                <a:cs typeface="Arial MT"/>
              </a:rPr>
              <a:t>v</a:t>
            </a:r>
            <a:r>
              <a:rPr sz="1800" spc="-5" dirty="0">
                <a:latin typeface="Arial MT"/>
                <a:cs typeface="Arial MT"/>
              </a:rPr>
              <a:t>a</a:t>
            </a:r>
            <a:r>
              <a:rPr sz="1800" dirty="0">
                <a:latin typeface="Arial MT"/>
                <a:cs typeface="Arial MT"/>
              </a:rPr>
              <a:t>li?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>
                <a:latin typeface="Arial MT"/>
                <a:cs typeface="Arial MT"/>
              </a:rPr>
              <a:t>V</a:t>
            </a:r>
            <a:r>
              <a:rPr sz="1800" spc="-5">
                <a:latin typeface="Arial MT"/>
                <a:cs typeface="Arial MT"/>
              </a:rPr>
              <a:t> </a:t>
            </a:r>
            <a:r>
              <a:rPr lang="cs-CZ" sz="1800" spc="-5">
                <a:latin typeface="Arial MT"/>
                <a:cs typeface="Arial MT"/>
              </a:rPr>
              <a:t>čem a proč byli neúspěšní?</a:t>
            </a:r>
            <a:endParaRPr sz="1800">
              <a:latin typeface="Arial MT"/>
              <a:cs typeface="Arial MT"/>
            </a:endParaRPr>
          </a:p>
          <a:p>
            <a:pPr marL="12700">
              <a:lnSpc>
                <a:spcPts val="2125"/>
              </a:lnSpc>
            </a:pPr>
            <a:r>
              <a:rPr sz="1800" spc="-5" dirty="0">
                <a:latin typeface="Arial MT"/>
                <a:cs typeface="Arial MT"/>
              </a:rPr>
              <a:t>K</a:t>
            </a:r>
            <a:r>
              <a:rPr sz="1800" dirty="0">
                <a:latin typeface="Arial MT"/>
                <a:cs typeface="Arial MT"/>
              </a:rPr>
              <a:t>e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>
                <a:latin typeface="Arial MT"/>
                <a:cs typeface="Arial MT"/>
              </a:rPr>
              <a:t>k</a:t>
            </a:r>
            <a:r>
              <a:rPr sz="1800" spc="-5">
                <a:latin typeface="Arial MT"/>
                <a:cs typeface="Arial MT"/>
              </a:rPr>
              <a:t>te</a:t>
            </a:r>
            <a:r>
              <a:rPr sz="1800">
                <a:latin typeface="Arial MT"/>
                <a:cs typeface="Arial MT"/>
              </a:rPr>
              <a:t>r</a:t>
            </a:r>
            <a:r>
              <a:rPr sz="1800" spc="-5">
                <a:latin typeface="Arial MT"/>
                <a:cs typeface="Arial MT"/>
              </a:rPr>
              <a:t>é</a:t>
            </a:r>
            <a:r>
              <a:rPr sz="1800">
                <a:latin typeface="Arial MT"/>
                <a:cs typeface="Arial MT"/>
              </a:rPr>
              <a:t>mu</a:t>
            </a:r>
            <a:r>
              <a:rPr sz="1800" spc="-5">
                <a:latin typeface="Arial MT"/>
                <a:cs typeface="Arial MT"/>
              </a:rPr>
              <a:t> </a:t>
            </a:r>
            <a:r>
              <a:rPr lang="cs-CZ" sz="1800" spc="-5">
                <a:latin typeface="Arial MT"/>
                <a:cs typeface="Arial MT"/>
              </a:rPr>
              <a:t>přístupu</a:t>
            </a:r>
            <a:r>
              <a:rPr sz="1800" spc="-5">
                <a:latin typeface="Arial MT"/>
                <a:cs typeface="Arial MT"/>
              </a:rPr>
              <a:t> </a:t>
            </a:r>
            <a:r>
              <a:rPr sz="1800">
                <a:latin typeface="Arial MT"/>
                <a:cs typeface="Arial MT"/>
              </a:rPr>
              <a:t>k</a:t>
            </a:r>
            <a:r>
              <a:rPr sz="1800" spc="-5">
                <a:latin typeface="Arial MT"/>
                <a:cs typeface="Arial MT"/>
              </a:rPr>
              <a:t> </a:t>
            </a:r>
            <a:r>
              <a:rPr lang="cs-CZ" sz="1800" spc="-5">
                <a:latin typeface="Arial MT"/>
                <a:cs typeface="Arial MT"/>
              </a:rPr>
              <a:t>řešení</a:t>
            </a:r>
            <a:r>
              <a:rPr sz="1800" spc="-5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</a:t>
            </a:r>
            <a:r>
              <a:rPr sz="1800" dirty="0">
                <a:latin typeface="Arial MT"/>
                <a:cs typeface="Arial MT"/>
              </a:rPr>
              <a:t>r</a:t>
            </a:r>
            <a:r>
              <a:rPr sz="1800" spc="-5" dirty="0">
                <a:latin typeface="Arial MT"/>
                <a:cs typeface="Arial MT"/>
              </a:rPr>
              <a:t>ob</a:t>
            </a:r>
            <a:r>
              <a:rPr sz="1800" dirty="0">
                <a:latin typeface="Arial MT"/>
                <a:cs typeface="Arial MT"/>
              </a:rPr>
              <a:t>l</a:t>
            </a:r>
            <a:r>
              <a:rPr sz="1800" spc="-5" dirty="0">
                <a:latin typeface="Arial MT"/>
                <a:cs typeface="Arial MT"/>
              </a:rPr>
              <a:t>é</a:t>
            </a:r>
            <a:r>
              <a:rPr sz="1800" dirty="0">
                <a:latin typeface="Arial MT"/>
                <a:cs typeface="Arial MT"/>
              </a:rPr>
              <a:t>mu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</a:t>
            </a:r>
            <a:r>
              <a:rPr sz="1800" spc="-5" dirty="0">
                <a:latin typeface="Arial MT"/>
                <a:cs typeface="Arial MT"/>
              </a:rPr>
              <a:t> h</a:t>
            </a:r>
            <a:r>
              <a:rPr sz="1800" dirty="0">
                <a:latin typeface="Arial MT"/>
                <a:cs typeface="Arial MT"/>
              </a:rPr>
              <a:t>l</a:t>
            </a:r>
            <a:r>
              <a:rPr sz="1800" spc="-5" dirty="0">
                <a:latin typeface="Arial MT"/>
                <a:cs typeface="Arial MT"/>
              </a:rPr>
              <a:t>á</a:t>
            </a:r>
            <a:r>
              <a:rPr sz="1800" dirty="0">
                <a:latin typeface="Arial MT"/>
                <a:cs typeface="Arial MT"/>
              </a:rPr>
              <a:t>s</a:t>
            </a:r>
            <a:r>
              <a:rPr sz="1800" spc="-5" dirty="0">
                <a:latin typeface="Arial MT"/>
                <a:cs typeface="Arial MT"/>
              </a:rPr>
              <a:t>í</a:t>
            </a:r>
            <a:r>
              <a:rPr sz="1800" dirty="0">
                <a:latin typeface="Arial MT"/>
                <a:cs typeface="Arial MT"/>
              </a:rPr>
              <a:t>m?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360912" y="3266947"/>
            <a:ext cx="4153535" cy="1125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 MT"/>
                <a:cs typeface="Arial MT"/>
              </a:rPr>
              <a:t>J</a:t>
            </a:r>
            <a:r>
              <a:rPr sz="1800" spc="-5" dirty="0">
                <a:latin typeface="Arial MT"/>
                <a:cs typeface="Arial MT"/>
              </a:rPr>
              <a:t>a</a:t>
            </a:r>
            <a:r>
              <a:rPr sz="1800" dirty="0">
                <a:latin typeface="Arial MT"/>
                <a:cs typeface="Arial MT"/>
              </a:rPr>
              <a:t>k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js</a:t>
            </a:r>
            <a:r>
              <a:rPr sz="1800" spc="-5" dirty="0">
                <a:latin typeface="Arial MT"/>
                <a:cs typeface="Arial MT"/>
              </a:rPr>
              <a:t>e</a:t>
            </a:r>
            <a:r>
              <a:rPr sz="1800" dirty="0">
                <a:latin typeface="Arial MT"/>
                <a:cs typeface="Arial MT"/>
              </a:rPr>
              <a:t>m </a:t>
            </a:r>
            <a:r>
              <a:rPr sz="1800" spc="-5" dirty="0">
                <a:latin typeface="Arial MT"/>
                <a:cs typeface="Arial MT"/>
              </a:rPr>
              <a:t>po</a:t>
            </a:r>
            <a:r>
              <a:rPr sz="1800" dirty="0">
                <a:latin typeface="Arial MT"/>
                <a:cs typeface="Arial MT"/>
              </a:rPr>
              <a:t>s</a:t>
            </a:r>
            <a:r>
              <a:rPr sz="1800" spc="-5" dirty="0">
                <a:latin typeface="Arial MT"/>
                <a:cs typeface="Arial MT"/>
              </a:rPr>
              <a:t>tupo</a:t>
            </a:r>
            <a:r>
              <a:rPr sz="1800" dirty="0">
                <a:latin typeface="Arial MT"/>
                <a:cs typeface="Arial MT"/>
              </a:rPr>
              <a:t>v</a:t>
            </a:r>
            <a:r>
              <a:rPr sz="1800" spc="-5" dirty="0">
                <a:latin typeface="Arial MT"/>
                <a:cs typeface="Arial MT"/>
              </a:rPr>
              <a:t>a</a:t>
            </a:r>
            <a:r>
              <a:rPr sz="1800" dirty="0">
                <a:latin typeface="Arial MT"/>
                <a:cs typeface="Arial MT"/>
              </a:rPr>
              <a:t>l </a:t>
            </a:r>
            <a:r>
              <a:rPr sz="1800" spc="-5" dirty="0">
                <a:latin typeface="Arial MT"/>
                <a:cs typeface="Arial MT"/>
              </a:rPr>
              <a:t>p</a:t>
            </a:r>
            <a:r>
              <a:rPr sz="1800" spc="-1205" dirty="0">
                <a:latin typeface="Arial MT"/>
                <a:cs typeface="Arial MT"/>
              </a:rPr>
              <a:t>ř</a:t>
            </a:r>
            <a:r>
              <a:rPr sz="1800" dirty="0">
                <a:latin typeface="Arial MT"/>
                <a:cs typeface="Arial MT"/>
              </a:rPr>
              <a:t>i </a:t>
            </a:r>
            <a:r>
              <a:rPr sz="1800" spc="-1205" dirty="0">
                <a:latin typeface="Arial MT"/>
                <a:cs typeface="Arial MT"/>
              </a:rPr>
              <a:t>ř</a:t>
            </a:r>
            <a:r>
              <a:rPr sz="1800" spc="-5" dirty="0">
                <a:latin typeface="Arial MT"/>
                <a:cs typeface="Arial MT"/>
              </a:rPr>
              <a:t>e</a:t>
            </a:r>
            <a:r>
              <a:rPr sz="1800" dirty="0">
                <a:latin typeface="Arial MT"/>
                <a:cs typeface="Arial MT"/>
              </a:rPr>
              <a:t>š</a:t>
            </a:r>
            <a:r>
              <a:rPr sz="1800" spc="-5" dirty="0">
                <a:latin typeface="Arial MT"/>
                <a:cs typeface="Arial MT"/>
              </a:rPr>
              <a:t>en</a:t>
            </a:r>
            <a:r>
              <a:rPr sz="1800" dirty="0">
                <a:latin typeface="Arial MT"/>
                <a:cs typeface="Arial MT"/>
              </a:rPr>
              <a:t>í</a:t>
            </a:r>
            <a:r>
              <a:rPr sz="1800" spc="-5" dirty="0">
                <a:latin typeface="Arial MT"/>
                <a:cs typeface="Arial MT"/>
              </a:rPr>
              <a:t> otá</a:t>
            </a:r>
            <a:r>
              <a:rPr sz="1800" dirty="0">
                <a:latin typeface="Arial MT"/>
                <a:cs typeface="Arial MT"/>
              </a:rPr>
              <a:t>zky?  </a:t>
            </a:r>
            <a:r>
              <a:rPr sz="1800" spc="-5" dirty="0">
                <a:latin typeface="Arial MT"/>
                <a:cs typeface="Arial MT"/>
              </a:rPr>
              <a:t>P</a:t>
            </a:r>
            <a:r>
              <a:rPr sz="1800" dirty="0">
                <a:latin typeface="Arial MT"/>
                <a:cs typeface="Arial MT"/>
              </a:rPr>
              <a:t>r</a:t>
            </a:r>
            <a:r>
              <a:rPr sz="1800" spc="-5" dirty="0">
                <a:latin typeface="Arial MT"/>
                <a:cs typeface="Arial MT"/>
              </a:rPr>
              <a:t>o</a:t>
            </a:r>
            <a:r>
              <a:rPr sz="1800" spc="-900" dirty="0">
                <a:latin typeface="Arial MT"/>
                <a:cs typeface="Arial MT"/>
              </a:rPr>
              <a:t>č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js</a:t>
            </a:r>
            <a:r>
              <a:rPr sz="1800" spc="-5" dirty="0">
                <a:latin typeface="Arial MT"/>
                <a:cs typeface="Arial MT"/>
              </a:rPr>
              <a:t>e</a:t>
            </a:r>
            <a:r>
              <a:rPr sz="1800" dirty="0">
                <a:latin typeface="Arial MT"/>
                <a:cs typeface="Arial MT"/>
              </a:rPr>
              <a:t>m se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r</a:t>
            </a:r>
            <a:r>
              <a:rPr sz="1800" spc="-5" dirty="0">
                <a:latin typeface="Arial MT"/>
                <a:cs typeface="Arial MT"/>
              </a:rPr>
              <a:t>o</a:t>
            </a:r>
            <a:r>
              <a:rPr sz="1800" dirty="0">
                <a:latin typeface="Arial MT"/>
                <a:cs typeface="Arial MT"/>
              </a:rPr>
              <a:t>z</a:t>
            </a:r>
            <a:r>
              <a:rPr sz="1800" spc="-5" dirty="0">
                <a:latin typeface="Arial MT"/>
                <a:cs typeface="Arial MT"/>
              </a:rPr>
              <a:t>hod</a:t>
            </a:r>
            <a:r>
              <a:rPr sz="1800" dirty="0">
                <a:latin typeface="Arial MT"/>
                <a:cs typeface="Arial MT"/>
              </a:rPr>
              <a:t>l </a:t>
            </a:r>
            <a:r>
              <a:rPr sz="1800" spc="-5" dirty="0">
                <a:latin typeface="Arial MT"/>
                <a:cs typeface="Arial MT"/>
              </a:rPr>
              <a:t>p</a:t>
            </a:r>
            <a:r>
              <a:rPr sz="1800" dirty="0">
                <a:latin typeface="Arial MT"/>
                <a:cs typeface="Arial MT"/>
              </a:rPr>
              <a:t>ro</a:t>
            </a:r>
            <a:r>
              <a:rPr sz="1800" spc="-5" dirty="0">
                <a:latin typeface="Arial MT"/>
                <a:cs typeface="Arial MT"/>
              </a:rPr>
              <a:t> ta</a:t>
            </a:r>
            <a:r>
              <a:rPr sz="1800" dirty="0">
                <a:latin typeface="Arial MT"/>
                <a:cs typeface="Arial MT"/>
              </a:rPr>
              <a:t>k</a:t>
            </a:r>
            <a:r>
              <a:rPr sz="1800" spc="-5" dirty="0">
                <a:latin typeface="Arial MT"/>
                <a:cs typeface="Arial MT"/>
              </a:rPr>
              <a:t>o</a:t>
            </a:r>
            <a:r>
              <a:rPr sz="1800" dirty="0">
                <a:latin typeface="Arial MT"/>
                <a:cs typeface="Arial MT"/>
              </a:rPr>
              <a:t>vý</a:t>
            </a:r>
            <a:r>
              <a:rPr sz="1800" spc="-5" dirty="0">
                <a:latin typeface="Arial MT"/>
                <a:cs typeface="Arial MT"/>
              </a:rPr>
              <a:t> po</a:t>
            </a:r>
            <a:r>
              <a:rPr sz="1800" dirty="0">
                <a:latin typeface="Arial MT"/>
                <a:cs typeface="Arial MT"/>
              </a:rPr>
              <a:t>s</a:t>
            </a:r>
            <a:r>
              <a:rPr sz="1800" spc="-5" dirty="0">
                <a:latin typeface="Arial MT"/>
                <a:cs typeface="Arial MT"/>
              </a:rPr>
              <a:t>tup</a:t>
            </a:r>
            <a:r>
              <a:rPr sz="1800" dirty="0">
                <a:latin typeface="Arial MT"/>
                <a:cs typeface="Arial MT"/>
              </a:rPr>
              <a:t>?  </a:t>
            </a:r>
            <a:r>
              <a:rPr sz="1800" spc="-5" dirty="0">
                <a:latin typeface="Arial MT"/>
                <a:cs typeface="Arial MT"/>
              </a:rPr>
              <a:t>Jaké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výsledky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</a:t>
            </a:r>
            <a:r>
              <a:rPr sz="1800" spc="-5" dirty="0">
                <a:latin typeface="Arial MT"/>
                <a:cs typeface="Arial MT"/>
              </a:rPr>
              <a:t> dá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114" dirty="0">
                <a:latin typeface="Arial MT"/>
                <a:cs typeface="Arial MT"/>
              </a:rPr>
              <a:t>očekávat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spc="-185" dirty="0">
                <a:latin typeface="Arial MT"/>
                <a:cs typeface="Arial MT"/>
              </a:rPr>
              <a:t>proč?</a:t>
            </a:r>
            <a:endParaRPr sz="18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800" spc="-5" dirty="0">
                <a:latin typeface="Arial MT"/>
                <a:cs typeface="Arial MT"/>
              </a:rPr>
              <a:t>Jaká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data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jsem </a:t>
            </a:r>
            <a:r>
              <a:rPr sz="1800" spc="-135" dirty="0">
                <a:latin typeface="Arial MT"/>
                <a:cs typeface="Arial MT"/>
              </a:rPr>
              <a:t>použil?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322252" y="5165852"/>
            <a:ext cx="4347210" cy="1638300"/>
          </a:xfrm>
          <a:prstGeom prst="rect">
            <a:avLst/>
          </a:prstGeom>
        </p:spPr>
        <p:txBody>
          <a:bodyPr vert="horz" wrap="square" lIns="0" tIns="1377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85"/>
              </a:spcBef>
            </a:pPr>
            <a:r>
              <a:rPr sz="1800" dirty="0">
                <a:latin typeface="Arial MT"/>
                <a:cs typeface="Arial MT"/>
              </a:rPr>
              <a:t>Co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jsem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zjistil?</a:t>
            </a:r>
            <a:endParaRPr sz="1800">
              <a:latin typeface="Arial MT"/>
              <a:cs typeface="Arial MT"/>
            </a:endParaRPr>
          </a:p>
          <a:p>
            <a:pPr marL="41275" marR="106680">
              <a:lnSpc>
                <a:spcPts val="2110"/>
              </a:lnSpc>
              <a:spcBef>
                <a:spcPts val="1095"/>
              </a:spcBef>
            </a:pPr>
            <a:r>
              <a:rPr sz="1800">
                <a:latin typeface="Arial MT"/>
                <a:cs typeface="Arial MT"/>
              </a:rPr>
              <a:t>V</a:t>
            </a:r>
            <a:r>
              <a:rPr sz="1800" spc="-5">
                <a:latin typeface="Arial MT"/>
                <a:cs typeface="Arial MT"/>
              </a:rPr>
              <a:t> </a:t>
            </a:r>
            <a:r>
              <a:rPr lang="cs-CZ" sz="1800" spc="-5">
                <a:latin typeface="Arial MT"/>
                <a:cs typeface="Arial MT"/>
              </a:rPr>
              <a:t>čem </a:t>
            </a:r>
            <a:r>
              <a:rPr sz="1800">
                <a:latin typeface="Arial MT"/>
                <a:cs typeface="Arial MT"/>
              </a:rPr>
              <a:t>se</a:t>
            </a:r>
            <a:r>
              <a:rPr sz="1800" spc="-5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</a:t>
            </a:r>
            <a:r>
              <a:rPr sz="1800" spc="-5" dirty="0">
                <a:latin typeface="Arial MT"/>
                <a:cs typeface="Arial MT"/>
              </a:rPr>
              <a:t>o</a:t>
            </a:r>
            <a:r>
              <a:rPr sz="1800" dirty="0">
                <a:latin typeface="Arial MT"/>
                <a:cs typeface="Arial MT"/>
              </a:rPr>
              <a:t>je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výsl</a:t>
            </a:r>
            <a:r>
              <a:rPr sz="1800" spc="-5" dirty="0">
                <a:latin typeface="Arial MT"/>
                <a:cs typeface="Arial MT"/>
              </a:rPr>
              <a:t>ed</a:t>
            </a:r>
            <a:r>
              <a:rPr sz="1800" dirty="0">
                <a:latin typeface="Arial MT"/>
                <a:cs typeface="Arial MT"/>
              </a:rPr>
              <a:t>ky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</a:t>
            </a:r>
            <a:r>
              <a:rPr sz="1800" spc="-5" dirty="0">
                <a:latin typeface="Arial MT"/>
                <a:cs typeface="Arial MT"/>
              </a:rPr>
              <a:t>hodu</a:t>
            </a:r>
            <a:r>
              <a:rPr sz="1800" dirty="0">
                <a:latin typeface="Arial MT"/>
                <a:cs typeface="Arial MT"/>
              </a:rPr>
              <a:t>j</a:t>
            </a:r>
            <a:r>
              <a:rPr sz="1800" spc="-5" dirty="0">
                <a:latin typeface="Arial MT"/>
                <a:cs typeface="Arial MT"/>
              </a:rPr>
              <a:t>í/</a:t>
            </a:r>
            <a:r>
              <a:rPr sz="1800" dirty="0">
                <a:latin typeface="Arial MT"/>
                <a:cs typeface="Arial MT"/>
              </a:rPr>
              <a:t>liší</a:t>
            </a:r>
            <a:r>
              <a:rPr sz="1800" spc="-5" dirty="0">
                <a:latin typeface="Arial MT"/>
                <a:cs typeface="Arial MT"/>
              </a:rPr>
              <a:t> o</a:t>
            </a:r>
            <a:r>
              <a:rPr sz="1800" dirty="0">
                <a:latin typeface="Arial MT"/>
                <a:cs typeface="Arial MT"/>
              </a:rPr>
              <a:t>d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ji</a:t>
            </a:r>
            <a:r>
              <a:rPr sz="1800" spc="-470" dirty="0">
                <a:latin typeface="Arial MT"/>
                <a:cs typeface="Arial MT"/>
              </a:rPr>
              <a:t>ž  </a:t>
            </a:r>
            <a:r>
              <a:rPr sz="1800" spc="-5" dirty="0">
                <a:latin typeface="Arial MT"/>
                <a:cs typeface="Arial MT"/>
              </a:rPr>
              <a:t>dostupných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95" dirty="0">
                <a:latin typeface="Arial MT"/>
                <a:cs typeface="Arial MT"/>
              </a:rPr>
              <a:t>výsledků?</a:t>
            </a:r>
            <a:endParaRPr sz="1800">
              <a:latin typeface="Arial MT"/>
              <a:cs typeface="Arial MT"/>
            </a:endParaRPr>
          </a:p>
          <a:p>
            <a:pPr marL="41275" marR="5080">
              <a:lnSpc>
                <a:spcPts val="2110"/>
              </a:lnSpc>
              <a:spcBef>
                <a:spcPts val="75"/>
              </a:spcBef>
            </a:pPr>
            <a:r>
              <a:rPr sz="1800" dirty="0">
                <a:latin typeface="Arial MT"/>
                <a:cs typeface="Arial MT"/>
              </a:rPr>
              <a:t>Co</a:t>
            </a:r>
            <a:r>
              <a:rPr sz="1800" spc="-5" dirty="0">
                <a:latin typeface="Arial MT"/>
                <a:cs typeface="Arial MT"/>
              </a:rPr>
              <a:t> mohlo ovlivnit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mnou získané výsledky? </a:t>
            </a:r>
            <a:r>
              <a:rPr sz="1800" spc="-484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Co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stále nevíme?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9117D-31E3-4DD8-9A3D-96030ADD0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299" y="681227"/>
            <a:ext cx="10777400" cy="492443"/>
          </a:xfrm>
        </p:spPr>
        <p:txBody>
          <a:bodyPr/>
          <a:lstStyle/>
          <a:p>
            <a:r>
              <a:rPr lang="cs-CZ"/>
              <a:t>Metoda výzkumu, technika sběru dat, metoda analýzy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BA5694-12B9-4EC4-BBC1-3C0A10569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7299" y="1712044"/>
            <a:ext cx="10262870" cy="387798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/>
              <a:t>Metody a techniky: kvantitativní, kvalitativní, smíšené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/>
              <a:t>Metoda výzkumu: </a:t>
            </a:r>
            <a:r>
              <a:rPr lang="en-US" sz="2800"/>
              <a:t>širší koncept, který se vztahuje </a:t>
            </a:r>
            <a:r>
              <a:rPr lang="cs-CZ" sz="2800"/>
              <a:t>k</a:t>
            </a:r>
            <a:r>
              <a:rPr lang="en-US" sz="2800"/>
              <a:t> celkov</a:t>
            </a:r>
            <a:r>
              <a:rPr lang="cs-CZ" sz="2800"/>
              <a:t>ému</a:t>
            </a:r>
            <a:r>
              <a:rPr lang="en-US" sz="2800"/>
              <a:t> přístup</a:t>
            </a:r>
            <a:r>
              <a:rPr lang="cs-CZ" sz="2800"/>
              <a:t>u</a:t>
            </a:r>
            <a:r>
              <a:rPr lang="en-US" sz="2800"/>
              <a:t> nebo strategii</a:t>
            </a:r>
            <a:r>
              <a:rPr lang="cs-CZ" sz="2800"/>
              <a:t> (dotazníkový výzkum, experimentální výzkum, 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/>
              <a:t>Technika sběru dat: </a:t>
            </a:r>
            <a:r>
              <a:rPr lang="en-US" sz="2800"/>
              <a:t>konkrétní nástroj nebo způsob, jakým jsou data shromažďována během výzkumu</a:t>
            </a:r>
            <a:endParaRPr lang="cs-CZ" sz="2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/>
              <a:t>Metoda analýzy: </a:t>
            </a:r>
            <a:r>
              <a:rPr lang="cs-CZ" sz="2800"/>
              <a:t>způsob, jak jsou data analyzována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157850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9117D-31E3-4DD8-9A3D-96030ADD0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299" y="681227"/>
            <a:ext cx="10777400" cy="492443"/>
          </a:xfrm>
        </p:spPr>
        <p:txBody>
          <a:bodyPr/>
          <a:lstStyle/>
          <a:p>
            <a:r>
              <a:rPr lang="cs-CZ"/>
              <a:t>Příklad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BA5694-12B9-4EC4-BBC1-3C0A10569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7299" y="1712044"/>
            <a:ext cx="10262870" cy="387798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/>
              <a:t>Metody a techniky: kvantitativní, kvalitativní, smíšené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b="1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/>
              <a:t>Metoda výzkumu: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800"/>
              <a:t>Výzkum využívající kvantitativní přístup, konkrétně dotazníkový výzkum (survey)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/>
              <a:t>Technika sběru dat: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800"/>
              <a:t>Dotazníkové šetření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/>
              <a:t>Metoda analýzy: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800"/>
              <a:t>Statistická analýza, konkrétně regresní analýza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379233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149" y="6135116"/>
            <a:ext cx="32207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0000DC"/>
                </a:solidFill>
                <a:latin typeface="Arial MT"/>
                <a:cs typeface="Arial MT"/>
              </a:rPr>
              <a:t>Metody </a:t>
            </a:r>
            <a:r>
              <a:rPr sz="1200" dirty="0">
                <a:solidFill>
                  <a:srgbClr val="0000DC"/>
                </a:solidFill>
                <a:latin typeface="Arial MT"/>
                <a:cs typeface="Arial MT"/>
              </a:rPr>
              <a:t>a</a:t>
            </a:r>
            <a:r>
              <a:rPr sz="1200" spc="-5" dirty="0">
                <a:solidFill>
                  <a:srgbClr val="0000DC"/>
                </a:solidFill>
                <a:latin typeface="Arial MT"/>
                <a:cs typeface="Arial MT"/>
              </a:rPr>
              <a:t> techniky výzkumu </a:t>
            </a:r>
            <a:r>
              <a:rPr sz="1200" spc="-50" dirty="0">
                <a:solidFill>
                  <a:srgbClr val="0000DC"/>
                </a:solidFill>
                <a:latin typeface="Arial MT"/>
                <a:cs typeface="Arial MT"/>
              </a:rPr>
              <a:t>společenských</a:t>
            </a:r>
            <a:r>
              <a:rPr sz="1200" spc="-10" dirty="0">
                <a:solidFill>
                  <a:srgbClr val="0000DC"/>
                </a:solidFill>
                <a:latin typeface="Arial MT"/>
                <a:cs typeface="Arial MT"/>
              </a:rPr>
              <a:t> </a:t>
            </a:r>
            <a:r>
              <a:rPr sz="1200" spc="-180" dirty="0">
                <a:solidFill>
                  <a:srgbClr val="0000DC"/>
                </a:solidFill>
                <a:latin typeface="Arial MT"/>
                <a:cs typeface="Arial MT"/>
              </a:rPr>
              <a:t>věd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50149" y="730856"/>
            <a:ext cx="780542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/>
              <a:t>Kvantitativní</a:t>
            </a:r>
            <a:r>
              <a:rPr sz="2800" spc="-20" dirty="0"/>
              <a:t> </a:t>
            </a:r>
            <a:r>
              <a:rPr sz="2800" dirty="0"/>
              <a:t>a</a:t>
            </a:r>
            <a:r>
              <a:rPr sz="2800" spc="-5" dirty="0"/>
              <a:t> </a:t>
            </a:r>
            <a:r>
              <a:rPr sz="2800"/>
              <a:t>kvalitativní</a:t>
            </a:r>
            <a:r>
              <a:rPr sz="2800" spc="-20"/>
              <a:t> </a:t>
            </a:r>
            <a:r>
              <a:rPr sz="2800"/>
              <a:t>výzkumn</a:t>
            </a:r>
            <a:r>
              <a:rPr lang="cs-CZ" sz="2800"/>
              <a:t>ý přístup</a:t>
            </a:r>
            <a:endParaRPr sz="2800"/>
          </a:p>
        </p:txBody>
      </p:sp>
      <p:sp>
        <p:nvSpPr>
          <p:cNvPr id="4" name="object 4"/>
          <p:cNvSpPr/>
          <p:nvPr/>
        </p:nvSpPr>
        <p:spPr>
          <a:xfrm>
            <a:off x="711731" y="1898623"/>
            <a:ext cx="5174615" cy="840740"/>
          </a:xfrm>
          <a:custGeom>
            <a:avLst/>
            <a:gdLst/>
            <a:ahLst/>
            <a:cxnLst/>
            <a:rect l="l" t="t" r="r" b="b"/>
            <a:pathLst>
              <a:path w="5174615" h="840739">
                <a:moveTo>
                  <a:pt x="0" y="140113"/>
                </a:moveTo>
                <a:lnTo>
                  <a:pt x="7143" y="95826"/>
                </a:lnTo>
                <a:lnTo>
                  <a:pt x="27033" y="57364"/>
                </a:lnTo>
                <a:lnTo>
                  <a:pt x="57363" y="27033"/>
                </a:lnTo>
                <a:lnTo>
                  <a:pt x="95826" y="7143"/>
                </a:lnTo>
                <a:lnTo>
                  <a:pt x="140112" y="0"/>
                </a:lnTo>
                <a:lnTo>
                  <a:pt x="5033909" y="0"/>
                </a:lnTo>
                <a:lnTo>
                  <a:pt x="5078195" y="7143"/>
                </a:lnTo>
                <a:lnTo>
                  <a:pt x="5116657" y="27033"/>
                </a:lnTo>
                <a:lnTo>
                  <a:pt x="5146988" y="57364"/>
                </a:lnTo>
                <a:lnTo>
                  <a:pt x="5166878" y="95826"/>
                </a:lnTo>
                <a:lnTo>
                  <a:pt x="5174022" y="140113"/>
                </a:lnTo>
                <a:lnTo>
                  <a:pt x="5174022" y="700561"/>
                </a:lnTo>
                <a:lnTo>
                  <a:pt x="5166878" y="744848"/>
                </a:lnTo>
                <a:lnTo>
                  <a:pt x="5146988" y="783310"/>
                </a:lnTo>
                <a:lnTo>
                  <a:pt x="5116657" y="813641"/>
                </a:lnTo>
                <a:lnTo>
                  <a:pt x="5078195" y="833531"/>
                </a:lnTo>
                <a:lnTo>
                  <a:pt x="5033909" y="840675"/>
                </a:lnTo>
                <a:lnTo>
                  <a:pt x="140112" y="840675"/>
                </a:lnTo>
                <a:lnTo>
                  <a:pt x="95826" y="833531"/>
                </a:lnTo>
                <a:lnTo>
                  <a:pt x="57363" y="813641"/>
                </a:lnTo>
                <a:lnTo>
                  <a:pt x="27033" y="783310"/>
                </a:lnTo>
                <a:lnTo>
                  <a:pt x="7143" y="744848"/>
                </a:lnTo>
                <a:lnTo>
                  <a:pt x="0" y="700561"/>
                </a:lnTo>
                <a:lnTo>
                  <a:pt x="0" y="140113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671153" y="2790140"/>
            <a:ext cx="5200015" cy="1367790"/>
            <a:chOff x="671153" y="2790140"/>
            <a:chExt cx="5200015" cy="1367790"/>
          </a:xfrm>
        </p:grpSpPr>
        <p:sp>
          <p:nvSpPr>
            <p:cNvPr id="6" name="object 6"/>
            <p:cNvSpPr/>
            <p:nvPr/>
          </p:nvSpPr>
          <p:spPr>
            <a:xfrm>
              <a:off x="683853" y="2802840"/>
              <a:ext cx="5174615" cy="646430"/>
            </a:xfrm>
            <a:custGeom>
              <a:avLst/>
              <a:gdLst/>
              <a:ahLst/>
              <a:cxnLst/>
              <a:rect l="l" t="t" r="r" b="b"/>
              <a:pathLst>
                <a:path w="5174615" h="646429">
                  <a:moveTo>
                    <a:pt x="0" y="107741"/>
                  </a:moveTo>
                  <a:lnTo>
                    <a:pt x="8466" y="65803"/>
                  </a:lnTo>
                  <a:lnTo>
                    <a:pt x="31556" y="31556"/>
                  </a:lnTo>
                  <a:lnTo>
                    <a:pt x="65803" y="8466"/>
                  </a:lnTo>
                  <a:lnTo>
                    <a:pt x="107741" y="0"/>
                  </a:lnTo>
                  <a:lnTo>
                    <a:pt x="5066281" y="0"/>
                  </a:lnTo>
                  <a:lnTo>
                    <a:pt x="5108218" y="8466"/>
                  </a:lnTo>
                  <a:lnTo>
                    <a:pt x="5142465" y="31556"/>
                  </a:lnTo>
                  <a:lnTo>
                    <a:pt x="5165555" y="65803"/>
                  </a:lnTo>
                  <a:lnTo>
                    <a:pt x="5174022" y="107741"/>
                  </a:lnTo>
                  <a:lnTo>
                    <a:pt x="5174022" y="538683"/>
                  </a:lnTo>
                  <a:lnTo>
                    <a:pt x="5165555" y="580621"/>
                  </a:lnTo>
                  <a:lnTo>
                    <a:pt x="5142465" y="614868"/>
                  </a:lnTo>
                  <a:lnTo>
                    <a:pt x="5108218" y="637958"/>
                  </a:lnTo>
                  <a:lnTo>
                    <a:pt x="5066281" y="646425"/>
                  </a:lnTo>
                  <a:lnTo>
                    <a:pt x="107741" y="646425"/>
                  </a:lnTo>
                  <a:lnTo>
                    <a:pt x="65803" y="637958"/>
                  </a:lnTo>
                  <a:lnTo>
                    <a:pt x="31556" y="614868"/>
                  </a:lnTo>
                  <a:lnTo>
                    <a:pt x="8466" y="580621"/>
                  </a:lnTo>
                  <a:lnTo>
                    <a:pt x="0" y="538683"/>
                  </a:lnTo>
                  <a:lnTo>
                    <a:pt x="0" y="107741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83853" y="3498226"/>
              <a:ext cx="5174615" cy="646430"/>
            </a:xfrm>
            <a:custGeom>
              <a:avLst/>
              <a:gdLst/>
              <a:ahLst/>
              <a:cxnLst/>
              <a:rect l="l" t="t" r="r" b="b"/>
              <a:pathLst>
                <a:path w="5174615" h="646429">
                  <a:moveTo>
                    <a:pt x="0" y="107741"/>
                  </a:moveTo>
                  <a:lnTo>
                    <a:pt x="8466" y="65803"/>
                  </a:lnTo>
                  <a:lnTo>
                    <a:pt x="31556" y="31556"/>
                  </a:lnTo>
                  <a:lnTo>
                    <a:pt x="65803" y="8466"/>
                  </a:lnTo>
                  <a:lnTo>
                    <a:pt x="107741" y="0"/>
                  </a:lnTo>
                  <a:lnTo>
                    <a:pt x="5066281" y="0"/>
                  </a:lnTo>
                  <a:lnTo>
                    <a:pt x="5108218" y="8466"/>
                  </a:lnTo>
                  <a:lnTo>
                    <a:pt x="5142465" y="31556"/>
                  </a:lnTo>
                  <a:lnTo>
                    <a:pt x="5165555" y="65803"/>
                  </a:lnTo>
                  <a:lnTo>
                    <a:pt x="5174022" y="107741"/>
                  </a:lnTo>
                  <a:lnTo>
                    <a:pt x="5174022" y="538683"/>
                  </a:lnTo>
                  <a:lnTo>
                    <a:pt x="5165555" y="580621"/>
                  </a:lnTo>
                  <a:lnTo>
                    <a:pt x="5142465" y="614868"/>
                  </a:lnTo>
                  <a:lnTo>
                    <a:pt x="5108218" y="637958"/>
                  </a:lnTo>
                  <a:lnTo>
                    <a:pt x="5066281" y="646425"/>
                  </a:lnTo>
                  <a:lnTo>
                    <a:pt x="107741" y="646425"/>
                  </a:lnTo>
                  <a:lnTo>
                    <a:pt x="65803" y="637958"/>
                  </a:lnTo>
                  <a:lnTo>
                    <a:pt x="31556" y="614868"/>
                  </a:lnTo>
                  <a:lnTo>
                    <a:pt x="8466" y="580621"/>
                  </a:lnTo>
                  <a:lnTo>
                    <a:pt x="0" y="538683"/>
                  </a:lnTo>
                  <a:lnTo>
                    <a:pt x="0" y="107741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683853" y="4263948"/>
            <a:ext cx="5174615" cy="646430"/>
          </a:xfrm>
          <a:custGeom>
            <a:avLst/>
            <a:gdLst/>
            <a:ahLst/>
            <a:cxnLst/>
            <a:rect l="l" t="t" r="r" b="b"/>
            <a:pathLst>
              <a:path w="5174615" h="646429">
                <a:moveTo>
                  <a:pt x="0" y="107741"/>
                </a:moveTo>
                <a:lnTo>
                  <a:pt x="8466" y="65803"/>
                </a:lnTo>
                <a:lnTo>
                  <a:pt x="31556" y="31556"/>
                </a:lnTo>
                <a:lnTo>
                  <a:pt x="65803" y="8466"/>
                </a:lnTo>
                <a:lnTo>
                  <a:pt x="107741" y="0"/>
                </a:lnTo>
                <a:lnTo>
                  <a:pt x="5066281" y="0"/>
                </a:lnTo>
                <a:lnTo>
                  <a:pt x="5108218" y="8466"/>
                </a:lnTo>
                <a:lnTo>
                  <a:pt x="5142465" y="31556"/>
                </a:lnTo>
                <a:lnTo>
                  <a:pt x="5165555" y="65803"/>
                </a:lnTo>
                <a:lnTo>
                  <a:pt x="5174022" y="107741"/>
                </a:lnTo>
                <a:lnTo>
                  <a:pt x="5174022" y="538683"/>
                </a:lnTo>
                <a:lnTo>
                  <a:pt x="5165555" y="580621"/>
                </a:lnTo>
                <a:lnTo>
                  <a:pt x="5142465" y="614868"/>
                </a:lnTo>
                <a:lnTo>
                  <a:pt x="5108218" y="637958"/>
                </a:lnTo>
                <a:lnTo>
                  <a:pt x="5066281" y="646425"/>
                </a:lnTo>
                <a:lnTo>
                  <a:pt x="107741" y="646425"/>
                </a:lnTo>
                <a:lnTo>
                  <a:pt x="65803" y="637958"/>
                </a:lnTo>
                <a:lnTo>
                  <a:pt x="31556" y="614868"/>
                </a:lnTo>
                <a:lnTo>
                  <a:pt x="8466" y="580621"/>
                </a:lnTo>
                <a:lnTo>
                  <a:pt x="0" y="538683"/>
                </a:lnTo>
                <a:lnTo>
                  <a:pt x="0" y="10774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83853" y="5029671"/>
            <a:ext cx="5174615" cy="693420"/>
          </a:xfrm>
          <a:custGeom>
            <a:avLst/>
            <a:gdLst/>
            <a:ahLst/>
            <a:cxnLst/>
            <a:rect l="l" t="t" r="r" b="b"/>
            <a:pathLst>
              <a:path w="5174615" h="693420">
                <a:moveTo>
                  <a:pt x="0" y="115544"/>
                </a:moveTo>
                <a:lnTo>
                  <a:pt x="9080" y="70569"/>
                </a:lnTo>
                <a:lnTo>
                  <a:pt x="33842" y="33842"/>
                </a:lnTo>
                <a:lnTo>
                  <a:pt x="70569" y="9080"/>
                </a:lnTo>
                <a:lnTo>
                  <a:pt x="115544" y="0"/>
                </a:lnTo>
                <a:lnTo>
                  <a:pt x="5058478" y="0"/>
                </a:lnTo>
                <a:lnTo>
                  <a:pt x="5103452" y="9080"/>
                </a:lnTo>
                <a:lnTo>
                  <a:pt x="5140179" y="33842"/>
                </a:lnTo>
                <a:lnTo>
                  <a:pt x="5164942" y="70569"/>
                </a:lnTo>
                <a:lnTo>
                  <a:pt x="5174022" y="115544"/>
                </a:lnTo>
                <a:lnTo>
                  <a:pt x="5174022" y="577694"/>
                </a:lnTo>
                <a:lnTo>
                  <a:pt x="5164942" y="622669"/>
                </a:lnTo>
                <a:lnTo>
                  <a:pt x="5140179" y="659396"/>
                </a:lnTo>
                <a:lnTo>
                  <a:pt x="5103452" y="684158"/>
                </a:lnTo>
                <a:lnTo>
                  <a:pt x="5058478" y="693239"/>
                </a:lnTo>
                <a:lnTo>
                  <a:pt x="115544" y="693239"/>
                </a:lnTo>
                <a:lnTo>
                  <a:pt x="70569" y="684158"/>
                </a:lnTo>
                <a:lnTo>
                  <a:pt x="33842" y="659396"/>
                </a:lnTo>
                <a:lnTo>
                  <a:pt x="9080" y="622669"/>
                </a:lnTo>
                <a:lnTo>
                  <a:pt x="0" y="577694"/>
                </a:lnTo>
                <a:lnTo>
                  <a:pt x="0" y="115544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sz="half" idx="2"/>
          </p:nvPr>
        </p:nvSpPr>
        <p:spPr>
          <a:xfrm>
            <a:off x="767480" y="2100071"/>
            <a:ext cx="4837430" cy="35522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590">
              <a:lnSpc>
                <a:spcPct val="100000"/>
              </a:lnSpc>
              <a:spcBef>
                <a:spcPts val="4"/>
              </a:spcBef>
            </a:pPr>
            <a:r>
              <a:rPr dirty="0"/>
              <a:t>Po</a:t>
            </a:r>
            <a:r>
              <a:rPr spc="-20" dirty="0"/>
              <a:t> </a:t>
            </a:r>
            <a:r>
              <a:rPr spc="-5"/>
              <a:t>vzoru</a:t>
            </a:r>
            <a:r>
              <a:rPr spc="-15"/>
              <a:t> </a:t>
            </a:r>
            <a:r>
              <a:rPr spc="-50"/>
              <a:t>PŘÍRODNÍCH</a:t>
            </a:r>
            <a:r>
              <a:rPr lang="cs-CZ" spc="-50"/>
              <a:t> věd</a:t>
            </a:r>
            <a:endParaRPr spc="-254" dirty="0"/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1900"/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2200"/>
          </a:p>
          <a:p>
            <a:pPr>
              <a:lnSpc>
                <a:spcPct val="100000"/>
              </a:lnSpc>
              <a:spcBef>
                <a:spcPts val="4"/>
              </a:spcBef>
            </a:pPr>
            <a:r>
              <a:rPr lang="en-US"/>
              <a:t>Zjišťování konceptů pomocí MĚŘENÍ</a:t>
            </a: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2450"/>
          </a:p>
          <a:p>
            <a:pPr marL="12700" marR="5080">
              <a:lnSpc>
                <a:spcPts val="1800"/>
              </a:lnSpc>
              <a:spcBef>
                <a:spcPts val="4"/>
              </a:spcBef>
            </a:pPr>
            <a:r>
              <a:rPr spc="-5" dirty="0"/>
              <a:t>Cílem</a:t>
            </a:r>
            <a:r>
              <a:rPr dirty="0"/>
              <a:t> je </a:t>
            </a:r>
            <a:r>
              <a:rPr spc="-5" dirty="0"/>
              <a:t>odhalit</a:t>
            </a:r>
            <a:r>
              <a:rPr spc="10" dirty="0"/>
              <a:t> </a:t>
            </a:r>
            <a:r>
              <a:rPr spc="-5" dirty="0"/>
              <a:t>vztah</a:t>
            </a:r>
            <a:r>
              <a:rPr spc="5" dirty="0"/>
              <a:t> </a:t>
            </a:r>
            <a:r>
              <a:rPr spc="-5" dirty="0"/>
              <a:t>mezi</a:t>
            </a:r>
            <a:r>
              <a:rPr spc="10" dirty="0"/>
              <a:t> </a:t>
            </a:r>
            <a:r>
              <a:rPr spc="-80" dirty="0"/>
              <a:t>proměnnými</a:t>
            </a:r>
            <a:r>
              <a:rPr spc="5" dirty="0"/>
              <a:t> </a:t>
            </a:r>
            <a:r>
              <a:rPr spc="-5" dirty="0"/>
              <a:t>(kauzalita </a:t>
            </a:r>
            <a:r>
              <a:rPr spc="-455" dirty="0"/>
              <a:t> </a:t>
            </a:r>
            <a:r>
              <a:rPr dirty="0"/>
              <a:t>nebo </a:t>
            </a:r>
            <a:r>
              <a:rPr spc="-5"/>
              <a:t>korelace)</a:t>
            </a:r>
            <a:endParaRPr lang="cs-CZ" spc="-5"/>
          </a:p>
          <a:p>
            <a:pPr marL="12700" marR="5080">
              <a:lnSpc>
                <a:spcPts val="1800"/>
              </a:lnSpc>
              <a:spcBef>
                <a:spcPts val="4"/>
              </a:spcBef>
            </a:pPr>
            <a:endParaRPr sz="2100"/>
          </a:p>
          <a:p>
            <a:pPr marL="12700" marR="900430">
              <a:lnSpc>
                <a:spcPts val="1800"/>
              </a:lnSpc>
              <a:spcBef>
                <a:spcPts val="4"/>
              </a:spcBef>
            </a:pPr>
            <a:r>
              <a:rPr spc="-10" dirty="0"/>
              <a:t>Vyhodnocení</a:t>
            </a:r>
            <a:r>
              <a:rPr spc="-5" dirty="0"/>
              <a:t> </a:t>
            </a:r>
            <a:r>
              <a:rPr dirty="0"/>
              <a:t>dat </a:t>
            </a:r>
            <a:r>
              <a:rPr spc="-5"/>
              <a:t>pomoci</a:t>
            </a:r>
            <a:r>
              <a:rPr spc="5"/>
              <a:t> </a:t>
            </a:r>
            <a:r>
              <a:rPr lang="cs-CZ" spc="5"/>
              <a:t>statistických </a:t>
            </a:r>
            <a:r>
              <a:rPr spc="-5"/>
              <a:t>metod</a:t>
            </a:r>
            <a:r>
              <a:t> </a:t>
            </a:r>
            <a:r>
              <a:rPr lang="cs-CZ"/>
              <a:t>(ověření hypotéz</a:t>
            </a:r>
            <a:endParaRPr spc="-5" dirty="0"/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2250"/>
          </a:p>
          <a:p>
            <a:pPr marL="14604" marR="62230">
              <a:lnSpc>
                <a:spcPts val="1800"/>
              </a:lnSpc>
              <a:spcBef>
                <a:spcPts val="4"/>
              </a:spcBef>
            </a:pPr>
            <a:r>
              <a:rPr spc="-15" dirty="0"/>
              <a:t>Typické</a:t>
            </a:r>
            <a:r>
              <a:rPr spc="5" dirty="0"/>
              <a:t> </a:t>
            </a:r>
            <a:r>
              <a:rPr spc="-5" dirty="0"/>
              <a:t>metody:</a:t>
            </a:r>
            <a:r>
              <a:rPr spc="5" dirty="0"/>
              <a:t> </a:t>
            </a:r>
            <a:r>
              <a:rPr spc="-5" dirty="0"/>
              <a:t>experiment</a:t>
            </a:r>
            <a:r>
              <a:rPr spc="-5"/>
              <a:t>,</a:t>
            </a:r>
            <a:r>
              <a:rPr spc="5"/>
              <a:t> </a:t>
            </a:r>
            <a:r>
              <a:rPr spc="-5"/>
              <a:t>dotazníkové</a:t>
            </a:r>
            <a:r>
              <a:rPr lang="cs-CZ" spc="10"/>
              <a:t> šetření,</a:t>
            </a:r>
            <a:r>
              <a:rPr spc="-455"/>
              <a:t> </a:t>
            </a:r>
            <a:r>
              <a:rPr dirty="0"/>
              <a:t>obsahová</a:t>
            </a:r>
            <a:r>
              <a:rPr spc="-10" dirty="0"/>
              <a:t> </a:t>
            </a:r>
            <a:r>
              <a:rPr spc="-5" dirty="0"/>
              <a:t>analýza, </a:t>
            </a:r>
            <a:r>
              <a:rPr dirty="0"/>
              <a:t>analýza</a:t>
            </a:r>
            <a:r>
              <a:rPr spc="-5" dirty="0"/>
              <a:t> sekundárních </a:t>
            </a:r>
            <a:r>
              <a:rPr dirty="0"/>
              <a:t>dat</a:t>
            </a:r>
          </a:p>
        </p:txBody>
      </p:sp>
      <p:grpSp>
        <p:nvGrpSpPr>
          <p:cNvPr id="11" name="object 11"/>
          <p:cNvGrpSpPr/>
          <p:nvPr/>
        </p:nvGrpSpPr>
        <p:grpSpPr>
          <a:xfrm>
            <a:off x="6147570" y="1901492"/>
            <a:ext cx="5318760" cy="3952875"/>
            <a:chOff x="6175448" y="1845736"/>
            <a:chExt cx="5318760" cy="3952875"/>
          </a:xfrm>
        </p:grpSpPr>
        <p:sp>
          <p:nvSpPr>
            <p:cNvPr id="12" name="object 12"/>
            <p:cNvSpPr/>
            <p:nvPr/>
          </p:nvSpPr>
          <p:spPr>
            <a:xfrm>
              <a:off x="6188148" y="1858436"/>
              <a:ext cx="5293360" cy="742950"/>
            </a:xfrm>
            <a:custGeom>
              <a:avLst/>
              <a:gdLst/>
              <a:ahLst/>
              <a:cxnLst/>
              <a:rect l="l" t="t" r="r" b="b"/>
              <a:pathLst>
                <a:path w="5293359" h="742950">
                  <a:moveTo>
                    <a:pt x="0" y="123730"/>
                  </a:moveTo>
                  <a:lnTo>
                    <a:pt x="9723" y="75569"/>
                  </a:lnTo>
                  <a:lnTo>
                    <a:pt x="36239" y="36239"/>
                  </a:lnTo>
                  <a:lnTo>
                    <a:pt x="75569" y="9723"/>
                  </a:lnTo>
                  <a:lnTo>
                    <a:pt x="123730" y="0"/>
                  </a:lnTo>
                  <a:lnTo>
                    <a:pt x="5169582" y="0"/>
                  </a:lnTo>
                  <a:lnTo>
                    <a:pt x="5217743" y="9723"/>
                  </a:lnTo>
                  <a:lnTo>
                    <a:pt x="5257073" y="36239"/>
                  </a:lnTo>
                  <a:lnTo>
                    <a:pt x="5283589" y="75569"/>
                  </a:lnTo>
                  <a:lnTo>
                    <a:pt x="5293313" y="123730"/>
                  </a:lnTo>
                  <a:lnTo>
                    <a:pt x="5293313" y="618647"/>
                  </a:lnTo>
                  <a:lnTo>
                    <a:pt x="5283589" y="666808"/>
                  </a:lnTo>
                  <a:lnTo>
                    <a:pt x="5257073" y="706138"/>
                  </a:lnTo>
                  <a:lnTo>
                    <a:pt x="5217743" y="732654"/>
                  </a:lnTo>
                  <a:lnTo>
                    <a:pt x="5169582" y="742378"/>
                  </a:lnTo>
                  <a:lnTo>
                    <a:pt x="123730" y="742378"/>
                  </a:lnTo>
                  <a:lnTo>
                    <a:pt x="75569" y="732654"/>
                  </a:lnTo>
                  <a:lnTo>
                    <a:pt x="36239" y="706138"/>
                  </a:lnTo>
                  <a:lnTo>
                    <a:pt x="9723" y="666808"/>
                  </a:lnTo>
                  <a:lnTo>
                    <a:pt x="0" y="618647"/>
                  </a:lnTo>
                  <a:lnTo>
                    <a:pt x="0" y="123730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188148" y="2641135"/>
              <a:ext cx="5293360" cy="742950"/>
            </a:xfrm>
            <a:custGeom>
              <a:avLst/>
              <a:gdLst/>
              <a:ahLst/>
              <a:cxnLst/>
              <a:rect l="l" t="t" r="r" b="b"/>
              <a:pathLst>
                <a:path w="5293359" h="742950">
                  <a:moveTo>
                    <a:pt x="0" y="123730"/>
                  </a:moveTo>
                  <a:lnTo>
                    <a:pt x="9723" y="75569"/>
                  </a:lnTo>
                  <a:lnTo>
                    <a:pt x="36239" y="36239"/>
                  </a:lnTo>
                  <a:lnTo>
                    <a:pt x="75569" y="9723"/>
                  </a:lnTo>
                  <a:lnTo>
                    <a:pt x="123730" y="0"/>
                  </a:lnTo>
                  <a:lnTo>
                    <a:pt x="5169582" y="0"/>
                  </a:lnTo>
                  <a:lnTo>
                    <a:pt x="5217743" y="9723"/>
                  </a:lnTo>
                  <a:lnTo>
                    <a:pt x="5257073" y="36239"/>
                  </a:lnTo>
                  <a:lnTo>
                    <a:pt x="5283589" y="75569"/>
                  </a:lnTo>
                  <a:lnTo>
                    <a:pt x="5293313" y="123730"/>
                  </a:lnTo>
                  <a:lnTo>
                    <a:pt x="5293313" y="618647"/>
                  </a:lnTo>
                  <a:lnTo>
                    <a:pt x="5283589" y="666808"/>
                  </a:lnTo>
                  <a:lnTo>
                    <a:pt x="5257073" y="706138"/>
                  </a:lnTo>
                  <a:lnTo>
                    <a:pt x="5217743" y="732654"/>
                  </a:lnTo>
                  <a:lnTo>
                    <a:pt x="5169582" y="742378"/>
                  </a:lnTo>
                  <a:lnTo>
                    <a:pt x="123730" y="742378"/>
                  </a:lnTo>
                  <a:lnTo>
                    <a:pt x="75569" y="732654"/>
                  </a:lnTo>
                  <a:lnTo>
                    <a:pt x="36239" y="706138"/>
                  </a:lnTo>
                  <a:lnTo>
                    <a:pt x="9723" y="666808"/>
                  </a:lnTo>
                  <a:lnTo>
                    <a:pt x="0" y="618647"/>
                  </a:lnTo>
                  <a:lnTo>
                    <a:pt x="0" y="123730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188148" y="3423833"/>
              <a:ext cx="5293360" cy="742950"/>
            </a:xfrm>
            <a:custGeom>
              <a:avLst/>
              <a:gdLst/>
              <a:ahLst/>
              <a:cxnLst/>
              <a:rect l="l" t="t" r="r" b="b"/>
              <a:pathLst>
                <a:path w="5293359" h="742950">
                  <a:moveTo>
                    <a:pt x="0" y="123730"/>
                  </a:moveTo>
                  <a:lnTo>
                    <a:pt x="9723" y="75569"/>
                  </a:lnTo>
                  <a:lnTo>
                    <a:pt x="36239" y="36239"/>
                  </a:lnTo>
                  <a:lnTo>
                    <a:pt x="75569" y="9723"/>
                  </a:lnTo>
                  <a:lnTo>
                    <a:pt x="123730" y="0"/>
                  </a:lnTo>
                  <a:lnTo>
                    <a:pt x="5169582" y="0"/>
                  </a:lnTo>
                  <a:lnTo>
                    <a:pt x="5217743" y="9723"/>
                  </a:lnTo>
                  <a:lnTo>
                    <a:pt x="5257073" y="36239"/>
                  </a:lnTo>
                  <a:lnTo>
                    <a:pt x="5283589" y="75569"/>
                  </a:lnTo>
                  <a:lnTo>
                    <a:pt x="5293313" y="123730"/>
                  </a:lnTo>
                  <a:lnTo>
                    <a:pt x="5293313" y="618647"/>
                  </a:lnTo>
                  <a:lnTo>
                    <a:pt x="5283589" y="666808"/>
                  </a:lnTo>
                  <a:lnTo>
                    <a:pt x="5257073" y="706138"/>
                  </a:lnTo>
                  <a:lnTo>
                    <a:pt x="5217743" y="732654"/>
                  </a:lnTo>
                  <a:lnTo>
                    <a:pt x="5169582" y="742378"/>
                  </a:lnTo>
                  <a:lnTo>
                    <a:pt x="123730" y="742378"/>
                  </a:lnTo>
                  <a:lnTo>
                    <a:pt x="75569" y="732654"/>
                  </a:lnTo>
                  <a:lnTo>
                    <a:pt x="36239" y="706138"/>
                  </a:lnTo>
                  <a:lnTo>
                    <a:pt x="9723" y="666808"/>
                  </a:lnTo>
                  <a:lnTo>
                    <a:pt x="0" y="618647"/>
                  </a:lnTo>
                  <a:lnTo>
                    <a:pt x="0" y="123730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188148" y="4206532"/>
              <a:ext cx="5293360" cy="742950"/>
            </a:xfrm>
            <a:custGeom>
              <a:avLst/>
              <a:gdLst/>
              <a:ahLst/>
              <a:cxnLst/>
              <a:rect l="l" t="t" r="r" b="b"/>
              <a:pathLst>
                <a:path w="5293359" h="742950">
                  <a:moveTo>
                    <a:pt x="0" y="123730"/>
                  </a:moveTo>
                  <a:lnTo>
                    <a:pt x="9723" y="75569"/>
                  </a:lnTo>
                  <a:lnTo>
                    <a:pt x="36239" y="36239"/>
                  </a:lnTo>
                  <a:lnTo>
                    <a:pt x="75569" y="9723"/>
                  </a:lnTo>
                  <a:lnTo>
                    <a:pt x="123730" y="0"/>
                  </a:lnTo>
                  <a:lnTo>
                    <a:pt x="5169582" y="0"/>
                  </a:lnTo>
                  <a:lnTo>
                    <a:pt x="5217743" y="9723"/>
                  </a:lnTo>
                  <a:lnTo>
                    <a:pt x="5257073" y="36239"/>
                  </a:lnTo>
                  <a:lnTo>
                    <a:pt x="5283589" y="75569"/>
                  </a:lnTo>
                  <a:lnTo>
                    <a:pt x="5293313" y="123730"/>
                  </a:lnTo>
                  <a:lnTo>
                    <a:pt x="5293313" y="618647"/>
                  </a:lnTo>
                  <a:lnTo>
                    <a:pt x="5283589" y="666808"/>
                  </a:lnTo>
                  <a:lnTo>
                    <a:pt x="5257073" y="706138"/>
                  </a:lnTo>
                  <a:lnTo>
                    <a:pt x="5217743" y="732654"/>
                  </a:lnTo>
                  <a:lnTo>
                    <a:pt x="5169582" y="742378"/>
                  </a:lnTo>
                  <a:lnTo>
                    <a:pt x="123730" y="742378"/>
                  </a:lnTo>
                  <a:lnTo>
                    <a:pt x="75569" y="732654"/>
                  </a:lnTo>
                  <a:lnTo>
                    <a:pt x="36239" y="706138"/>
                  </a:lnTo>
                  <a:lnTo>
                    <a:pt x="9723" y="666808"/>
                  </a:lnTo>
                  <a:lnTo>
                    <a:pt x="0" y="618647"/>
                  </a:lnTo>
                  <a:lnTo>
                    <a:pt x="0" y="123730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188148" y="4989231"/>
              <a:ext cx="5293360" cy="796290"/>
            </a:xfrm>
            <a:custGeom>
              <a:avLst/>
              <a:gdLst/>
              <a:ahLst/>
              <a:cxnLst/>
              <a:rect l="l" t="t" r="r" b="b"/>
              <a:pathLst>
                <a:path w="5293359" h="796289">
                  <a:moveTo>
                    <a:pt x="0" y="132692"/>
                  </a:moveTo>
                  <a:lnTo>
                    <a:pt x="6764" y="90751"/>
                  </a:lnTo>
                  <a:lnTo>
                    <a:pt x="25601" y="54325"/>
                  </a:lnTo>
                  <a:lnTo>
                    <a:pt x="54325" y="25601"/>
                  </a:lnTo>
                  <a:lnTo>
                    <a:pt x="90750" y="6764"/>
                  </a:lnTo>
                  <a:lnTo>
                    <a:pt x="132691" y="0"/>
                  </a:lnTo>
                  <a:lnTo>
                    <a:pt x="5160621" y="0"/>
                  </a:lnTo>
                  <a:lnTo>
                    <a:pt x="5202562" y="6764"/>
                  </a:lnTo>
                  <a:lnTo>
                    <a:pt x="5238987" y="25601"/>
                  </a:lnTo>
                  <a:lnTo>
                    <a:pt x="5267711" y="54325"/>
                  </a:lnTo>
                  <a:lnTo>
                    <a:pt x="5286548" y="90751"/>
                  </a:lnTo>
                  <a:lnTo>
                    <a:pt x="5293313" y="132692"/>
                  </a:lnTo>
                  <a:lnTo>
                    <a:pt x="5293313" y="663448"/>
                  </a:lnTo>
                  <a:lnTo>
                    <a:pt x="5286548" y="705389"/>
                  </a:lnTo>
                  <a:lnTo>
                    <a:pt x="5267711" y="741815"/>
                  </a:lnTo>
                  <a:lnTo>
                    <a:pt x="5238987" y="770539"/>
                  </a:lnTo>
                  <a:lnTo>
                    <a:pt x="5202562" y="789376"/>
                  </a:lnTo>
                  <a:lnTo>
                    <a:pt x="5160621" y="796141"/>
                  </a:lnTo>
                  <a:lnTo>
                    <a:pt x="132691" y="796141"/>
                  </a:lnTo>
                  <a:lnTo>
                    <a:pt x="90750" y="789376"/>
                  </a:lnTo>
                  <a:lnTo>
                    <a:pt x="54325" y="770539"/>
                  </a:lnTo>
                  <a:lnTo>
                    <a:pt x="25601" y="741815"/>
                  </a:lnTo>
                  <a:lnTo>
                    <a:pt x="6764" y="705389"/>
                  </a:lnTo>
                  <a:lnTo>
                    <a:pt x="0" y="663448"/>
                  </a:lnTo>
                  <a:lnTo>
                    <a:pt x="0" y="132692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>
            <a:spLocks noGrp="1"/>
          </p:cNvSpPr>
          <p:nvPr>
            <p:ph sz="half" idx="3"/>
          </p:nvPr>
        </p:nvSpPr>
        <p:spPr>
          <a:xfrm>
            <a:off x="6248400" y="2037402"/>
            <a:ext cx="5106034" cy="3459922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27305">
              <a:lnSpc>
                <a:spcPct val="100000"/>
              </a:lnSpc>
              <a:spcBef>
                <a:spcPts val="4"/>
              </a:spcBef>
            </a:pPr>
            <a:r>
              <a:rPr sz="1600" spc="-5" dirty="0"/>
              <a:t>Po</a:t>
            </a:r>
            <a:r>
              <a:rPr sz="1600" spc="-15" dirty="0"/>
              <a:t> </a:t>
            </a:r>
            <a:r>
              <a:rPr sz="1600" dirty="0" err="1"/>
              <a:t>vzoru</a:t>
            </a:r>
            <a:r>
              <a:rPr sz="1600" spc="-15" dirty="0"/>
              <a:t> </a:t>
            </a:r>
            <a:r>
              <a:rPr sz="1600" spc="-5" dirty="0"/>
              <a:t>HUMANITNÍCH</a:t>
            </a:r>
            <a:r>
              <a:rPr lang="cs-CZ" sz="1600" spc="-5" dirty="0"/>
              <a:t> věd</a:t>
            </a:r>
            <a:endParaRPr sz="1600" spc="-270" dirty="0"/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2800"/>
          </a:p>
          <a:p>
            <a:pPr marL="27305" marR="1118870">
              <a:lnSpc>
                <a:spcPts val="1800"/>
              </a:lnSpc>
              <a:spcBef>
                <a:spcPts val="4"/>
              </a:spcBef>
            </a:pPr>
            <a:r>
              <a:rPr sz="1600" spc="-5" dirty="0"/>
              <a:t>Proces</a:t>
            </a:r>
            <a:r>
              <a:rPr sz="1600" spc="-15" dirty="0"/>
              <a:t> </a:t>
            </a:r>
            <a:r>
              <a:rPr sz="1600" spc="-5" dirty="0"/>
              <a:t>hledání</a:t>
            </a:r>
            <a:r>
              <a:rPr sz="1600" spc="-15" dirty="0"/>
              <a:t> </a:t>
            </a:r>
            <a:r>
              <a:rPr sz="1600" spc="-65" dirty="0"/>
              <a:t>POROZUMĚNÍ</a:t>
            </a:r>
            <a:r>
              <a:rPr sz="1600" spc="-5" dirty="0"/>
              <a:t> </a:t>
            </a:r>
            <a:r>
              <a:rPr sz="1600" spc="-5" dirty="0" err="1"/>
              <a:t>pomocí</a:t>
            </a:r>
            <a:r>
              <a:rPr sz="1600" spc="-5" dirty="0"/>
              <a:t> </a:t>
            </a:r>
            <a:r>
              <a:rPr sz="1600" spc="-484" dirty="0"/>
              <a:t> </a:t>
            </a:r>
            <a:r>
              <a:rPr sz="1600" spc="-5" dirty="0" err="1"/>
              <a:t>interpretace</a:t>
            </a:r>
          </a:p>
          <a:p>
            <a:pPr marL="12700" marR="5080">
              <a:spcBef>
                <a:spcPts val="4"/>
              </a:spcBef>
            </a:pPr>
            <a:r>
              <a:rPr lang="cs-CZ" sz="1500" spc="-5" dirty="0"/>
              <a:t>Cílem je zjistit, jak lidé chápou svět kolem sebe, proč jednají určitým způsobem a proč jejich chování vypadá tak, jak vypadá</a:t>
            </a:r>
            <a:endParaRPr lang="en-US" sz="1500" dirty="0"/>
          </a:p>
          <a:p>
            <a:pPr>
              <a:lnSpc>
                <a:spcPct val="100000"/>
              </a:lnSpc>
              <a:spcBef>
                <a:spcPts val="4"/>
              </a:spcBef>
            </a:pPr>
            <a:endParaRPr lang="cs-CZ" sz="1400"/>
          </a:p>
          <a:p>
            <a:pPr>
              <a:lnSpc>
                <a:spcPct val="100000"/>
              </a:lnSpc>
              <a:spcBef>
                <a:spcPts val="4"/>
              </a:spcBef>
            </a:pPr>
            <a:r>
              <a:rPr lang="cs-CZ" sz="1600" dirty="0"/>
              <a:t>Vyhodnocování dat pomocí kvalitativních metod, které vychází z různých tradic</a:t>
            </a:r>
            <a:endParaRPr sz="1600" dirty="0"/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1400"/>
          </a:p>
          <a:p>
            <a:pPr marL="15240" marR="615315">
              <a:spcBef>
                <a:spcPts val="4"/>
              </a:spcBef>
            </a:pPr>
            <a:r>
              <a:rPr lang="cs-CZ" sz="1500" spc="-15" dirty="0"/>
              <a:t>Typické metody: kvalitativní analýza hloubkových rozhovorů, </a:t>
            </a:r>
            <a:r>
              <a:rPr lang="cs-CZ" sz="1500" spc="-15" dirty="0" err="1"/>
              <a:t>focus</a:t>
            </a:r>
            <a:r>
              <a:rPr lang="cs-CZ" sz="1500" spc="-15" dirty="0"/>
              <a:t> </a:t>
            </a:r>
            <a:r>
              <a:rPr lang="cs-CZ" sz="1500" spc="-15" dirty="0" err="1"/>
              <a:t>groups</a:t>
            </a:r>
            <a:r>
              <a:rPr lang="cs-CZ" sz="1500" spc="-15" dirty="0"/>
              <a:t> a textů, etnografické pozorování</a:t>
            </a:r>
            <a:endParaRPr sz="1500" dirty="0"/>
          </a:p>
        </p:txBody>
      </p:sp>
      <p:sp>
        <p:nvSpPr>
          <p:cNvPr id="20" name="object 3">
            <a:extLst>
              <a:ext uri="{FF2B5EF4-FFF2-40B4-BE49-F238E27FC236}">
                <a16:creationId xmlns:a16="http://schemas.microsoft.com/office/drawing/2014/main" id="{CA696541-9993-437F-B129-0042742E7F15}"/>
              </a:ext>
            </a:extLst>
          </p:cNvPr>
          <p:cNvSpPr txBox="1">
            <a:spLocks/>
          </p:cNvSpPr>
          <p:nvPr/>
        </p:nvSpPr>
        <p:spPr>
          <a:xfrm>
            <a:off x="661035" y="1309600"/>
            <a:ext cx="5319999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200" b="1" i="0">
                <a:solidFill>
                  <a:srgbClr val="0000DC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cs-CZ" sz="2000" kern="0"/>
              <a:t>Kvantitativní výzkum</a:t>
            </a:r>
            <a:endParaRPr lang="en-US" sz="2000" kern="0"/>
          </a:p>
        </p:txBody>
      </p:sp>
      <p:sp>
        <p:nvSpPr>
          <p:cNvPr id="21" name="object 3">
            <a:extLst>
              <a:ext uri="{FF2B5EF4-FFF2-40B4-BE49-F238E27FC236}">
                <a16:creationId xmlns:a16="http://schemas.microsoft.com/office/drawing/2014/main" id="{21AE622F-8F73-4411-9054-96824CA0CDCE}"/>
              </a:ext>
            </a:extLst>
          </p:cNvPr>
          <p:cNvSpPr txBox="1">
            <a:spLocks/>
          </p:cNvSpPr>
          <p:nvPr/>
        </p:nvSpPr>
        <p:spPr>
          <a:xfrm>
            <a:off x="6096000" y="1309600"/>
            <a:ext cx="5319999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200" b="1" i="0">
                <a:solidFill>
                  <a:srgbClr val="0000DC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cs-CZ" sz="2000" kern="0"/>
              <a:t>Kvalitativní výzkum</a:t>
            </a:r>
            <a:endParaRPr lang="en-US" sz="2000" ker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D92C4-0DA6-4AD8-82B2-E23ED38A5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4E99A-85DE-4D29-BDCE-B566BD88ABB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6F3320-5B80-4FE5-AF51-23800D8F78AB}"/>
              </a:ext>
            </a:extLst>
          </p:cNvPr>
          <p:cNvSpPr>
            <a:spLocks noGrp="1"/>
          </p:cNvSpPr>
          <p:nvPr>
            <p:ph sz="half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2" name="Picture 4" descr="Image">
            <a:extLst>
              <a:ext uri="{FF2B5EF4-FFF2-40B4-BE49-F238E27FC236}">
                <a16:creationId xmlns:a16="http://schemas.microsoft.com/office/drawing/2014/main" id="{AAA5079D-93C2-4DE5-8BA5-888ED0F531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2886" y="711575"/>
            <a:ext cx="3246227" cy="5465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3213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299" y="6250940"/>
            <a:ext cx="32207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0000DC"/>
                </a:solidFill>
                <a:latin typeface="Arial MT"/>
                <a:cs typeface="Arial MT"/>
              </a:rPr>
              <a:t>Metody </a:t>
            </a:r>
            <a:r>
              <a:rPr sz="1200" dirty="0">
                <a:solidFill>
                  <a:srgbClr val="0000DC"/>
                </a:solidFill>
                <a:latin typeface="Arial MT"/>
                <a:cs typeface="Arial MT"/>
              </a:rPr>
              <a:t>a</a:t>
            </a:r>
            <a:r>
              <a:rPr sz="1200" spc="-5" dirty="0">
                <a:solidFill>
                  <a:srgbClr val="0000DC"/>
                </a:solidFill>
                <a:latin typeface="Arial MT"/>
                <a:cs typeface="Arial MT"/>
              </a:rPr>
              <a:t> techniky výzkumu </a:t>
            </a:r>
            <a:r>
              <a:rPr sz="1200" spc="-50" dirty="0">
                <a:solidFill>
                  <a:srgbClr val="0000DC"/>
                </a:solidFill>
                <a:latin typeface="Arial MT"/>
                <a:cs typeface="Arial MT"/>
              </a:rPr>
              <a:t>společenských</a:t>
            </a:r>
            <a:r>
              <a:rPr sz="1200" spc="-10" dirty="0">
                <a:solidFill>
                  <a:srgbClr val="0000DC"/>
                </a:solidFill>
                <a:latin typeface="Arial MT"/>
                <a:cs typeface="Arial MT"/>
              </a:rPr>
              <a:t> </a:t>
            </a:r>
            <a:r>
              <a:rPr sz="1200" spc="-180" dirty="0">
                <a:solidFill>
                  <a:srgbClr val="0000DC"/>
                </a:solidFill>
                <a:latin typeface="Arial MT"/>
                <a:cs typeface="Arial MT"/>
              </a:rPr>
              <a:t>věd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7299" y="441451"/>
            <a:ext cx="100088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Kvantitativní</a:t>
            </a:r>
            <a:r>
              <a:rPr sz="3600" spc="-10" dirty="0"/>
              <a:t> </a:t>
            </a:r>
            <a:r>
              <a:rPr sz="3600" dirty="0"/>
              <a:t>a</a:t>
            </a:r>
            <a:r>
              <a:rPr sz="3600" spc="-5" dirty="0"/>
              <a:t> kvalitativní výzkumná strategie</a:t>
            </a:r>
            <a:endParaRPr sz="3600"/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544741"/>
              </p:ext>
            </p:extLst>
          </p:nvPr>
        </p:nvGraphicFramePr>
        <p:xfrm>
          <a:off x="771325" y="1307130"/>
          <a:ext cx="10262234" cy="46935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8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5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5602">
                <a:tc gridSpan="2">
                  <a:txBody>
                    <a:bodyPr/>
                    <a:lstStyle/>
                    <a:p>
                      <a:pPr marL="296989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Kvantitativní</a:t>
                      </a:r>
                      <a:r>
                        <a:rPr sz="18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výzkum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8895" marB="0">
                    <a:solidFill>
                      <a:srgbClr val="00AF3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Kvalitativní</a:t>
                      </a:r>
                      <a:r>
                        <a:rPr sz="18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výzkum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8895" marB="0">
                    <a:solidFill>
                      <a:srgbClr val="00A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759"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Účel</a:t>
                      </a:r>
                      <a:r>
                        <a:rPr sz="18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výzkumu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R w="9525">
                      <a:solidFill>
                        <a:srgbClr val="92D05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spc="-5" dirty="0">
                          <a:latin typeface="Arial MT"/>
                          <a:cs typeface="Arial MT"/>
                        </a:rPr>
                        <a:t>deskripce/explanace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5085" marB="0">
                    <a:lnL w="9525">
                      <a:solidFill>
                        <a:srgbClr val="92D050"/>
                      </a:solidFill>
                      <a:prstDash val="solid"/>
                    </a:lnL>
                    <a:lnR w="9525">
                      <a:solidFill>
                        <a:srgbClr val="92D05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spc="-5" dirty="0">
                          <a:latin typeface="Arial MT"/>
                          <a:cs typeface="Arial MT"/>
                        </a:rPr>
                        <a:t>explorace/deskripce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5085" marB="0">
                    <a:lnL w="9525">
                      <a:solidFill>
                        <a:srgbClr val="92D05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331"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Analytický</a:t>
                      </a:r>
                      <a:r>
                        <a:rPr sz="18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postup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R w="9525">
                      <a:solidFill>
                        <a:srgbClr val="92D05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m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ě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ř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ení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s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tat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is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ická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ana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lýza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6195" marB="0">
                    <a:lnL w="9525">
                      <a:solidFill>
                        <a:srgbClr val="92D050"/>
                      </a:solidFill>
                      <a:prstDash val="solid"/>
                    </a:lnL>
                    <a:lnR w="9525">
                      <a:solidFill>
                        <a:srgbClr val="92D05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800" spc="-5" dirty="0">
                          <a:latin typeface="Arial MT"/>
                          <a:cs typeface="Arial MT"/>
                        </a:rPr>
                        <a:t>interpretace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6195" marB="0">
                    <a:lnL w="9525">
                      <a:solidFill>
                        <a:srgbClr val="92D05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283"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Vztah</a:t>
                      </a:r>
                      <a:r>
                        <a:rPr sz="18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teorie</a:t>
                      </a:r>
                      <a:r>
                        <a:rPr sz="18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výzkumu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R w="9525">
                      <a:solidFill>
                        <a:srgbClr val="92D05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spc="-5" dirty="0">
                          <a:latin typeface="Arial MT"/>
                          <a:cs typeface="Arial MT"/>
                        </a:rPr>
                        <a:t>potvrzení,</a:t>
                      </a:r>
                      <a:r>
                        <a:rPr sz="18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falsifikace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4925" marB="0">
                    <a:lnL w="9525">
                      <a:solidFill>
                        <a:srgbClr val="92D050"/>
                      </a:solidFill>
                      <a:prstDash val="solid"/>
                    </a:lnL>
                    <a:lnR w="9525">
                      <a:solidFill>
                        <a:srgbClr val="92D05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spc="-5" dirty="0">
                          <a:latin typeface="Arial MT"/>
                          <a:cs typeface="Arial MT"/>
                        </a:rPr>
                        <a:t>teo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rie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č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s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vz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n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iká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4925" marB="0">
                    <a:lnL w="9525">
                      <a:solidFill>
                        <a:srgbClr val="92D05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032">
                <a:tc>
                  <a:txBody>
                    <a:bodyPr/>
                    <a:lstStyle/>
                    <a:p>
                      <a:pPr marL="95885" marR="412115">
                        <a:lnSpc>
                          <a:spcPts val="2110"/>
                        </a:lnSpc>
                        <a:spcBef>
                          <a:spcPts val="375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Konstrukce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výzkumného</a:t>
                      </a:r>
                      <a:r>
                        <a:rPr sz="18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souboru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R w="9525">
                      <a:solidFill>
                        <a:srgbClr val="92D05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lang="en-US" sz="1800" spc="-5">
                          <a:latin typeface="Arial MT"/>
                          <a:cs typeface="Arial MT"/>
                        </a:rPr>
                        <a:t>R</a:t>
                      </a:r>
                      <a:r>
                        <a:rPr sz="1800" spc="-5">
                          <a:latin typeface="Arial MT"/>
                          <a:cs typeface="Arial MT"/>
                        </a:rPr>
                        <a:t>eprezentativní</a:t>
                      </a:r>
                      <a:r>
                        <a:rPr lang="cs-CZ" sz="1800" spc="-30">
                          <a:latin typeface="Arial MT"/>
                          <a:cs typeface="Arial MT"/>
                        </a:rPr>
                        <a:t> výběr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3655" marB="0">
                    <a:lnL w="9525">
                      <a:solidFill>
                        <a:srgbClr val="92D050"/>
                      </a:solidFill>
                      <a:prstDash val="solid"/>
                    </a:lnL>
                    <a:lnR w="9525">
                      <a:solidFill>
                        <a:srgbClr val="92D05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800" spc="-5" dirty="0">
                          <a:latin typeface="Arial MT"/>
                          <a:cs typeface="Arial MT"/>
                        </a:rPr>
                        <a:t>ú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č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l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vý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vý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bě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r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3655" marB="0">
                    <a:lnL w="9525">
                      <a:solidFill>
                        <a:srgbClr val="92D05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79">
                <a:tc>
                  <a:txBody>
                    <a:bodyPr/>
                    <a:lstStyle/>
                    <a:p>
                      <a:pPr marL="95885" marR="615315">
                        <a:lnSpc>
                          <a:spcPts val="2110"/>
                        </a:lnSpc>
                        <a:spcBef>
                          <a:spcPts val="400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Vztah</a:t>
                      </a:r>
                      <a:r>
                        <a:rPr sz="18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výzkumníka</a:t>
                      </a:r>
                      <a:r>
                        <a:rPr sz="18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k </a:t>
                      </a:r>
                      <a:r>
                        <a:rPr sz="1800" b="1" spc="-48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subjektu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R w="9525">
                      <a:solidFill>
                        <a:srgbClr val="92D05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800" spc="-5" dirty="0">
                          <a:latin typeface="Arial MT"/>
                          <a:cs typeface="Arial MT"/>
                        </a:rPr>
                        <a:t>odstup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6195" marB="0">
                    <a:lnL w="9525">
                      <a:solidFill>
                        <a:srgbClr val="92D050"/>
                      </a:solidFill>
                      <a:prstDash val="solid"/>
                    </a:lnL>
                    <a:lnR w="9525">
                      <a:solidFill>
                        <a:srgbClr val="92D05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cs-CZ" sz="1800">
                          <a:latin typeface="Arial MT"/>
                          <a:cs typeface="Arial MT"/>
                        </a:rPr>
                        <a:t>těsný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6195" marB="0">
                    <a:lnL w="9525">
                      <a:solidFill>
                        <a:srgbClr val="92D05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855"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Data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R w="9525">
                      <a:solidFill>
                        <a:srgbClr val="92D05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č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í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s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l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n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ě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vyj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ád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ři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te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l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n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á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6195" marB="0">
                    <a:lnL w="9525">
                      <a:solidFill>
                        <a:srgbClr val="92D050"/>
                      </a:solidFill>
                      <a:prstDash val="solid"/>
                    </a:lnL>
                    <a:lnR w="9525">
                      <a:solidFill>
                        <a:srgbClr val="92D05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800" spc="-25" dirty="0">
                          <a:latin typeface="Arial MT"/>
                          <a:cs typeface="Arial MT"/>
                        </a:rPr>
                        <a:t>texty,</a:t>
                      </a:r>
                      <a:r>
                        <a:rPr sz="18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významy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6195" marB="0">
                    <a:lnL w="9525">
                      <a:solidFill>
                        <a:srgbClr val="92D05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87196"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Proces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R w="9525">
                      <a:solidFill>
                        <a:srgbClr val="92D05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 marR="626110">
                        <a:lnSpc>
                          <a:spcPts val="2110"/>
                        </a:lnSpc>
                      </a:pPr>
                      <a:r>
                        <a:rPr sz="1800" spc="-5">
                          <a:latin typeface="Arial MT"/>
                          <a:cs typeface="Arial MT"/>
                        </a:rPr>
                        <a:t>Po</a:t>
                      </a:r>
                      <a:r>
                        <a:rPr sz="1800">
                          <a:latin typeface="Arial MT"/>
                          <a:cs typeface="Arial MT"/>
                        </a:rPr>
                        <a:t>s</a:t>
                      </a:r>
                      <a:r>
                        <a:rPr sz="1800" spc="-5">
                          <a:latin typeface="Arial MT"/>
                          <a:cs typeface="Arial MT"/>
                        </a:rPr>
                        <a:t>tupn</a:t>
                      </a:r>
                      <a:r>
                        <a:rPr sz="1800">
                          <a:latin typeface="Arial MT"/>
                          <a:cs typeface="Arial MT"/>
                        </a:rPr>
                        <a:t>ý</a:t>
                      </a:r>
                      <a:r>
                        <a:rPr sz="18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(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p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l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án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s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bě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r 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dat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,  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analýza)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9525">
                      <a:solidFill>
                        <a:srgbClr val="92D050"/>
                      </a:solidFill>
                      <a:prstDash val="solid"/>
                    </a:lnL>
                    <a:lnR w="9525">
                      <a:solidFill>
                        <a:srgbClr val="92D05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 marR="309880">
                        <a:lnSpc>
                          <a:spcPct val="98900"/>
                        </a:lnSpc>
                        <a:spcBef>
                          <a:spcPts val="310"/>
                        </a:spcBef>
                      </a:pPr>
                      <a:r>
                        <a:rPr sz="1800" spc="-5" dirty="0">
                          <a:latin typeface="Arial MT"/>
                          <a:cs typeface="Arial MT"/>
                        </a:rPr>
                        <a:t>Neustálé porovnávání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a </a:t>
                      </a:r>
                      <a:r>
                        <a:rPr sz="18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p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ř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ehodno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v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ání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o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d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s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bě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ru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da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t  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p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ř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há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z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í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me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k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vy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hodno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v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án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í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z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se  z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pě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ke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s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bě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ru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9370" marB="0">
                    <a:lnL w="9525">
                      <a:solidFill>
                        <a:srgbClr val="92D05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460"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Povaha</a:t>
                      </a:r>
                      <a:r>
                        <a:rPr sz="18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výsledků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R w="9525">
                      <a:solidFill>
                        <a:srgbClr val="92D05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latin typeface="Arial MT"/>
                          <a:cs typeface="Arial MT"/>
                        </a:rPr>
                        <a:t>objektivní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2D050"/>
                      </a:solidFill>
                      <a:prstDash val="solid"/>
                    </a:lnL>
                    <a:lnR w="9525">
                      <a:solidFill>
                        <a:srgbClr val="92D05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latin typeface="Arial MT"/>
                          <a:cs typeface="Arial MT"/>
                        </a:rPr>
                        <a:t>subjektivní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2D05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7716668" y="6255003"/>
            <a:ext cx="272415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5">
                <a:latin typeface="Arial MT"/>
                <a:cs typeface="Arial MT"/>
              </a:rPr>
              <a:t>Na</a:t>
            </a:r>
            <a:r>
              <a:rPr sz="1600" spc="-20">
                <a:latin typeface="Arial MT"/>
                <a:cs typeface="Arial MT"/>
              </a:rPr>
              <a:t> </a:t>
            </a:r>
            <a:r>
              <a:rPr sz="1600" spc="-105">
                <a:latin typeface="Arial MT"/>
                <a:cs typeface="Arial MT"/>
              </a:rPr>
              <a:t>základě</a:t>
            </a:r>
            <a:r>
              <a:rPr lang="cs-CZ" sz="1600" spc="415" dirty="0">
                <a:latin typeface="Arial MT"/>
                <a:cs typeface="Arial MT"/>
              </a:rPr>
              <a:t> </a:t>
            </a:r>
            <a:r>
              <a:rPr sz="1600" spc="-5">
                <a:latin typeface="Arial MT"/>
                <a:cs typeface="Arial MT"/>
              </a:rPr>
              <a:t>(</a:t>
            </a:r>
            <a:r>
              <a:rPr sz="1600" spc="-5" dirty="0">
                <a:latin typeface="Arial MT"/>
                <a:cs typeface="Arial MT"/>
              </a:rPr>
              <a:t>Hendl, 2005: 63)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85270-9DB6-4326-A9AC-2CE73F24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299" y="681227"/>
            <a:ext cx="10777400" cy="492443"/>
          </a:xfrm>
        </p:spPr>
        <p:txBody>
          <a:bodyPr/>
          <a:lstStyle/>
          <a:p>
            <a:r>
              <a:rPr lang="cs-CZ"/>
              <a:t>Smíšený výzkumný přístup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637DA4-605B-44EE-8B10-C5722CF6D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1325" y="1307130"/>
            <a:ext cx="7458275" cy="480131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/>
              <a:t>Přístupy kvali a kvanti se spíše doplňují, než že by šly proti sobě (viz kriticko-realistické paradigma)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/>
              <a:t>Jedno může předcházet druhému a naopak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/>
              <a:t>V minulosti kvalitativní výzkum nebyl příliš uznáván, to se v posledních 30 letech výrazně změnilo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/>
              <a:t>Typy smíšených výzkumů: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1"/>
              <a:t>Míchání metod </a:t>
            </a:r>
            <a:r>
              <a:rPr lang="cs-CZ" sz="2400"/>
              <a:t>– kvali-kvanti-kvali (metody nejsou silně integrovány, jsou spíše vedle sebe)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1"/>
              <a:t>Smíšený model </a:t>
            </a:r>
            <a:r>
              <a:rPr lang="cs-CZ" sz="2400"/>
              <a:t>– míchání obou přístupů v rámci jednoho výzkumného designu – jeden typ dat, otázek, analýzy, … doplňuje a ovlivňuje druhý (obě fáze výzkumu jsou propojené)</a:t>
            </a:r>
            <a:endParaRPr lang="en-US" sz="240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73697BE-DE07-4F75-8FAD-339712174F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838200"/>
            <a:ext cx="37338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5271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5F6C4-2B78-4B47-81D2-33538058E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Výhody a nevýhody kvali a kvanti přístupu</a:t>
            </a:r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9DDBEF-AB3B-4CB5-A160-6F7C70BA76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4400" y="2057400"/>
            <a:ext cx="4837430" cy="3016210"/>
          </a:xfrm>
        </p:spPr>
        <p:txBody>
          <a:bodyPr wrap="square" lIns="0" tIns="0" rIns="0" bIns="0" anchor="t">
            <a:spAutoFit/>
          </a:bodyPr>
          <a:lstStyle/>
          <a:p>
            <a:r>
              <a:rPr lang="cs-CZ" sz="2800" dirty="0" err="1"/>
              <a:t>Kvali</a:t>
            </a:r>
            <a:r>
              <a:rPr lang="cs-CZ" sz="2800" dirty="0"/>
              <a:t> přístup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Přístupnější pro veřejnost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Hlubší porozumění, má menší vzorek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"zkreslený vzorek" - riziko, ale i výhoda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Ne tak ustálené metody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4D65474C-5A2B-44A6-A613-FA7572C0A6C4}"/>
              </a:ext>
            </a:extLst>
          </p:cNvPr>
          <p:cNvSpPr txBox="1">
            <a:spLocks/>
          </p:cNvSpPr>
          <p:nvPr/>
        </p:nvSpPr>
        <p:spPr>
          <a:xfrm>
            <a:off x="6248400" y="2057399"/>
            <a:ext cx="4837430" cy="3016210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>
              <a:defRPr sz="1700" b="0" i="0">
                <a:solidFill>
                  <a:schemeClr val="tx1"/>
                </a:solidFill>
                <a:latin typeface="Arial MT"/>
                <a:ea typeface="+mn-ea"/>
                <a:cs typeface="Arial MT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kern="0" dirty="0" err="1"/>
              <a:t>Kvanti</a:t>
            </a:r>
            <a:r>
              <a:rPr lang="cs-CZ" sz="2800" kern="0" dirty="0"/>
              <a:t> přístup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kern="0" dirty="0" err="1"/>
              <a:t>Povrchovější</a:t>
            </a:r>
            <a:r>
              <a:rPr lang="cs-CZ" sz="2800" kern="0" dirty="0"/>
              <a:t> porozumění, velký vzorek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kern="0" dirty="0"/>
              <a:t>Když mám dobře vybraný vzorek, pravděpodobnost reprezentativnosti je vyšší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kern="0" dirty="0"/>
          </a:p>
        </p:txBody>
      </p:sp>
    </p:spTree>
    <p:extLst>
      <p:ext uri="{BB962C8B-B14F-4D97-AF65-F5344CB8AC3E}">
        <p14:creationId xmlns:p14="http://schemas.microsoft.com/office/powerpoint/2010/main" val="38843505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9117D-31E3-4DD8-9A3D-96030ADD0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299" y="681227"/>
            <a:ext cx="10777400" cy="492443"/>
          </a:xfrm>
        </p:spPr>
        <p:txBody>
          <a:bodyPr/>
          <a:lstStyle/>
          <a:p>
            <a:r>
              <a:rPr lang="cs-CZ"/>
              <a:t>Kdy tedy využít kvali a kdy využít kvanti?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BA5694-12B9-4EC4-BBC1-3C0A10569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7299" y="1712044"/>
            <a:ext cx="10262870" cy="301621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/>
              <a:t>Cvičení: </a:t>
            </a:r>
            <a:r>
              <a:rPr lang="cs-CZ" sz="2800"/>
              <a:t>rozdělte se do dvojic a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800"/>
              <a:t>zkuste vymyslet, za jakých okolností by se dalo zadané téma zkoumat kvalitativně a za jakých kvantitativně.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800"/>
              <a:t>Stejně tak zkuste popřemýšlet nad tím, jak by se daly oba výzkumy zintegrovat do jednoho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800"/>
              <a:t>Následně vaše návrhy odprezentujte ostatním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800"/>
              <a:t>Zkuste ke každému typu výzkumu navrhnout výzkumnou otázku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0162631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9117D-31E3-4DD8-9A3D-96030ADD0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299" y="681227"/>
            <a:ext cx="10777400" cy="492443"/>
          </a:xfrm>
        </p:spPr>
        <p:txBody>
          <a:bodyPr/>
          <a:lstStyle/>
          <a:p>
            <a:r>
              <a:rPr lang="cs-CZ"/>
              <a:t>Shrnutí hodiny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BA5694-12B9-4EC4-BBC1-3C0A10569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7299" y="1712044"/>
            <a:ext cx="10262870" cy="1723549"/>
          </a:xfrm>
        </p:spPr>
        <p:txBody>
          <a:bodyPr wrap="square" lIns="0" tIns="0" rIns="0" bIns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err="1">
                <a:cs typeface="Calibri"/>
              </a:rPr>
              <a:t>Xx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err="1">
                <a:cs typeface="Calibri"/>
              </a:rPr>
              <a:t>Xx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err="1">
                <a:cs typeface="Calibri"/>
              </a:rPr>
              <a:t>Xx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err="1">
                <a:cs typeface="Calibri"/>
              </a:rPr>
              <a:t>Xx</a:t>
            </a:r>
            <a:r>
              <a:rPr lang="cs-CZ" sz="2800" dirty="0">
                <a:cs typeface="Calibri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5422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844E9-89F4-46FD-A857-FD136A794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299" y="681227"/>
            <a:ext cx="10777400" cy="492443"/>
          </a:xfrm>
        </p:spPr>
        <p:txBody>
          <a:bodyPr/>
          <a:lstStyle/>
          <a:p>
            <a:r>
              <a:rPr lang="cs-CZ"/>
              <a:t>Opakování z minula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13F170-2C6A-434F-8311-8B6C4100C9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5709560-F3D0-471A-AF88-1DC6034170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9" y="1429050"/>
            <a:ext cx="4572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7808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299" y="591819"/>
            <a:ext cx="4148454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/>
              <a:t>Použitá</a:t>
            </a:r>
            <a:r>
              <a:rPr sz="4000" spc="-75" dirty="0"/>
              <a:t> </a:t>
            </a:r>
            <a:r>
              <a:rPr sz="4000" dirty="0"/>
              <a:t>literatura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pc="-5" dirty="0"/>
              <a:t>Metody </a:t>
            </a:r>
            <a:r>
              <a:rPr dirty="0"/>
              <a:t>a</a:t>
            </a:r>
            <a:r>
              <a:rPr spc="-5" dirty="0"/>
              <a:t> techniky výzkumu </a:t>
            </a:r>
            <a:r>
              <a:rPr spc="-50" dirty="0"/>
              <a:t>společenských</a:t>
            </a:r>
            <a:r>
              <a:rPr spc="-10" dirty="0"/>
              <a:t> </a:t>
            </a:r>
            <a:r>
              <a:rPr spc="-180" dirty="0"/>
              <a:t>věd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9054" y="1637284"/>
            <a:ext cx="10325735" cy="32065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38580">
              <a:lnSpc>
                <a:spcPct val="107100"/>
              </a:lnSpc>
              <a:spcBef>
                <a:spcPts val="100"/>
              </a:spcBef>
            </a:pPr>
            <a:r>
              <a:rPr sz="2800" dirty="0">
                <a:latin typeface="Arial MT"/>
                <a:cs typeface="Arial MT"/>
              </a:rPr>
              <a:t>Hendl, J. (1997). </a:t>
            </a:r>
            <a:r>
              <a:rPr sz="2800" i="1" dirty="0">
                <a:latin typeface="Arial"/>
                <a:cs typeface="Arial"/>
              </a:rPr>
              <a:t>Úvod do kvalitativního výzkumu</a:t>
            </a:r>
            <a:r>
              <a:rPr sz="2800" dirty="0">
                <a:latin typeface="Arial MT"/>
                <a:cs typeface="Arial MT"/>
              </a:rPr>
              <a:t>. </a:t>
            </a:r>
            <a:r>
              <a:rPr sz="2800" spc="-5" dirty="0">
                <a:latin typeface="Arial MT"/>
                <a:cs typeface="Arial MT"/>
              </a:rPr>
              <a:t>Praha: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Karolinum.</a:t>
            </a:r>
            <a:endParaRPr sz="2800">
              <a:latin typeface="Arial MT"/>
              <a:cs typeface="Arial MT"/>
            </a:endParaRPr>
          </a:p>
          <a:p>
            <a:pPr marL="12700" marR="5080">
              <a:lnSpc>
                <a:spcPct val="107100"/>
              </a:lnSpc>
            </a:pPr>
            <a:r>
              <a:rPr sz="2800" dirty="0">
                <a:latin typeface="Arial MT"/>
                <a:cs typeface="Arial MT"/>
              </a:rPr>
              <a:t>Novotná,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H</a:t>
            </a:r>
            <a:r>
              <a:rPr sz="2800" spc="-5">
                <a:latin typeface="Arial MT"/>
                <a:cs typeface="Arial MT"/>
              </a:rPr>
              <a:t>.,</a:t>
            </a:r>
            <a:r>
              <a:rPr sz="2800" spc="-10">
                <a:latin typeface="Arial MT"/>
                <a:cs typeface="Arial MT"/>
              </a:rPr>
              <a:t> </a:t>
            </a:r>
            <a:r>
              <a:rPr lang="cs-CZ" sz="2800" spc="-10">
                <a:latin typeface="Arial MT"/>
                <a:cs typeface="Arial MT"/>
              </a:rPr>
              <a:t>Špaček, </a:t>
            </a:r>
            <a:r>
              <a:rPr sz="2800" spc="-5">
                <a:latin typeface="Arial MT"/>
                <a:cs typeface="Arial MT"/>
              </a:rPr>
              <a:t>O.,</a:t>
            </a:r>
            <a:r>
              <a:rPr sz="2800" spc="-10">
                <a:latin typeface="Arial MT"/>
                <a:cs typeface="Arial MT"/>
              </a:rPr>
              <a:t> </a:t>
            </a:r>
            <a:r>
              <a:rPr lang="en-US" sz="2800" spc="-10">
                <a:latin typeface="Arial MT"/>
                <a:cs typeface="Arial MT"/>
              </a:rPr>
              <a:t>Šťovíčková</a:t>
            </a:r>
            <a:r>
              <a:rPr lang="cs-CZ" sz="2800" spc="-10">
                <a:latin typeface="Arial MT"/>
                <a:cs typeface="Arial MT"/>
              </a:rPr>
              <a:t> </a:t>
            </a:r>
            <a:r>
              <a:rPr sz="2800">
                <a:latin typeface="Arial MT"/>
                <a:cs typeface="Arial MT"/>
              </a:rPr>
              <a:t>Jantulová</a:t>
            </a:r>
            <a:r>
              <a:rPr sz="2800" dirty="0">
                <a:latin typeface="Arial MT"/>
                <a:cs typeface="Arial MT"/>
              </a:rPr>
              <a:t>,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M.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(Eds.).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(2020). </a:t>
            </a:r>
            <a:r>
              <a:rPr sz="2800" spc="-76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Metody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výzkumu ve </a:t>
            </a:r>
            <a:r>
              <a:rPr sz="2800" spc="-110" dirty="0">
                <a:latin typeface="Arial MT"/>
                <a:cs typeface="Arial MT"/>
              </a:rPr>
              <a:t>společenských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175" dirty="0">
                <a:latin typeface="Arial MT"/>
                <a:cs typeface="Arial MT"/>
              </a:rPr>
              <a:t>vědách.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Praha: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FHS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>
                <a:latin typeface="Arial MT"/>
                <a:cs typeface="Arial MT"/>
              </a:rPr>
              <a:t>UK </a:t>
            </a:r>
            <a:r>
              <a:rPr sz="2800" spc="5">
                <a:latin typeface="Arial MT"/>
                <a:cs typeface="Arial MT"/>
              </a:rPr>
              <a:t> </a:t>
            </a:r>
            <a:endParaRPr lang="cs-CZ" sz="2800" spc="5">
              <a:latin typeface="Arial MT"/>
              <a:cs typeface="Arial MT"/>
            </a:endParaRPr>
          </a:p>
          <a:p>
            <a:pPr marL="12700" marR="5080">
              <a:lnSpc>
                <a:spcPct val="107100"/>
              </a:lnSpc>
            </a:pPr>
            <a:r>
              <a:rPr sz="2800">
                <a:latin typeface="Arial MT"/>
                <a:cs typeface="Arial MT"/>
              </a:rPr>
              <a:t>Sedláková</a:t>
            </a:r>
            <a:r>
              <a:rPr sz="2800" dirty="0">
                <a:latin typeface="Arial MT"/>
                <a:cs typeface="Arial MT"/>
              </a:rPr>
              <a:t>, R. (2014). </a:t>
            </a:r>
            <a:r>
              <a:rPr sz="2800" i="1" dirty="0">
                <a:latin typeface="Arial"/>
                <a:cs typeface="Arial"/>
              </a:rPr>
              <a:t>Výzkum médií. Nejpoužívanější metody a </a:t>
            </a:r>
            <a:r>
              <a:rPr sz="2800" i="1" spc="5" dirty="0">
                <a:latin typeface="Arial"/>
                <a:cs typeface="Arial"/>
              </a:rPr>
              <a:t> </a:t>
            </a:r>
            <a:r>
              <a:rPr sz="2800" i="1" dirty="0">
                <a:latin typeface="Arial"/>
                <a:cs typeface="Arial"/>
              </a:rPr>
              <a:t>techniky</a:t>
            </a:r>
            <a:r>
              <a:rPr sz="2800" dirty="0">
                <a:latin typeface="Arial MT"/>
                <a:cs typeface="Arial MT"/>
              </a:rPr>
              <a:t>.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Grada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299" y="591819"/>
            <a:ext cx="445897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/>
              <a:t>Empirický</a:t>
            </a:r>
            <a:r>
              <a:rPr sz="4000" spc="-45" dirty="0"/>
              <a:t> </a:t>
            </a:r>
            <a:r>
              <a:rPr sz="4000" spc="-5" dirty="0"/>
              <a:t>výzkum</a:t>
            </a:r>
            <a:endParaRPr sz="4000"/>
          </a:p>
        </p:txBody>
      </p:sp>
      <p:grpSp>
        <p:nvGrpSpPr>
          <p:cNvPr id="3" name="object 3"/>
          <p:cNvGrpSpPr/>
          <p:nvPr/>
        </p:nvGrpSpPr>
        <p:grpSpPr>
          <a:xfrm>
            <a:off x="6434266" y="1636631"/>
            <a:ext cx="4723130" cy="1240155"/>
            <a:chOff x="6434266" y="1636631"/>
            <a:chExt cx="4723130" cy="1240155"/>
          </a:xfrm>
        </p:grpSpPr>
        <p:sp>
          <p:nvSpPr>
            <p:cNvPr id="4" name="object 4"/>
            <p:cNvSpPr/>
            <p:nvPr/>
          </p:nvSpPr>
          <p:spPr>
            <a:xfrm>
              <a:off x="6446966" y="1649331"/>
              <a:ext cx="4697730" cy="1214755"/>
            </a:xfrm>
            <a:custGeom>
              <a:avLst/>
              <a:gdLst/>
              <a:ahLst/>
              <a:cxnLst/>
              <a:rect l="l" t="t" r="r" b="b"/>
              <a:pathLst>
                <a:path w="4697730" h="1214755">
                  <a:moveTo>
                    <a:pt x="4495034" y="0"/>
                  </a:moveTo>
                  <a:lnTo>
                    <a:pt x="202378" y="0"/>
                  </a:lnTo>
                  <a:lnTo>
                    <a:pt x="155974" y="5344"/>
                  </a:lnTo>
                  <a:lnTo>
                    <a:pt x="113377" y="20570"/>
                  </a:lnTo>
                  <a:lnTo>
                    <a:pt x="75801" y="44460"/>
                  </a:lnTo>
                  <a:lnTo>
                    <a:pt x="44460" y="75801"/>
                  </a:lnTo>
                  <a:lnTo>
                    <a:pt x="20570" y="113377"/>
                  </a:lnTo>
                  <a:lnTo>
                    <a:pt x="5344" y="155974"/>
                  </a:lnTo>
                  <a:lnTo>
                    <a:pt x="0" y="202378"/>
                  </a:lnTo>
                  <a:lnTo>
                    <a:pt x="0" y="1011861"/>
                  </a:lnTo>
                  <a:lnTo>
                    <a:pt x="5344" y="1058264"/>
                  </a:lnTo>
                  <a:lnTo>
                    <a:pt x="20570" y="1100861"/>
                  </a:lnTo>
                  <a:lnTo>
                    <a:pt x="44460" y="1138438"/>
                  </a:lnTo>
                  <a:lnTo>
                    <a:pt x="75801" y="1169779"/>
                  </a:lnTo>
                  <a:lnTo>
                    <a:pt x="113377" y="1193669"/>
                  </a:lnTo>
                  <a:lnTo>
                    <a:pt x="155974" y="1208894"/>
                  </a:lnTo>
                  <a:lnTo>
                    <a:pt x="202378" y="1214239"/>
                  </a:lnTo>
                  <a:lnTo>
                    <a:pt x="4495034" y="1214239"/>
                  </a:lnTo>
                  <a:lnTo>
                    <a:pt x="4541437" y="1208894"/>
                  </a:lnTo>
                  <a:lnTo>
                    <a:pt x="4584034" y="1193669"/>
                  </a:lnTo>
                  <a:lnTo>
                    <a:pt x="4621611" y="1169779"/>
                  </a:lnTo>
                  <a:lnTo>
                    <a:pt x="4652952" y="1138438"/>
                  </a:lnTo>
                  <a:lnTo>
                    <a:pt x="4676842" y="1100861"/>
                  </a:lnTo>
                  <a:lnTo>
                    <a:pt x="4692067" y="1058264"/>
                  </a:lnTo>
                  <a:lnTo>
                    <a:pt x="4697412" y="1011861"/>
                  </a:lnTo>
                  <a:lnTo>
                    <a:pt x="4697412" y="202378"/>
                  </a:lnTo>
                  <a:lnTo>
                    <a:pt x="4692067" y="155974"/>
                  </a:lnTo>
                  <a:lnTo>
                    <a:pt x="4676842" y="113377"/>
                  </a:lnTo>
                  <a:lnTo>
                    <a:pt x="4652952" y="75801"/>
                  </a:lnTo>
                  <a:lnTo>
                    <a:pt x="4621611" y="44460"/>
                  </a:lnTo>
                  <a:lnTo>
                    <a:pt x="4584034" y="20570"/>
                  </a:lnTo>
                  <a:lnTo>
                    <a:pt x="4541437" y="5344"/>
                  </a:lnTo>
                  <a:lnTo>
                    <a:pt x="4495034" y="0"/>
                  </a:lnTo>
                  <a:close/>
                </a:path>
              </a:pathLst>
            </a:custGeom>
            <a:solidFill>
              <a:srgbClr val="FF7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446966" y="1649331"/>
              <a:ext cx="4697730" cy="1214755"/>
            </a:xfrm>
            <a:custGeom>
              <a:avLst/>
              <a:gdLst/>
              <a:ahLst/>
              <a:cxnLst/>
              <a:rect l="l" t="t" r="r" b="b"/>
              <a:pathLst>
                <a:path w="4697730" h="1214755">
                  <a:moveTo>
                    <a:pt x="0" y="202378"/>
                  </a:moveTo>
                  <a:lnTo>
                    <a:pt x="5344" y="155974"/>
                  </a:lnTo>
                  <a:lnTo>
                    <a:pt x="20569" y="113377"/>
                  </a:lnTo>
                  <a:lnTo>
                    <a:pt x="44460" y="75801"/>
                  </a:lnTo>
                  <a:lnTo>
                    <a:pt x="75800" y="44460"/>
                  </a:lnTo>
                  <a:lnTo>
                    <a:pt x="113377" y="20569"/>
                  </a:lnTo>
                  <a:lnTo>
                    <a:pt x="155974" y="5344"/>
                  </a:lnTo>
                  <a:lnTo>
                    <a:pt x="202378" y="0"/>
                  </a:lnTo>
                  <a:lnTo>
                    <a:pt x="4495035" y="0"/>
                  </a:lnTo>
                  <a:lnTo>
                    <a:pt x="4541438" y="5344"/>
                  </a:lnTo>
                  <a:lnTo>
                    <a:pt x="4584035" y="20569"/>
                  </a:lnTo>
                  <a:lnTo>
                    <a:pt x="4621612" y="44460"/>
                  </a:lnTo>
                  <a:lnTo>
                    <a:pt x="4652952" y="75801"/>
                  </a:lnTo>
                  <a:lnTo>
                    <a:pt x="4676843" y="113377"/>
                  </a:lnTo>
                  <a:lnTo>
                    <a:pt x="4692068" y="155974"/>
                  </a:lnTo>
                  <a:lnTo>
                    <a:pt x="4697413" y="202378"/>
                  </a:lnTo>
                  <a:lnTo>
                    <a:pt x="4697413" y="1011862"/>
                  </a:lnTo>
                  <a:lnTo>
                    <a:pt x="4692068" y="1058265"/>
                  </a:lnTo>
                  <a:lnTo>
                    <a:pt x="4676843" y="1100862"/>
                  </a:lnTo>
                  <a:lnTo>
                    <a:pt x="4652952" y="1138439"/>
                  </a:lnTo>
                  <a:lnTo>
                    <a:pt x="4621612" y="1169779"/>
                  </a:lnTo>
                  <a:lnTo>
                    <a:pt x="4584035" y="1193670"/>
                  </a:lnTo>
                  <a:lnTo>
                    <a:pt x="4541438" y="1208895"/>
                  </a:lnTo>
                  <a:lnTo>
                    <a:pt x="4495035" y="1214240"/>
                  </a:lnTo>
                  <a:lnTo>
                    <a:pt x="202378" y="1214240"/>
                  </a:lnTo>
                  <a:lnTo>
                    <a:pt x="155974" y="1208895"/>
                  </a:lnTo>
                  <a:lnTo>
                    <a:pt x="113377" y="1193670"/>
                  </a:lnTo>
                  <a:lnTo>
                    <a:pt x="75800" y="1169779"/>
                  </a:lnTo>
                  <a:lnTo>
                    <a:pt x="44460" y="1138439"/>
                  </a:lnTo>
                  <a:lnTo>
                    <a:pt x="20569" y="1100862"/>
                  </a:lnTo>
                  <a:lnTo>
                    <a:pt x="5344" y="1058265"/>
                  </a:lnTo>
                  <a:lnTo>
                    <a:pt x="0" y="1011862"/>
                  </a:lnTo>
                  <a:lnTo>
                    <a:pt x="0" y="202378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6562120" y="1849628"/>
            <a:ext cx="4091940" cy="77216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 marR="5080">
              <a:lnSpc>
                <a:spcPct val="86100"/>
              </a:lnSpc>
              <a:spcBef>
                <a:spcPts val="400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Vý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zk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um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: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>
                <a:solidFill>
                  <a:srgbClr val="FFFFFF"/>
                </a:solidFill>
                <a:latin typeface="Arial MT"/>
                <a:cs typeface="Arial MT"/>
              </a:rPr>
              <a:t>p</a:t>
            </a:r>
            <a:r>
              <a:rPr sz="180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1800" spc="-5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1800">
                <a:solidFill>
                  <a:srgbClr val="FFFFFF"/>
                </a:solidFill>
                <a:latin typeface="Arial MT"/>
                <a:cs typeface="Arial MT"/>
              </a:rPr>
              <a:t>ces</a:t>
            </a:r>
            <a:r>
              <a:rPr sz="1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>
                <a:solidFill>
                  <a:srgbClr val="FFFFFF"/>
                </a:solidFill>
                <a:latin typeface="Arial MT"/>
                <a:cs typeface="Arial MT"/>
              </a:rPr>
              <a:t>vy</a:t>
            </a:r>
            <a:r>
              <a:rPr sz="1800" spc="-5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1800">
                <a:solidFill>
                  <a:srgbClr val="FFFFFF"/>
                </a:solidFill>
                <a:latin typeface="Arial MT"/>
                <a:cs typeface="Arial MT"/>
              </a:rPr>
              <a:t>vá</a:t>
            </a:r>
            <a:r>
              <a:rPr sz="1800" spc="-1205">
                <a:solidFill>
                  <a:srgbClr val="FFFFFF"/>
                </a:solidFill>
                <a:latin typeface="Arial MT"/>
                <a:cs typeface="Arial MT"/>
              </a:rPr>
              <a:t>ř</a:t>
            </a:r>
            <a:r>
              <a:rPr sz="1800">
                <a:solidFill>
                  <a:srgbClr val="FFFFFF"/>
                </a:solidFill>
                <a:latin typeface="Arial MT"/>
                <a:cs typeface="Arial MT"/>
              </a:rPr>
              <a:t>í</a:t>
            </a:r>
            <a:r>
              <a:rPr lang="cs-CZ" sz="1800">
                <a:solidFill>
                  <a:srgbClr val="FFFFFF"/>
                </a:solidFill>
                <a:latin typeface="Arial MT"/>
                <a:cs typeface="Arial MT"/>
              </a:rPr>
              <a:t>ení</a:t>
            </a:r>
            <a:r>
              <a:rPr sz="1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no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vých  </a:t>
            </a:r>
            <a:r>
              <a:rPr sz="1800" spc="-95" dirty="0">
                <a:solidFill>
                  <a:srgbClr val="FFFFFF"/>
                </a:solidFill>
                <a:latin typeface="Arial MT"/>
                <a:cs typeface="Arial MT"/>
              </a:rPr>
              <a:t>poznatků,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systematická,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organizovaná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>
                <a:solidFill>
                  <a:srgbClr val="FFFFFF"/>
                </a:solidFill>
                <a:latin typeface="Arial MT"/>
                <a:cs typeface="Arial MT"/>
              </a:rPr>
              <a:t>a </a:t>
            </a:r>
            <a:r>
              <a:rPr sz="1800" spc="-484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>
                <a:solidFill>
                  <a:srgbClr val="FFFFFF"/>
                </a:solidFill>
                <a:latin typeface="Arial MT"/>
                <a:cs typeface="Arial MT"/>
              </a:rPr>
              <a:t>naplánovaná</a:t>
            </a:r>
            <a:r>
              <a:rPr lang="cs-CZ" sz="1800" spc="-5">
                <a:solidFill>
                  <a:srgbClr val="FFFFFF"/>
                </a:solidFill>
                <a:latin typeface="Arial MT"/>
                <a:cs typeface="Arial MT"/>
              </a:rPr>
              <a:t> činnost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434266" y="2902258"/>
            <a:ext cx="4723130" cy="1240155"/>
            <a:chOff x="6434266" y="2902258"/>
            <a:chExt cx="4723130" cy="1240155"/>
          </a:xfrm>
        </p:grpSpPr>
        <p:sp>
          <p:nvSpPr>
            <p:cNvPr id="8" name="object 8"/>
            <p:cNvSpPr/>
            <p:nvPr/>
          </p:nvSpPr>
          <p:spPr>
            <a:xfrm>
              <a:off x="6446966" y="2914958"/>
              <a:ext cx="4697730" cy="1214755"/>
            </a:xfrm>
            <a:custGeom>
              <a:avLst/>
              <a:gdLst/>
              <a:ahLst/>
              <a:cxnLst/>
              <a:rect l="l" t="t" r="r" b="b"/>
              <a:pathLst>
                <a:path w="4697730" h="1214754">
                  <a:moveTo>
                    <a:pt x="4495034" y="0"/>
                  </a:moveTo>
                  <a:lnTo>
                    <a:pt x="202378" y="0"/>
                  </a:lnTo>
                  <a:lnTo>
                    <a:pt x="155974" y="5344"/>
                  </a:lnTo>
                  <a:lnTo>
                    <a:pt x="113377" y="20569"/>
                  </a:lnTo>
                  <a:lnTo>
                    <a:pt x="75801" y="44459"/>
                  </a:lnTo>
                  <a:lnTo>
                    <a:pt x="44460" y="75800"/>
                  </a:lnTo>
                  <a:lnTo>
                    <a:pt x="20570" y="113377"/>
                  </a:lnTo>
                  <a:lnTo>
                    <a:pt x="5344" y="155974"/>
                  </a:lnTo>
                  <a:lnTo>
                    <a:pt x="0" y="202378"/>
                  </a:lnTo>
                  <a:lnTo>
                    <a:pt x="0" y="1011861"/>
                  </a:lnTo>
                  <a:lnTo>
                    <a:pt x="5344" y="1058264"/>
                  </a:lnTo>
                  <a:lnTo>
                    <a:pt x="20570" y="1100861"/>
                  </a:lnTo>
                  <a:lnTo>
                    <a:pt x="44460" y="1138438"/>
                  </a:lnTo>
                  <a:lnTo>
                    <a:pt x="75801" y="1169779"/>
                  </a:lnTo>
                  <a:lnTo>
                    <a:pt x="113377" y="1193669"/>
                  </a:lnTo>
                  <a:lnTo>
                    <a:pt x="155974" y="1208894"/>
                  </a:lnTo>
                  <a:lnTo>
                    <a:pt x="202378" y="1214239"/>
                  </a:lnTo>
                  <a:lnTo>
                    <a:pt x="4495034" y="1214239"/>
                  </a:lnTo>
                  <a:lnTo>
                    <a:pt x="4541437" y="1208894"/>
                  </a:lnTo>
                  <a:lnTo>
                    <a:pt x="4584034" y="1193669"/>
                  </a:lnTo>
                  <a:lnTo>
                    <a:pt x="4621611" y="1169779"/>
                  </a:lnTo>
                  <a:lnTo>
                    <a:pt x="4652952" y="1138438"/>
                  </a:lnTo>
                  <a:lnTo>
                    <a:pt x="4676842" y="1100861"/>
                  </a:lnTo>
                  <a:lnTo>
                    <a:pt x="4692067" y="1058264"/>
                  </a:lnTo>
                  <a:lnTo>
                    <a:pt x="4697412" y="1011861"/>
                  </a:lnTo>
                  <a:lnTo>
                    <a:pt x="4697412" y="202378"/>
                  </a:lnTo>
                  <a:lnTo>
                    <a:pt x="4692067" y="155974"/>
                  </a:lnTo>
                  <a:lnTo>
                    <a:pt x="4676842" y="113377"/>
                  </a:lnTo>
                  <a:lnTo>
                    <a:pt x="4652952" y="75800"/>
                  </a:lnTo>
                  <a:lnTo>
                    <a:pt x="4621611" y="44459"/>
                  </a:lnTo>
                  <a:lnTo>
                    <a:pt x="4584034" y="20569"/>
                  </a:lnTo>
                  <a:lnTo>
                    <a:pt x="4541437" y="5344"/>
                  </a:lnTo>
                  <a:lnTo>
                    <a:pt x="4495034" y="0"/>
                  </a:lnTo>
                  <a:close/>
                </a:path>
              </a:pathLst>
            </a:custGeom>
            <a:solidFill>
              <a:srgbClr val="00D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446966" y="2914958"/>
              <a:ext cx="4697730" cy="1214755"/>
            </a:xfrm>
            <a:custGeom>
              <a:avLst/>
              <a:gdLst/>
              <a:ahLst/>
              <a:cxnLst/>
              <a:rect l="l" t="t" r="r" b="b"/>
              <a:pathLst>
                <a:path w="4697730" h="1214754">
                  <a:moveTo>
                    <a:pt x="0" y="202378"/>
                  </a:moveTo>
                  <a:lnTo>
                    <a:pt x="5344" y="155974"/>
                  </a:lnTo>
                  <a:lnTo>
                    <a:pt x="20569" y="113377"/>
                  </a:lnTo>
                  <a:lnTo>
                    <a:pt x="44460" y="75801"/>
                  </a:lnTo>
                  <a:lnTo>
                    <a:pt x="75800" y="44460"/>
                  </a:lnTo>
                  <a:lnTo>
                    <a:pt x="113377" y="20569"/>
                  </a:lnTo>
                  <a:lnTo>
                    <a:pt x="155974" y="5344"/>
                  </a:lnTo>
                  <a:lnTo>
                    <a:pt x="202378" y="0"/>
                  </a:lnTo>
                  <a:lnTo>
                    <a:pt x="4495035" y="0"/>
                  </a:lnTo>
                  <a:lnTo>
                    <a:pt x="4541438" y="5344"/>
                  </a:lnTo>
                  <a:lnTo>
                    <a:pt x="4584035" y="20569"/>
                  </a:lnTo>
                  <a:lnTo>
                    <a:pt x="4621612" y="44460"/>
                  </a:lnTo>
                  <a:lnTo>
                    <a:pt x="4652952" y="75801"/>
                  </a:lnTo>
                  <a:lnTo>
                    <a:pt x="4676843" y="113377"/>
                  </a:lnTo>
                  <a:lnTo>
                    <a:pt x="4692068" y="155974"/>
                  </a:lnTo>
                  <a:lnTo>
                    <a:pt x="4697413" y="202378"/>
                  </a:lnTo>
                  <a:lnTo>
                    <a:pt x="4697413" y="1011862"/>
                  </a:lnTo>
                  <a:lnTo>
                    <a:pt x="4692068" y="1058265"/>
                  </a:lnTo>
                  <a:lnTo>
                    <a:pt x="4676843" y="1100862"/>
                  </a:lnTo>
                  <a:lnTo>
                    <a:pt x="4652952" y="1138439"/>
                  </a:lnTo>
                  <a:lnTo>
                    <a:pt x="4621612" y="1169779"/>
                  </a:lnTo>
                  <a:lnTo>
                    <a:pt x="4584035" y="1193670"/>
                  </a:lnTo>
                  <a:lnTo>
                    <a:pt x="4541438" y="1208895"/>
                  </a:lnTo>
                  <a:lnTo>
                    <a:pt x="4495035" y="1214240"/>
                  </a:lnTo>
                  <a:lnTo>
                    <a:pt x="202378" y="1214240"/>
                  </a:lnTo>
                  <a:lnTo>
                    <a:pt x="155974" y="1208895"/>
                  </a:lnTo>
                  <a:lnTo>
                    <a:pt x="113377" y="1193670"/>
                  </a:lnTo>
                  <a:lnTo>
                    <a:pt x="75800" y="1169779"/>
                  </a:lnTo>
                  <a:lnTo>
                    <a:pt x="44460" y="1138439"/>
                  </a:lnTo>
                  <a:lnTo>
                    <a:pt x="20569" y="1100862"/>
                  </a:lnTo>
                  <a:lnTo>
                    <a:pt x="5344" y="1058265"/>
                  </a:lnTo>
                  <a:lnTo>
                    <a:pt x="0" y="1011862"/>
                  </a:lnTo>
                  <a:lnTo>
                    <a:pt x="0" y="202378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6562120" y="2998723"/>
            <a:ext cx="4333240" cy="100348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 marR="5080">
              <a:lnSpc>
                <a:spcPct val="86300"/>
              </a:lnSpc>
              <a:spcBef>
                <a:spcPts val="395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Cílem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výzkumu je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poznání doposud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neznámých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nebo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málo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známých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vlastností </a:t>
            </a:r>
            <a:r>
              <a:rPr sz="1800" spc="-48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>
                <a:solidFill>
                  <a:srgbClr val="FFFFFF"/>
                </a:solidFill>
                <a:latin typeface="Arial MT"/>
                <a:cs typeface="Arial MT"/>
              </a:rPr>
              <a:t>(</a:t>
            </a:r>
            <a:r>
              <a:rPr sz="1800" spc="-5">
                <a:solidFill>
                  <a:srgbClr val="FFFFFF"/>
                </a:solidFill>
                <a:latin typeface="Arial MT"/>
                <a:cs typeface="Arial MT"/>
              </a:rPr>
              <a:t>pa</a:t>
            </a:r>
            <a:r>
              <a:rPr sz="180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1800" spc="-5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1800">
                <a:solidFill>
                  <a:srgbClr val="FFFFFF"/>
                </a:solidFill>
                <a:latin typeface="Arial MT"/>
                <a:cs typeface="Arial MT"/>
              </a:rPr>
              <a:t>m</a:t>
            </a:r>
            <a:r>
              <a:rPr sz="1800" spc="-5">
                <a:solidFill>
                  <a:srgbClr val="FFFFFF"/>
                </a:solidFill>
                <a:latin typeface="Arial MT"/>
                <a:cs typeface="Arial MT"/>
              </a:rPr>
              <a:t>et</a:t>
            </a:r>
            <a:r>
              <a:rPr sz="180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lang="cs-CZ" sz="1800">
                <a:solidFill>
                  <a:srgbClr val="FFFFFF"/>
                </a:solidFill>
                <a:latin typeface="Arial MT"/>
                <a:cs typeface="Arial MT"/>
              </a:rPr>
              <a:t>ů</a:t>
            </a:r>
            <a:r>
              <a:rPr sz="18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lang="cs-CZ" sz="1800">
                <a:solidFill>
                  <a:srgbClr val="FFFFFF"/>
                </a:solidFill>
                <a:latin typeface="Arial MT"/>
                <a:cs typeface="Arial MT"/>
              </a:rPr>
              <a:t>světa</a:t>
            </a:r>
            <a:r>
              <a:rPr sz="1800">
                <a:solidFill>
                  <a:srgbClr val="FFFFFF"/>
                </a:solidFill>
                <a:latin typeface="Arial MT"/>
                <a:cs typeface="Arial MT"/>
              </a:rPr>
              <a:t>,</a:t>
            </a:r>
            <a:r>
              <a:rPr sz="1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lang="cs-CZ" sz="1800" spc="-5">
                <a:solidFill>
                  <a:srgbClr val="FFFFFF"/>
                </a:solidFill>
                <a:latin typeface="Arial MT"/>
                <a:cs typeface="Arial MT"/>
              </a:rPr>
              <a:t>objektů, předmětů,</a:t>
            </a:r>
            <a:r>
              <a:rPr sz="1800">
                <a:solidFill>
                  <a:srgbClr val="FFFFFF"/>
                </a:solidFill>
                <a:latin typeface="Arial MT"/>
                <a:cs typeface="Arial MT"/>
              </a:rPr>
              <a:t>  </a:t>
            </a:r>
            <a:r>
              <a:rPr sz="1800" spc="-105" dirty="0">
                <a:solidFill>
                  <a:srgbClr val="FFFFFF"/>
                </a:solidFill>
                <a:latin typeface="Arial MT"/>
                <a:cs typeface="Arial MT"/>
              </a:rPr>
              <a:t>procesů</a:t>
            </a:r>
            <a:r>
              <a:rPr sz="1800" spc="-105">
                <a:solidFill>
                  <a:srgbClr val="FFFFFF"/>
                </a:solidFill>
                <a:latin typeface="Arial MT"/>
                <a:cs typeface="Arial MT"/>
              </a:rPr>
              <a:t>,</a:t>
            </a:r>
            <a:r>
              <a:rPr sz="1800" spc="-5">
                <a:solidFill>
                  <a:srgbClr val="FFFFFF"/>
                </a:solidFill>
                <a:latin typeface="Arial MT"/>
                <a:cs typeface="Arial MT"/>
              </a:rPr>
              <a:t> fakt</a:t>
            </a:r>
            <a:r>
              <a:rPr lang="cs-CZ" sz="1800" spc="-5">
                <a:solidFill>
                  <a:srgbClr val="FFFFFF"/>
                </a:solidFill>
                <a:latin typeface="Arial MT"/>
                <a:cs typeface="Arial MT"/>
              </a:rPr>
              <a:t>)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6434266" y="4154933"/>
            <a:ext cx="4723130" cy="1240155"/>
            <a:chOff x="6434266" y="4154933"/>
            <a:chExt cx="4723130" cy="1240155"/>
          </a:xfrm>
        </p:grpSpPr>
        <p:sp>
          <p:nvSpPr>
            <p:cNvPr id="12" name="object 12"/>
            <p:cNvSpPr/>
            <p:nvPr/>
          </p:nvSpPr>
          <p:spPr>
            <a:xfrm>
              <a:off x="6446966" y="4167633"/>
              <a:ext cx="4697730" cy="1214755"/>
            </a:xfrm>
            <a:custGeom>
              <a:avLst/>
              <a:gdLst/>
              <a:ahLst/>
              <a:cxnLst/>
              <a:rect l="l" t="t" r="r" b="b"/>
              <a:pathLst>
                <a:path w="4697730" h="1214754">
                  <a:moveTo>
                    <a:pt x="4495034" y="0"/>
                  </a:moveTo>
                  <a:lnTo>
                    <a:pt x="202378" y="0"/>
                  </a:lnTo>
                  <a:lnTo>
                    <a:pt x="155974" y="5344"/>
                  </a:lnTo>
                  <a:lnTo>
                    <a:pt x="113377" y="20569"/>
                  </a:lnTo>
                  <a:lnTo>
                    <a:pt x="75801" y="44459"/>
                  </a:lnTo>
                  <a:lnTo>
                    <a:pt x="44460" y="75800"/>
                  </a:lnTo>
                  <a:lnTo>
                    <a:pt x="20570" y="113377"/>
                  </a:lnTo>
                  <a:lnTo>
                    <a:pt x="5344" y="155974"/>
                  </a:lnTo>
                  <a:lnTo>
                    <a:pt x="0" y="202378"/>
                  </a:lnTo>
                  <a:lnTo>
                    <a:pt x="0" y="1011861"/>
                  </a:lnTo>
                  <a:lnTo>
                    <a:pt x="5344" y="1058264"/>
                  </a:lnTo>
                  <a:lnTo>
                    <a:pt x="20570" y="1100861"/>
                  </a:lnTo>
                  <a:lnTo>
                    <a:pt x="44460" y="1138438"/>
                  </a:lnTo>
                  <a:lnTo>
                    <a:pt x="75801" y="1169779"/>
                  </a:lnTo>
                  <a:lnTo>
                    <a:pt x="113377" y="1193669"/>
                  </a:lnTo>
                  <a:lnTo>
                    <a:pt x="155974" y="1208894"/>
                  </a:lnTo>
                  <a:lnTo>
                    <a:pt x="202378" y="1214239"/>
                  </a:lnTo>
                  <a:lnTo>
                    <a:pt x="4495034" y="1214239"/>
                  </a:lnTo>
                  <a:lnTo>
                    <a:pt x="4541437" y="1208894"/>
                  </a:lnTo>
                  <a:lnTo>
                    <a:pt x="4584034" y="1193669"/>
                  </a:lnTo>
                  <a:lnTo>
                    <a:pt x="4621611" y="1169779"/>
                  </a:lnTo>
                  <a:lnTo>
                    <a:pt x="4652952" y="1138438"/>
                  </a:lnTo>
                  <a:lnTo>
                    <a:pt x="4676842" y="1100861"/>
                  </a:lnTo>
                  <a:lnTo>
                    <a:pt x="4692067" y="1058264"/>
                  </a:lnTo>
                  <a:lnTo>
                    <a:pt x="4697412" y="1011861"/>
                  </a:lnTo>
                  <a:lnTo>
                    <a:pt x="4697412" y="202378"/>
                  </a:lnTo>
                  <a:lnTo>
                    <a:pt x="4692067" y="155974"/>
                  </a:lnTo>
                  <a:lnTo>
                    <a:pt x="4676842" y="113377"/>
                  </a:lnTo>
                  <a:lnTo>
                    <a:pt x="4652952" y="75800"/>
                  </a:lnTo>
                  <a:lnTo>
                    <a:pt x="4621611" y="44459"/>
                  </a:lnTo>
                  <a:lnTo>
                    <a:pt x="4584034" y="20569"/>
                  </a:lnTo>
                  <a:lnTo>
                    <a:pt x="4541437" y="5344"/>
                  </a:lnTo>
                  <a:lnTo>
                    <a:pt x="4495034" y="0"/>
                  </a:lnTo>
                  <a:close/>
                </a:path>
              </a:pathLst>
            </a:custGeom>
            <a:solidFill>
              <a:srgbClr val="B900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446966" y="4167633"/>
              <a:ext cx="4697730" cy="1214755"/>
            </a:xfrm>
            <a:custGeom>
              <a:avLst/>
              <a:gdLst/>
              <a:ahLst/>
              <a:cxnLst/>
              <a:rect l="l" t="t" r="r" b="b"/>
              <a:pathLst>
                <a:path w="4697730" h="1214754">
                  <a:moveTo>
                    <a:pt x="0" y="202378"/>
                  </a:moveTo>
                  <a:lnTo>
                    <a:pt x="5344" y="155974"/>
                  </a:lnTo>
                  <a:lnTo>
                    <a:pt x="20569" y="113377"/>
                  </a:lnTo>
                  <a:lnTo>
                    <a:pt x="44460" y="75801"/>
                  </a:lnTo>
                  <a:lnTo>
                    <a:pt x="75800" y="44460"/>
                  </a:lnTo>
                  <a:lnTo>
                    <a:pt x="113377" y="20569"/>
                  </a:lnTo>
                  <a:lnTo>
                    <a:pt x="155974" y="5344"/>
                  </a:lnTo>
                  <a:lnTo>
                    <a:pt x="202378" y="0"/>
                  </a:lnTo>
                  <a:lnTo>
                    <a:pt x="4495035" y="0"/>
                  </a:lnTo>
                  <a:lnTo>
                    <a:pt x="4541438" y="5344"/>
                  </a:lnTo>
                  <a:lnTo>
                    <a:pt x="4584035" y="20569"/>
                  </a:lnTo>
                  <a:lnTo>
                    <a:pt x="4621612" y="44460"/>
                  </a:lnTo>
                  <a:lnTo>
                    <a:pt x="4652952" y="75801"/>
                  </a:lnTo>
                  <a:lnTo>
                    <a:pt x="4676843" y="113377"/>
                  </a:lnTo>
                  <a:lnTo>
                    <a:pt x="4692068" y="155974"/>
                  </a:lnTo>
                  <a:lnTo>
                    <a:pt x="4697413" y="202378"/>
                  </a:lnTo>
                  <a:lnTo>
                    <a:pt x="4697413" y="1011862"/>
                  </a:lnTo>
                  <a:lnTo>
                    <a:pt x="4692068" y="1058265"/>
                  </a:lnTo>
                  <a:lnTo>
                    <a:pt x="4676843" y="1100862"/>
                  </a:lnTo>
                  <a:lnTo>
                    <a:pt x="4652952" y="1138439"/>
                  </a:lnTo>
                  <a:lnTo>
                    <a:pt x="4621612" y="1169779"/>
                  </a:lnTo>
                  <a:lnTo>
                    <a:pt x="4584035" y="1193670"/>
                  </a:lnTo>
                  <a:lnTo>
                    <a:pt x="4541438" y="1208895"/>
                  </a:lnTo>
                  <a:lnTo>
                    <a:pt x="4495035" y="1214240"/>
                  </a:lnTo>
                  <a:lnTo>
                    <a:pt x="202378" y="1214240"/>
                  </a:lnTo>
                  <a:lnTo>
                    <a:pt x="155974" y="1208895"/>
                  </a:lnTo>
                  <a:lnTo>
                    <a:pt x="113377" y="1193670"/>
                  </a:lnTo>
                  <a:lnTo>
                    <a:pt x="75800" y="1169779"/>
                  </a:lnTo>
                  <a:lnTo>
                    <a:pt x="44460" y="1138439"/>
                  </a:lnTo>
                  <a:lnTo>
                    <a:pt x="20569" y="1100862"/>
                  </a:lnTo>
                  <a:lnTo>
                    <a:pt x="5344" y="1058265"/>
                  </a:lnTo>
                  <a:lnTo>
                    <a:pt x="0" y="1011862"/>
                  </a:lnTo>
                  <a:lnTo>
                    <a:pt x="0" y="202378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6562120" y="4251452"/>
            <a:ext cx="4459605" cy="101028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 marR="5080">
              <a:lnSpc>
                <a:spcPct val="86300"/>
              </a:lnSpc>
              <a:spcBef>
                <a:spcPts val="395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Empirický výzkum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: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„cesta k </a:t>
            </a:r>
            <a:r>
              <a:rPr sz="1800" spc="-95" dirty="0">
                <a:solidFill>
                  <a:srgbClr val="FFFFFF"/>
                </a:solidFill>
                <a:latin typeface="Arial MT"/>
                <a:cs typeface="Arial MT"/>
              </a:rPr>
              <a:t>poznatkům </a:t>
            </a:r>
            <a:r>
              <a:rPr sz="1800" spc="-9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pomocí</a:t>
            </a:r>
            <a:r>
              <a:rPr sz="1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systematické</a:t>
            </a:r>
            <a:r>
              <a:rPr sz="1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analýzy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dat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získaných </a:t>
            </a:r>
            <a:r>
              <a:rPr sz="1800" spc="-48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120" dirty="0">
                <a:solidFill>
                  <a:srgbClr val="FFFFFF"/>
                </a:solidFill>
                <a:latin typeface="Arial MT"/>
                <a:cs typeface="Arial MT"/>
              </a:rPr>
              <a:t>nějakým</a:t>
            </a:r>
            <a:r>
              <a:rPr sz="1800" spc="-11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metodologicky </a:t>
            </a:r>
            <a:r>
              <a:rPr sz="1800" spc="-95" dirty="0">
                <a:solidFill>
                  <a:srgbClr val="FFFFFF"/>
                </a:solidFill>
                <a:latin typeface="Arial MT"/>
                <a:cs typeface="Arial MT"/>
              </a:rPr>
              <a:t>podloženým </a:t>
            </a:r>
            <a:r>
              <a:rPr sz="1800" spc="-90" dirty="0">
                <a:solidFill>
                  <a:srgbClr val="FFFFFF"/>
                </a:solidFill>
                <a:latin typeface="Arial MT"/>
                <a:cs typeface="Arial MT"/>
              </a:rPr>
              <a:t> způsobem“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 (Hendl, 2005: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37)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721819" y="1728274"/>
            <a:ext cx="977265" cy="1384935"/>
            <a:chOff x="721819" y="1728274"/>
            <a:chExt cx="977265" cy="1384935"/>
          </a:xfrm>
        </p:grpSpPr>
        <p:sp>
          <p:nvSpPr>
            <p:cNvPr id="16" name="object 16"/>
            <p:cNvSpPr/>
            <p:nvPr/>
          </p:nvSpPr>
          <p:spPr>
            <a:xfrm>
              <a:off x="734518" y="1740974"/>
              <a:ext cx="951865" cy="1359535"/>
            </a:xfrm>
            <a:custGeom>
              <a:avLst/>
              <a:gdLst/>
              <a:ahLst/>
              <a:cxnLst/>
              <a:rect l="l" t="t" r="r" b="b"/>
              <a:pathLst>
                <a:path w="951864" h="1359535">
                  <a:moveTo>
                    <a:pt x="951604" y="0"/>
                  </a:moveTo>
                  <a:lnTo>
                    <a:pt x="475801" y="475801"/>
                  </a:lnTo>
                  <a:lnTo>
                    <a:pt x="0" y="0"/>
                  </a:lnTo>
                  <a:lnTo>
                    <a:pt x="0" y="883634"/>
                  </a:lnTo>
                  <a:lnTo>
                    <a:pt x="475801" y="1359434"/>
                  </a:lnTo>
                  <a:lnTo>
                    <a:pt x="951604" y="883634"/>
                  </a:lnTo>
                  <a:lnTo>
                    <a:pt x="951604" y="0"/>
                  </a:lnTo>
                  <a:close/>
                </a:path>
              </a:pathLst>
            </a:custGeom>
            <a:solidFill>
              <a:srgbClr val="0000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34519" y="1740974"/>
              <a:ext cx="951865" cy="1359535"/>
            </a:xfrm>
            <a:custGeom>
              <a:avLst/>
              <a:gdLst/>
              <a:ahLst/>
              <a:cxnLst/>
              <a:rect l="l" t="t" r="r" b="b"/>
              <a:pathLst>
                <a:path w="951864" h="1359535">
                  <a:moveTo>
                    <a:pt x="951604" y="0"/>
                  </a:moveTo>
                  <a:lnTo>
                    <a:pt x="951604" y="883634"/>
                  </a:lnTo>
                  <a:lnTo>
                    <a:pt x="475801" y="1359435"/>
                  </a:lnTo>
                  <a:lnTo>
                    <a:pt x="0" y="883634"/>
                  </a:lnTo>
                  <a:lnTo>
                    <a:pt x="0" y="0"/>
                  </a:lnTo>
                  <a:lnTo>
                    <a:pt x="475801" y="475802"/>
                  </a:lnTo>
                  <a:lnTo>
                    <a:pt x="951604" y="0"/>
                  </a:lnTo>
                  <a:close/>
                </a:path>
              </a:pathLst>
            </a:custGeom>
            <a:ln w="25400">
              <a:solidFill>
                <a:srgbClr val="0000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813382" y="2237232"/>
            <a:ext cx="794385" cy="333375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 indent="123825">
              <a:lnSpc>
                <a:spcPts val="1100"/>
              </a:lnSpc>
              <a:spcBef>
                <a:spcPts val="320"/>
              </a:spcBef>
            </a:pPr>
            <a:r>
              <a:rPr sz="1100" dirty="0">
                <a:solidFill>
                  <a:srgbClr val="FFFFFF"/>
                </a:solidFill>
                <a:latin typeface="Arial MT"/>
                <a:cs typeface="Arial MT"/>
              </a:rPr>
              <a:t>TEORIE </a:t>
            </a:r>
            <a:r>
              <a:rPr sz="11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Arial MT"/>
                <a:cs typeface="Arial MT"/>
              </a:rPr>
              <a:t>KON</a:t>
            </a:r>
            <a:r>
              <a:rPr sz="1100" dirty="0">
                <a:solidFill>
                  <a:srgbClr val="FFFFFF"/>
                </a:solidFill>
                <a:latin typeface="Arial MT"/>
                <a:cs typeface="Arial MT"/>
              </a:rPr>
              <a:t>CE</a:t>
            </a:r>
            <a:r>
              <a:rPr sz="1100" spc="-5" dirty="0">
                <a:solidFill>
                  <a:srgbClr val="FFFFFF"/>
                </a:solidFill>
                <a:latin typeface="Arial MT"/>
                <a:cs typeface="Arial MT"/>
              </a:rPr>
              <a:t>PTY</a:t>
            </a:r>
            <a:endParaRPr sz="1100">
              <a:latin typeface="Arial MT"/>
              <a:cs typeface="Arial MT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673421" y="1728275"/>
            <a:ext cx="3676015" cy="909319"/>
            <a:chOff x="1673421" y="1728275"/>
            <a:chExt cx="3676015" cy="909319"/>
          </a:xfrm>
        </p:grpSpPr>
        <p:sp>
          <p:nvSpPr>
            <p:cNvPr id="20" name="object 20"/>
            <p:cNvSpPr/>
            <p:nvPr/>
          </p:nvSpPr>
          <p:spPr>
            <a:xfrm>
              <a:off x="1686121" y="1740975"/>
              <a:ext cx="3650615" cy="883919"/>
            </a:xfrm>
            <a:custGeom>
              <a:avLst/>
              <a:gdLst/>
              <a:ahLst/>
              <a:cxnLst/>
              <a:rect l="l" t="t" r="r" b="b"/>
              <a:pathLst>
                <a:path w="3650615" h="883919">
                  <a:moveTo>
                    <a:pt x="3503098" y="0"/>
                  </a:moveTo>
                  <a:lnTo>
                    <a:pt x="0" y="0"/>
                  </a:lnTo>
                  <a:lnTo>
                    <a:pt x="0" y="883631"/>
                  </a:lnTo>
                  <a:lnTo>
                    <a:pt x="3503098" y="883631"/>
                  </a:lnTo>
                  <a:lnTo>
                    <a:pt x="3549648" y="876123"/>
                  </a:lnTo>
                  <a:lnTo>
                    <a:pt x="3590077" y="855215"/>
                  </a:lnTo>
                  <a:lnTo>
                    <a:pt x="3621958" y="823334"/>
                  </a:lnTo>
                  <a:lnTo>
                    <a:pt x="3642866" y="782905"/>
                  </a:lnTo>
                  <a:lnTo>
                    <a:pt x="3650374" y="736354"/>
                  </a:lnTo>
                  <a:lnTo>
                    <a:pt x="3650374" y="147276"/>
                  </a:lnTo>
                  <a:lnTo>
                    <a:pt x="3642866" y="100725"/>
                  </a:lnTo>
                  <a:lnTo>
                    <a:pt x="3621958" y="60296"/>
                  </a:lnTo>
                  <a:lnTo>
                    <a:pt x="3590077" y="28415"/>
                  </a:lnTo>
                  <a:lnTo>
                    <a:pt x="3549648" y="7508"/>
                  </a:lnTo>
                  <a:lnTo>
                    <a:pt x="3503098" y="0"/>
                  </a:lnTo>
                  <a:close/>
                </a:path>
              </a:pathLst>
            </a:custGeom>
            <a:solidFill>
              <a:srgbClr val="FFFFFF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686121" y="1740975"/>
              <a:ext cx="3650615" cy="883919"/>
            </a:xfrm>
            <a:custGeom>
              <a:avLst/>
              <a:gdLst/>
              <a:ahLst/>
              <a:cxnLst/>
              <a:rect l="l" t="t" r="r" b="b"/>
              <a:pathLst>
                <a:path w="3650615" h="883919">
                  <a:moveTo>
                    <a:pt x="3650375" y="147276"/>
                  </a:moveTo>
                  <a:lnTo>
                    <a:pt x="3650375" y="736355"/>
                  </a:lnTo>
                  <a:lnTo>
                    <a:pt x="3642866" y="782906"/>
                  </a:lnTo>
                  <a:lnTo>
                    <a:pt x="3621959" y="823335"/>
                  </a:lnTo>
                  <a:lnTo>
                    <a:pt x="3590078" y="855216"/>
                  </a:lnTo>
                  <a:lnTo>
                    <a:pt x="3549649" y="876123"/>
                  </a:lnTo>
                  <a:lnTo>
                    <a:pt x="3503098" y="883632"/>
                  </a:lnTo>
                  <a:lnTo>
                    <a:pt x="0" y="883632"/>
                  </a:lnTo>
                  <a:lnTo>
                    <a:pt x="0" y="0"/>
                  </a:lnTo>
                  <a:lnTo>
                    <a:pt x="3503098" y="0"/>
                  </a:lnTo>
                  <a:lnTo>
                    <a:pt x="3549649" y="7508"/>
                  </a:lnTo>
                  <a:lnTo>
                    <a:pt x="3590078" y="28415"/>
                  </a:lnTo>
                  <a:lnTo>
                    <a:pt x="3621959" y="60296"/>
                  </a:lnTo>
                  <a:lnTo>
                    <a:pt x="3642866" y="100725"/>
                  </a:lnTo>
                  <a:lnTo>
                    <a:pt x="3650375" y="147276"/>
                  </a:lnTo>
                  <a:close/>
                </a:path>
              </a:pathLst>
            </a:custGeom>
            <a:ln w="25400">
              <a:solidFill>
                <a:srgbClr val="0000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1858333" y="1766316"/>
            <a:ext cx="3118485" cy="734240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241300" marR="5080" indent="-228600">
              <a:lnSpc>
                <a:spcPts val="2690"/>
              </a:lnSpc>
              <a:spcBef>
                <a:spcPts val="545"/>
              </a:spcBef>
              <a:buChar char="•"/>
              <a:tabLst>
                <a:tab pos="241300" algn="l"/>
              </a:tabLst>
            </a:pPr>
            <a:r>
              <a:rPr lang="cs-CZ" sz="2000">
                <a:latin typeface="Arial MT"/>
                <a:cs typeface="Arial MT"/>
              </a:rPr>
              <a:t>Stávající vědecké uvažování o daném jevu</a:t>
            </a:r>
            <a:endParaRPr sz="2000">
              <a:latin typeface="Arial MT"/>
              <a:cs typeface="Arial MT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721819" y="2890229"/>
            <a:ext cx="977265" cy="1384935"/>
            <a:chOff x="721819" y="2890229"/>
            <a:chExt cx="977265" cy="1384935"/>
          </a:xfrm>
        </p:grpSpPr>
        <p:sp>
          <p:nvSpPr>
            <p:cNvPr id="24" name="object 24"/>
            <p:cNvSpPr/>
            <p:nvPr/>
          </p:nvSpPr>
          <p:spPr>
            <a:xfrm>
              <a:off x="734518" y="2902929"/>
              <a:ext cx="951865" cy="1359535"/>
            </a:xfrm>
            <a:custGeom>
              <a:avLst/>
              <a:gdLst/>
              <a:ahLst/>
              <a:cxnLst/>
              <a:rect l="l" t="t" r="r" b="b"/>
              <a:pathLst>
                <a:path w="951864" h="1359535">
                  <a:moveTo>
                    <a:pt x="951604" y="0"/>
                  </a:moveTo>
                  <a:lnTo>
                    <a:pt x="475801" y="475802"/>
                  </a:lnTo>
                  <a:lnTo>
                    <a:pt x="0" y="0"/>
                  </a:lnTo>
                  <a:lnTo>
                    <a:pt x="0" y="883634"/>
                  </a:lnTo>
                  <a:lnTo>
                    <a:pt x="475801" y="1359434"/>
                  </a:lnTo>
                  <a:lnTo>
                    <a:pt x="951604" y="883634"/>
                  </a:lnTo>
                  <a:lnTo>
                    <a:pt x="951604" y="0"/>
                  </a:lnTo>
                  <a:close/>
                </a:path>
              </a:pathLst>
            </a:custGeom>
            <a:solidFill>
              <a:srgbClr val="0000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34519" y="2902929"/>
              <a:ext cx="951865" cy="1359535"/>
            </a:xfrm>
            <a:custGeom>
              <a:avLst/>
              <a:gdLst/>
              <a:ahLst/>
              <a:cxnLst/>
              <a:rect l="l" t="t" r="r" b="b"/>
              <a:pathLst>
                <a:path w="951864" h="1359535">
                  <a:moveTo>
                    <a:pt x="951604" y="0"/>
                  </a:moveTo>
                  <a:lnTo>
                    <a:pt x="951604" y="883634"/>
                  </a:lnTo>
                  <a:lnTo>
                    <a:pt x="475801" y="1359435"/>
                  </a:lnTo>
                  <a:lnTo>
                    <a:pt x="0" y="883634"/>
                  </a:lnTo>
                  <a:lnTo>
                    <a:pt x="0" y="0"/>
                  </a:lnTo>
                  <a:lnTo>
                    <a:pt x="475801" y="475802"/>
                  </a:lnTo>
                  <a:lnTo>
                    <a:pt x="951604" y="0"/>
                  </a:lnTo>
                  <a:close/>
                </a:path>
              </a:pathLst>
            </a:custGeom>
            <a:ln w="25400">
              <a:solidFill>
                <a:srgbClr val="0000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731943" y="3401567"/>
            <a:ext cx="957580" cy="330200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 marR="5080" indent="19050">
              <a:lnSpc>
                <a:spcPts val="1080"/>
              </a:lnSpc>
              <a:spcBef>
                <a:spcPts val="335"/>
              </a:spcBef>
            </a:pPr>
            <a:r>
              <a:rPr sz="1100" dirty="0">
                <a:solidFill>
                  <a:srgbClr val="FFFFFF"/>
                </a:solidFill>
                <a:latin typeface="Arial MT"/>
                <a:cs typeface="Arial MT"/>
              </a:rPr>
              <a:t>ZKUŠENOST, </a:t>
            </a:r>
            <a:r>
              <a:rPr sz="1100" spc="-29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Arial MT"/>
                <a:cs typeface="Arial MT"/>
              </a:rPr>
              <a:t>POZO</a:t>
            </a:r>
            <a:r>
              <a:rPr sz="1100" dirty="0">
                <a:solidFill>
                  <a:srgbClr val="FFFFFF"/>
                </a:solidFill>
                <a:latin typeface="Arial MT"/>
                <a:cs typeface="Arial MT"/>
              </a:rPr>
              <a:t>ROVÁNÍ</a:t>
            </a:r>
            <a:endParaRPr sz="1100">
              <a:latin typeface="Arial MT"/>
              <a:cs typeface="Arial MT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1673421" y="2890231"/>
            <a:ext cx="3676015" cy="909319"/>
            <a:chOff x="1673421" y="2890231"/>
            <a:chExt cx="3676015" cy="909319"/>
          </a:xfrm>
        </p:grpSpPr>
        <p:sp>
          <p:nvSpPr>
            <p:cNvPr id="28" name="object 28"/>
            <p:cNvSpPr/>
            <p:nvPr/>
          </p:nvSpPr>
          <p:spPr>
            <a:xfrm>
              <a:off x="1686121" y="2902931"/>
              <a:ext cx="3650615" cy="883919"/>
            </a:xfrm>
            <a:custGeom>
              <a:avLst/>
              <a:gdLst/>
              <a:ahLst/>
              <a:cxnLst/>
              <a:rect l="l" t="t" r="r" b="b"/>
              <a:pathLst>
                <a:path w="3650615" h="883920">
                  <a:moveTo>
                    <a:pt x="3503098" y="0"/>
                  </a:moveTo>
                  <a:lnTo>
                    <a:pt x="0" y="0"/>
                  </a:lnTo>
                  <a:lnTo>
                    <a:pt x="0" y="883631"/>
                  </a:lnTo>
                  <a:lnTo>
                    <a:pt x="3503098" y="883631"/>
                  </a:lnTo>
                  <a:lnTo>
                    <a:pt x="3549648" y="876123"/>
                  </a:lnTo>
                  <a:lnTo>
                    <a:pt x="3590077" y="855215"/>
                  </a:lnTo>
                  <a:lnTo>
                    <a:pt x="3621958" y="823334"/>
                  </a:lnTo>
                  <a:lnTo>
                    <a:pt x="3642866" y="782905"/>
                  </a:lnTo>
                  <a:lnTo>
                    <a:pt x="3650374" y="736354"/>
                  </a:lnTo>
                  <a:lnTo>
                    <a:pt x="3650374" y="147276"/>
                  </a:lnTo>
                  <a:lnTo>
                    <a:pt x="3642866" y="100725"/>
                  </a:lnTo>
                  <a:lnTo>
                    <a:pt x="3621958" y="60296"/>
                  </a:lnTo>
                  <a:lnTo>
                    <a:pt x="3590077" y="28415"/>
                  </a:lnTo>
                  <a:lnTo>
                    <a:pt x="3549648" y="7508"/>
                  </a:lnTo>
                  <a:lnTo>
                    <a:pt x="3503098" y="0"/>
                  </a:lnTo>
                  <a:close/>
                </a:path>
              </a:pathLst>
            </a:custGeom>
            <a:solidFill>
              <a:srgbClr val="FFFFFF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686121" y="2902931"/>
              <a:ext cx="3650615" cy="883919"/>
            </a:xfrm>
            <a:custGeom>
              <a:avLst/>
              <a:gdLst/>
              <a:ahLst/>
              <a:cxnLst/>
              <a:rect l="l" t="t" r="r" b="b"/>
              <a:pathLst>
                <a:path w="3650615" h="883920">
                  <a:moveTo>
                    <a:pt x="3650375" y="147276"/>
                  </a:moveTo>
                  <a:lnTo>
                    <a:pt x="3650375" y="736355"/>
                  </a:lnTo>
                  <a:lnTo>
                    <a:pt x="3642866" y="782906"/>
                  </a:lnTo>
                  <a:lnTo>
                    <a:pt x="3621959" y="823335"/>
                  </a:lnTo>
                  <a:lnTo>
                    <a:pt x="3590078" y="855216"/>
                  </a:lnTo>
                  <a:lnTo>
                    <a:pt x="3549649" y="876123"/>
                  </a:lnTo>
                  <a:lnTo>
                    <a:pt x="3503098" y="883632"/>
                  </a:lnTo>
                  <a:lnTo>
                    <a:pt x="0" y="883632"/>
                  </a:lnTo>
                  <a:lnTo>
                    <a:pt x="0" y="0"/>
                  </a:lnTo>
                  <a:lnTo>
                    <a:pt x="3503098" y="0"/>
                  </a:lnTo>
                  <a:lnTo>
                    <a:pt x="3549649" y="7508"/>
                  </a:lnTo>
                  <a:lnTo>
                    <a:pt x="3590078" y="28415"/>
                  </a:lnTo>
                  <a:lnTo>
                    <a:pt x="3621959" y="60296"/>
                  </a:lnTo>
                  <a:lnTo>
                    <a:pt x="3642866" y="100725"/>
                  </a:lnTo>
                  <a:lnTo>
                    <a:pt x="3650375" y="147276"/>
                  </a:lnTo>
                  <a:close/>
                </a:path>
              </a:pathLst>
            </a:custGeom>
            <a:ln w="25400">
              <a:solidFill>
                <a:srgbClr val="0000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1858333" y="2927604"/>
            <a:ext cx="2695575" cy="728405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241300" marR="5080" indent="-228600">
              <a:lnSpc>
                <a:spcPts val="2690"/>
              </a:lnSpc>
              <a:spcBef>
                <a:spcPts val="545"/>
              </a:spcBef>
              <a:buChar char="•"/>
              <a:tabLst>
                <a:tab pos="241300" algn="l"/>
              </a:tabLst>
            </a:pPr>
            <a:r>
              <a:rPr lang="cs-CZ" sz="2000">
                <a:latin typeface="Arial MT"/>
                <a:cs typeface="Arial MT"/>
              </a:rPr>
              <a:t>Přímá zkušenost s daným jevem</a:t>
            </a:r>
            <a:endParaRPr sz="2000">
              <a:latin typeface="Arial MT"/>
              <a:cs typeface="Arial MT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721819" y="4052185"/>
            <a:ext cx="977265" cy="1384935"/>
            <a:chOff x="721819" y="4052185"/>
            <a:chExt cx="977265" cy="1384935"/>
          </a:xfrm>
        </p:grpSpPr>
        <p:sp>
          <p:nvSpPr>
            <p:cNvPr id="32" name="object 32"/>
            <p:cNvSpPr/>
            <p:nvPr/>
          </p:nvSpPr>
          <p:spPr>
            <a:xfrm>
              <a:off x="734518" y="4064885"/>
              <a:ext cx="951865" cy="1359535"/>
            </a:xfrm>
            <a:custGeom>
              <a:avLst/>
              <a:gdLst/>
              <a:ahLst/>
              <a:cxnLst/>
              <a:rect l="l" t="t" r="r" b="b"/>
              <a:pathLst>
                <a:path w="951864" h="1359535">
                  <a:moveTo>
                    <a:pt x="951604" y="0"/>
                  </a:moveTo>
                  <a:lnTo>
                    <a:pt x="475801" y="475802"/>
                  </a:lnTo>
                  <a:lnTo>
                    <a:pt x="0" y="0"/>
                  </a:lnTo>
                  <a:lnTo>
                    <a:pt x="0" y="883634"/>
                  </a:lnTo>
                  <a:lnTo>
                    <a:pt x="475801" y="1359435"/>
                  </a:lnTo>
                  <a:lnTo>
                    <a:pt x="951604" y="883634"/>
                  </a:lnTo>
                  <a:lnTo>
                    <a:pt x="951604" y="0"/>
                  </a:lnTo>
                  <a:close/>
                </a:path>
              </a:pathLst>
            </a:custGeom>
            <a:solidFill>
              <a:srgbClr val="0000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734519" y="4064885"/>
              <a:ext cx="951865" cy="1359535"/>
            </a:xfrm>
            <a:custGeom>
              <a:avLst/>
              <a:gdLst/>
              <a:ahLst/>
              <a:cxnLst/>
              <a:rect l="l" t="t" r="r" b="b"/>
              <a:pathLst>
                <a:path w="951864" h="1359535">
                  <a:moveTo>
                    <a:pt x="951604" y="0"/>
                  </a:moveTo>
                  <a:lnTo>
                    <a:pt x="951604" y="883634"/>
                  </a:lnTo>
                  <a:lnTo>
                    <a:pt x="475801" y="1359435"/>
                  </a:lnTo>
                  <a:lnTo>
                    <a:pt x="0" y="883634"/>
                  </a:lnTo>
                  <a:lnTo>
                    <a:pt x="0" y="0"/>
                  </a:lnTo>
                  <a:lnTo>
                    <a:pt x="475801" y="475802"/>
                  </a:lnTo>
                  <a:lnTo>
                    <a:pt x="951604" y="0"/>
                  </a:lnTo>
                  <a:close/>
                </a:path>
              </a:pathLst>
            </a:custGeom>
            <a:ln w="25400">
              <a:solidFill>
                <a:srgbClr val="0000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898821" y="4632960"/>
            <a:ext cx="62357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FFFFFF"/>
                </a:solidFill>
                <a:latin typeface="Arial MT"/>
                <a:cs typeface="Arial MT"/>
              </a:rPr>
              <a:t>MET</a:t>
            </a:r>
            <a:r>
              <a:rPr sz="1100" spc="-5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1100" dirty="0">
                <a:solidFill>
                  <a:srgbClr val="FFFFFF"/>
                </a:solidFill>
                <a:latin typeface="Arial MT"/>
                <a:cs typeface="Arial MT"/>
              </a:rPr>
              <a:t>DA</a:t>
            </a:r>
            <a:endParaRPr sz="1100">
              <a:latin typeface="Arial MT"/>
              <a:cs typeface="Arial MT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1673421" y="4052185"/>
            <a:ext cx="3676015" cy="909319"/>
            <a:chOff x="1673421" y="4052185"/>
            <a:chExt cx="3676015" cy="909319"/>
          </a:xfrm>
        </p:grpSpPr>
        <p:sp>
          <p:nvSpPr>
            <p:cNvPr id="36" name="object 36"/>
            <p:cNvSpPr/>
            <p:nvPr/>
          </p:nvSpPr>
          <p:spPr>
            <a:xfrm>
              <a:off x="1686121" y="4064885"/>
              <a:ext cx="3650615" cy="883919"/>
            </a:xfrm>
            <a:custGeom>
              <a:avLst/>
              <a:gdLst/>
              <a:ahLst/>
              <a:cxnLst/>
              <a:rect l="l" t="t" r="r" b="b"/>
              <a:pathLst>
                <a:path w="3650615" h="883920">
                  <a:moveTo>
                    <a:pt x="3503098" y="0"/>
                  </a:moveTo>
                  <a:lnTo>
                    <a:pt x="0" y="0"/>
                  </a:lnTo>
                  <a:lnTo>
                    <a:pt x="0" y="883632"/>
                  </a:lnTo>
                  <a:lnTo>
                    <a:pt x="3503098" y="883632"/>
                  </a:lnTo>
                  <a:lnTo>
                    <a:pt x="3549648" y="876124"/>
                  </a:lnTo>
                  <a:lnTo>
                    <a:pt x="3590077" y="855217"/>
                  </a:lnTo>
                  <a:lnTo>
                    <a:pt x="3621958" y="823335"/>
                  </a:lnTo>
                  <a:lnTo>
                    <a:pt x="3642866" y="782906"/>
                  </a:lnTo>
                  <a:lnTo>
                    <a:pt x="3650374" y="736356"/>
                  </a:lnTo>
                  <a:lnTo>
                    <a:pt x="3650374" y="147276"/>
                  </a:lnTo>
                  <a:lnTo>
                    <a:pt x="3642866" y="100726"/>
                  </a:lnTo>
                  <a:lnTo>
                    <a:pt x="3621958" y="60297"/>
                  </a:lnTo>
                  <a:lnTo>
                    <a:pt x="3590077" y="28415"/>
                  </a:lnTo>
                  <a:lnTo>
                    <a:pt x="3549648" y="7508"/>
                  </a:lnTo>
                  <a:lnTo>
                    <a:pt x="3503098" y="0"/>
                  </a:lnTo>
                  <a:close/>
                </a:path>
              </a:pathLst>
            </a:custGeom>
            <a:solidFill>
              <a:srgbClr val="FFFFFF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686121" y="4064885"/>
              <a:ext cx="3650615" cy="883919"/>
            </a:xfrm>
            <a:custGeom>
              <a:avLst/>
              <a:gdLst/>
              <a:ahLst/>
              <a:cxnLst/>
              <a:rect l="l" t="t" r="r" b="b"/>
              <a:pathLst>
                <a:path w="3650615" h="883920">
                  <a:moveTo>
                    <a:pt x="3650375" y="147276"/>
                  </a:moveTo>
                  <a:lnTo>
                    <a:pt x="3650375" y="736355"/>
                  </a:lnTo>
                  <a:lnTo>
                    <a:pt x="3642866" y="782906"/>
                  </a:lnTo>
                  <a:lnTo>
                    <a:pt x="3621959" y="823335"/>
                  </a:lnTo>
                  <a:lnTo>
                    <a:pt x="3590078" y="855216"/>
                  </a:lnTo>
                  <a:lnTo>
                    <a:pt x="3549649" y="876123"/>
                  </a:lnTo>
                  <a:lnTo>
                    <a:pt x="3503098" y="883632"/>
                  </a:lnTo>
                  <a:lnTo>
                    <a:pt x="0" y="883632"/>
                  </a:lnTo>
                  <a:lnTo>
                    <a:pt x="0" y="0"/>
                  </a:lnTo>
                  <a:lnTo>
                    <a:pt x="3503098" y="0"/>
                  </a:lnTo>
                  <a:lnTo>
                    <a:pt x="3549649" y="7508"/>
                  </a:lnTo>
                  <a:lnTo>
                    <a:pt x="3590078" y="28415"/>
                  </a:lnTo>
                  <a:lnTo>
                    <a:pt x="3621959" y="60296"/>
                  </a:lnTo>
                  <a:lnTo>
                    <a:pt x="3642866" y="100725"/>
                  </a:lnTo>
                  <a:lnTo>
                    <a:pt x="3650375" y="147276"/>
                  </a:lnTo>
                  <a:close/>
                </a:path>
              </a:pathLst>
            </a:custGeom>
            <a:ln w="25400">
              <a:solidFill>
                <a:srgbClr val="0000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1858333" y="4088892"/>
            <a:ext cx="3393440" cy="728405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241300" marR="5080" indent="-228600">
              <a:lnSpc>
                <a:spcPts val="2690"/>
              </a:lnSpc>
              <a:spcBef>
                <a:spcPts val="545"/>
              </a:spcBef>
              <a:buChar char="•"/>
              <a:tabLst>
                <a:tab pos="241300" algn="l"/>
              </a:tabLst>
            </a:pPr>
            <a:r>
              <a:rPr>
                <a:latin typeface="Arial MT"/>
                <a:cs typeface="Arial MT"/>
              </a:rPr>
              <a:t>promyšlený </a:t>
            </a:r>
            <a:r>
              <a:rPr lang="cs-CZ">
                <a:latin typeface="Arial MT"/>
                <a:cs typeface="Arial MT"/>
              </a:rPr>
              <a:t>a vědomý</a:t>
            </a:r>
            <a:r>
              <a:rPr spc="-75">
                <a:latin typeface="Arial MT"/>
                <a:cs typeface="Arial MT"/>
              </a:rPr>
              <a:t> </a:t>
            </a:r>
            <a:r>
              <a:rPr spc="-5">
                <a:latin typeface="Arial MT"/>
                <a:cs typeface="Arial MT"/>
              </a:rPr>
              <a:t>postup</a:t>
            </a:r>
            <a:r>
              <a:rPr lang="cs-CZ" spc="-5">
                <a:latin typeface="Arial MT"/>
                <a:cs typeface="Arial MT"/>
              </a:rPr>
              <a:t> získávání a analýzy dat</a:t>
            </a:r>
            <a:endParaRPr>
              <a:latin typeface="Arial MT"/>
              <a:cs typeface="Arial MT"/>
            </a:endParaRPr>
          </a:p>
        </p:txBody>
      </p:sp>
      <p:sp>
        <p:nvSpPr>
          <p:cNvPr id="40" name="object 4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pc="-5" dirty="0"/>
              <a:t>Metody </a:t>
            </a:r>
            <a:r>
              <a:rPr dirty="0"/>
              <a:t>a</a:t>
            </a:r>
            <a:r>
              <a:rPr spc="-5" dirty="0"/>
              <a:t> techniky výzkumu </a:t>
            </a:r>
            <a:r>
              <a:rPr spc="-50" dirty="0"/>
              <a:t>společenských</a:t>
            </a:r>
            <a:r>
              <a:rPr spc="-10" dirty="0"/>
              <a:t> </a:t>
            </a:r>
            <a:r>
              <a:rPr spc="-180" dirty="0"/>
              <a:t>věd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2776969" y="5311140"/>
            <a:ext cx="24644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 MT"/>
                <a:cs typeface="Arial MT"/>
              </a:rPr>
              <a:t>(Novotná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et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al.,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2020)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pc="-5" dirty="0"/>
              <a:t>Metody </a:t>
            </a:r>
            <a:r>
              <a:rPr dirty="0"/>
              <a:t>a</a:t>
            </a:r>
            <a:r>
              <a:rPr spc="-5" dirty="0"/>
              <a:t> techniky výzkumu </a:t>
            </a:r>
            <a:r>
              <a:rPr spc="-50" dirty="0"/>
              <a:t>společenských</a:t>
            </a:r>
            <a:r>
              <a:rPr spc="-10" dirty="0"/>
              <a:t> </a:t>
            </a:r>
            <a:r>
              <a:rPr spc="-180" dirty="0"/>
              <a:t>věd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121421"/>
              </p:ext>
            </p:extLst>
          </p:nvPr>
        </p:nvGraphicFramePr>
        <p:xfrm>
          <a:off x="911348" y="1579500"/>
          <a:ext cx="10389870" cy="41079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22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5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44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7070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400" b="1" spc="-5" dirty="0">
                          <a:latin typeface="Arial"/>
                          <a:cs typeface="Arial"/>
                        </a:rPr>
                        <a:t>TYP</a:t>
                      </a:r>
                      <a:r>
                        <a:rPr sz="24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VÝZKUMU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746760">
                        <a:lnSpc>
                          <a:spcPct val="100800"/>
                        </a:lnSpc>
                        <a:spcBef>
                          <a:spcPts val="135"/>
                        </a:spcBef>
                      </a:pPr>
                      <a:r>
                        <a:rPr sz="2400" b="1" dirty="0">
                          <a:latin typeface="Arial"/>
                          <a:cs typeface="Arial"/>
                        </a:rPr>
                        <a:t>CHARAK</a:t>
                      </a:r>
                      <a:r>
                        <a:rPr sz="2400" b="1" spc="-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2400" b="1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TI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KA  ZAMĚŘENÍ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400" b="1" spc="-5" dirty="0">
                          <a:latin typeface="Arial"/>
                          <a:cs typeface="Arial"/>
                        </a:rPr>
                        <a:t>CÍLOVÁ</a:t>
                      </a:r>
                      <a:r>
                        <a:rPr sz="24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SKUPINA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1994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Základní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414655">
                        <a:lnSpc>
                          <a:spcPts val="2090"/>
                        </a:lnSpc>
                        <a:spcBef>
                          <a:spcPts val="395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vy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v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á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ř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en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í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z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á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kl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adní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ch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po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z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nat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ků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a  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teoretického</a:t>
                      </a:r>
                      <a:r>
                        <a:rPr sz="18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pc="-85" dirty="0">
                          <a:latin typeface="Arial MT"/>
                          <a:cs typeface="Arial MT"/>
                        </a:rPr>
                        <a:t>porozumění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501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v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ěd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ci,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s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tudent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i,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v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ěde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cká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k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m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un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i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a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36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1994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Aplikovaný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Arial MT"/>
                          <a:cs typeface="Arial MT"/>
                        </a:rPr>
                        <a:t>praktické</a:t>
                      </a:r>
                      <a:r>
                        <a:rPr sz="18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problémy</a:t>
                      </a:r>
                      <a:r>
                        <a:rPr sz="18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8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aplikace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387350">
                        <a:lnSpc>
                          <a:spcPts val="2110"/>
                        </a:lnSpc>
                        <a:spcBef>
                          <a:spcPts val="359"/>
                        </a:spcBef>
                      </a:pPr>
                      <a:r>
                        <a:rPr sz="1800" spc="-5" dirty="0">
                          <a:latin typeface="Arial MT"/>
                          <a:cs typeface="Arial MT"/>
                        </a:rPr>
                        <a:t>ob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l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st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p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r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x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m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ů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že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v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é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st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k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ná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vr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h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u  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opat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ř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ení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i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nte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rv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en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í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p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r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og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r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mů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912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Evaluační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" dirty="0">
                          <a:latin typeface="Arial MT"/>
                          <a:cs typeface="Arial MT"/>
                        </a:rPr>
                        <a:t>u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rč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en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í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>
                          <a:latin typeface="Arial MT"/>
                          <a:cs typeface="Arial MT"/>
                        </a:rPr>
                        <a:t>kv</a:t>
                      </a:r>
                      <a:r>
                        <a:rPr sz="1800" spc="-5">
                          <a:latin typeface="Arial MT"/>
                          <a:cs typeface="Arial MT"/>
                        </a:rPr>
                        <a:t>a</a:t>
                      </a:r>
                      <a:r>
                        <a:rPr sz="1800">
                          <a:latin typeface="Arial MT"/>
                          <a:cs typeface="Arial MT"/>
                        </a:rPr>
                        <a:t>li</a:t>
                      </a:r>
                      <a:r>
                        <a:rPr sz="1800" spc="-5">
                          <a:latin typeface="Arial MT"/>
                          <a:cs typeface="Arial MT"/>
                        </a:rPr>
                        <a:t>t</a:t>
                      </a:r>
                      <a:r>
                        <a:rPr sz="1800">
                          <a:latin typeface="Arial MT"/>
                          <a:cs typeface="Arial MT"/>
                        </a:rPr>
                        <a:t>y</a:t>
                      </a:r>
                      <a:r>
                        <a:rPr sz="18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lang="cs-CZ" sz="1800" spc="-5">
                          <a:latin typeface="Arial MT"/>
                          <a:cs typeface="Arial MT"/>
                        </a:rPr>
                        <a:t>zásahu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" dirty="0">
                          <a:latin typeface="Arial MT"/>
                          <a:cs typeface="Arial MT"/>
                        </a:rPr>
                        <a:t>oblast</a:t>
                      </a:r>
                      <a:r>
                        <a:rPr sz="18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praxe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1994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Akční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757555">
                        <a:lnSpc>
                          <a:spcPts val="2110"/>
                        </a:lnSpc>
                        <a:spcBef>
                          <a:spcPts val="365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ř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š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en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í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p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r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k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ických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p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r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ob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l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é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m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ů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,  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u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sil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u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je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zm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ěn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u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s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ta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vu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63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spc="-5" dirty="0">
                          <a:latin typeface="Arial MT"/>
                          <a:cs typeface="Arial MT"/>
                        </a:rPr>
                        <a:t>oblast</a:t>
                      </a:r>
                      <a:r>
                        <a:rPr sz="18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praxe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2384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1994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Kritický</a:t>
                      </a:r>
                      <a:r>
                        <a:rPr sz="18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výzkum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30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744855">
                        <a:lnSpc>
                          <a:spcPts val="2090"/>
                        </a:lnSpc>
                        <a:spcBef>
                          <a:spcPts val="385"/>
                        </a:spcBef>
                      </a:pPr>
                      <a:r>
                        <a:rPr sz="1800" spc="-5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sv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ět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l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en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í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zm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ěn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s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ci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á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l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ní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ch  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nerovností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889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374650">
                        <a:lnSpc>
                          <a:spcPts val="2090"/>
                        </a:lnSpc>
                        <a:spcBef>
                          <a:spcPts val="385"/>
                        </a:spcBef>
                      </a:pPr>
                      <a:r>
                        <a:rPr sz="1800" spc="-95" dirty="0">
                          <a:latin typeface="Arial MT"/>
                          <a:cs typeface="Arial MT"/>
                        </a:rPr>
                        <a:t>Společnost</a:t>
                      </a:r>
                      <a:r>
                        <a:rPr sz="18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8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jednotlivé</a:t>
                      </a:r>
                      <a:r>
                        <a:rPr sz="18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skupiny</a:t>
                      </a:r>
                      <a:r>
                        <a:rPr sz="18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v </a:t>
                      </a:r>
                      <a:r>
                        <a:rPr sz="1800" spc="-484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rámci </a:t>
                      </a:r>
                      <a:r>
                        <a:rPr sz="1800" spc="-85" dirty="0">
                          <a:latin typeface="Arial MT"/>
                          <a:cs typeface="Arial MT"/>
                        </a:rPr>
                        <a:t>společnosti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889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76112" y="509523"/>
            <a:ext cx="8267888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80" dirty="0"/>
              <a:t>Typy</a:t>
            </a:r>
            <a:r>
              <a:rPr sz="4000" spc="-10" dirty="0"/>
              <a:t> </a:t>
            </a:r>
            <a:r>
              <a:rPr sz="4000" spc="-5"/>
              <a:t>empirického</a:t>
            </a:r>
            <a:r>
              <a:rPr sz="4000" spc="-15"/>
              <a:t> </a:t>
            </a:r>
            <a:r>
              <a:rPr sz="4000" spc="-5"/>
              <a:t>výzkum</a:t>
            </a:r>
            <a:r>
              <a:rPr lang="cs-CZ" sz="4000" spc="-5"/>
              <a:t>u</a:t>
            </a:r>
            <a:endParaRPr sz="4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0ABB9-6D8F-439E-A55F-115227881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299" y="681227"/>
            <a:ext cx="10777400" cy="492443"/>
          </a:xfrm>
        </p:spPr>
        <p:txBody>
          <a:bodyPr/>
          <a:lstStyle/>
          <a:p>
            <a:r>
              <a:rPr lang="cs-CZ"/>
              <a:t>Skupinová aktivita 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9B4B06-694C-409A-AE46-8D8E58E278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ACD6997-E8B4-463C-B8B0-01A9EF936E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9160" y="1520490"/>
            <a:ext cx="42672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439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707299" y="6469592"/>
            <a:ext cx="3220720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-5" dirty="0">
                <a:solidFill>
                  <a:srgbClr val="0000DC"/>
                </a:solidFill>
                <a:latin typeface="Arial MT"/>
                <a:cs typeface="Arial MT"/>
              </a:rPr>
              <a:t>Metody </a:t>
            </a:r>
            <a:r>
              <a:rPr sz="1200" dirty="0">
                <a:solidFill>
                  <a:srgbClr val="0000DC"/>
                </a:solidFill>
                <a:latin typeface="Arial MT"/>
                <a:cs typeface="Arial MT"/>
              </a:rPr>
              <a:t>a</a:t>
            </a:r>
            <a:r>
              <a:rPr sz="1200" spc="-5" dirty="0">
                <a:solidFill>
                  <a:srgbClr val="0000DC"/>
                </a:solidFill>
                <a:latin typeface="Arial MT"/>
                <a:cs typeface="Arial MT"/>
              </a:rPr>
              <a:t> techniky výzkumu </a:t>
            </a:r>
            <a:r>
              <a:rPr sz="1200" spc="-50" dirty="0">
                <a:solidFill>
                  <a:srgbClr val="0000DC"/>
                </a:solidFill>
                <a:latin typeface="Arial MT"/>
                <a:cs typeface="Arial MT"/>
              </a:rPr>
              <a:t>společenských</a:t>
            </a:r>
            <a:r>
              <a:rPr sz="1200" spc="-10" dirty="0">
                <a:solidFill>
                  <a:srgbClr val="0000DC"/>
                </a:solidFill>
                <a:latin typeface="Arial MT"/>
                <a:cs typeface="Arial MT"/>
              </a:rPr>
              <a:t> </a:t>
            </a:r>
            <a:r>
              <a:rPr sz="1200" spc="-180" dirty="0">
                <a:solidFill>
                  <a:srgbClr val="0000DC"/>
                </a:solidFill>
                <a:latin typeface="Arial MT"/>
                <a:cs typeface="Arial MT"/>
              </a:rPr>
              <a:t>věd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4208" y="227427"/>
            <a:ext cx="11140440" cy="930910"/>
          </a:xfrm>
          <a:prstGeom prst="rect">
            <a:avLst/>
          </a:prstGeom>
          <a:solidFill>
            <a:srgbClr val="404040"/>
          </a:solidFill>
        </p:spPr>
        <p:txBody>
          <a:bodyPr vert="horz" wrap="square" lIns="0" tIns="4381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345"/>
              </a:spcBef>
            </a:pPr>
            <a:r>
              <a:rPr sz="5400" dirty="0">
                <a:solidFill>
                  <a:srgbClr val="FFFFFF"/>
                </a:solidFill>
              </a:rPr>
              <a:t>LOGIKA</a:t>
            </a:r>
            <a:r>
              <a:rPr sz="5400" spc="-245" dirty="0">
                <a:solidFill>
                  <a:srgbClr val="FFFFFF"/>
                </a:solidFill>
              </a:rPr>
              <a:t> </a:t>
            </a:r>
            <a:r>
              <a:rPr sz="5400" dirty="0">
                <a:solidFill>
                  <a:srgbClr val="FFFFFF"/>
                </a:solidFill>
              </a:rPr>
              <a:t>VÝZKUMU</a:t>
            </a:r>
            <a:endParaRPr sz="5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898921"/>
              </p:ext>
            </p:extLst>
          </p:nvPr>
        </p:nvGraphicFramePr>
        <p:xfrm>
          <a:off x="770888" y="1310407"/>
          <a:ext cx="10556874" cy="51361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5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2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5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28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9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786765" marR="717550" indent="-80645">
                        <a:lnSpc>
                          <a:spcPts val="2090"/>
                        </a:lnSpc>
                        <a:spcBef>
                          <a:spcPts val="1420"/>
                        </a:spcBef>
                      </a:pPr>
                      <a:r>
                        <a:rPr sz="1800" spc="145" dirty="0">
                          <a:latin typeface="Arial MT"/>
                          <a:cs typeface="Arial MT"/>
                        </a:rPr>
                        <a:t>STÁ</a:t>
                      </a:r>
                      <a:r>
                        <a:rPr sz="1800" spc="15" dirty="0">
                          <a:latin typeface="Arial MT"/>
                          <a:cs typeface="Arial MT"/>
                        </a:rPr>
                        <a:t>V</a:t>
                      </a:r>
                      <a:r>
                        <a:rPr sz="1800" spc="145" dirty="0">
                          <a:latin typeface="Arial MT"/>
                          <a:cs typeface="Arial MT"/>
                        </a:rPr>
                        <a:t>AJÍ</a:t>
                      </a:r>
                      <a:r>
                        <a:rPr sz="1800" spc="150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Í  </a:t>
                      </a:r>
                      <a:r>
                        <a:rPr sz="1800" spc="125" dirty="0">
                          <a:latin typeface="Arial MT"/>
                          <a:cs typeface="Arial MT"/>
                        </a:rPr>
                        <a:t>POZNÁNÍ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1803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R="11430" algn="ctr">
                        <a:lnSpc>
                          <a:spcPct val="100000"/>
                        </a:lnSpc>
                        <a:spcBef>
                          <a:spcPts val="1155"/>
                        </a:spcBef>
                      </a:pPr>
                      <a:r>
                        <a:rPr sz="1800" spc="95" dirty="0">
                          <a:latin typeface="Arial MT"/>
                          <a:cs typeface="Arial MT"/>
                        </a:rPr>
                        <a:t>CÍL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847090">
                        <a:lnSpc>
                          <a:spcPct val="100000"/>
                        </a:lnSpc>
                        <a:spcBef>
                          <a:spcPts val="1155"/>
                        </a:spcBef>
                      </a:pPr>
                      <a:r>
                        <a:rPr sz="1800" spc="145" dirty="0">
                          <a:latin typeface="Arial MT"/>
                          <a:cs typeface="Arial MT"/>
                        </a:rPr>
                        <a:t>OTÁZKA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3870">
                <a:tc>
                  <a:txBody>
                    <a:bodyPr/>
                    <a:lstStyle/>
                    <a:p>
                      <a:pPr marL="162560">
                        <a:lnSpc>
                          <a:spcPct val="100000"/>
                        </a:lnSpc>
                        <a:spcBef>
                          <a:spcPts val="1280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Explorace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16256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2560" marR="656590">
                        <a:lnSpc>
                          <a:spcPts val="1900"/>
                        </a:lnSpc>
                        <a:spcBef>
                          <a:spcPts val="1360"/>
                        </a:spcBef>
                      </a:pPr>
                      <a:r>
                        <a:rPr sz="1600" spc="-25" dirty="0">
                          <a:latin typeface="Arial MT"/>
                          <a:cs typeface="Arial MT"/>
                        </a:rPr>
                        <a:t>Velmi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omezené nebo </a:t>
                      </a:r>
                      <a:r>
                        <a:rPr sz="1600" spc="-4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neexistuje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1727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2560" marR="902335">
                        <a:lnSpc>
                          <a:spcPts val="1900"/>
                        </a:lnSpc>
                        <a:spcBef>
                          <a:spcPts val="1360"/>
                        </a:spcBef>
                      </a:pPr>
                      <a:r>
                        <a:rPr lang="en-US" sz="1600">
                          <a:latin typeface="Arial MT"/>
                          <a:cs typeface="Arial MT"/>
                        </a:rPr>
                        <a:t>Z</a:t>
                      </a:r>
                      <a:r>
                        <a:rPr sz="1600">
                          <a:latin typeface="Arial MT"/>
                          <a:cs typeface="Arial MT"/>
                        </a:rPr>
                        <a:t>ískat</a:t>
                      </a:r>
                      <a:r>
                        <a:rPr lang="cs-CZ" sz="1600">
                          <a:latin typeface="Arial MT"/>
                          <a:cs typeface="Arial MT"/>
                        </a:rPr>
                        <a:t> počáteční</a:t>
                      </a:r>
                      <a:r>
                        <a:rPr sz="1600" spc="-18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175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po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r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z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u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m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ěn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í</a:t>
                      </a:r>
                      <a:r>
                        <a:rPr sz="16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é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m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u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1727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2560">
                        <a:lnSpc>
                          <a:spcPts val="1910"/>
                        </a:lnSpc>
                      </a:pPr>
                      <a:r>
                        <a:rPr sz="1600" spc="-5">
                          <a:latin typeface="Arial MT"/>
                          <a:cs typeface="Arial MT"/>
                        </a:rPr>
                        <a:t>Co</a:t>
                      </a:r>
                      <a:r>
                        <a:rPr sz="16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>
                          <a:latin typeface="Arial MT"/>
                          <a:cs typeface="Arial MT"/>
                        </a:rPr>
                        <a:t>se</a:t>
                      </a:r>
                      <a:r>
                        <a:rPr lang="cs-CZ" sz="1600">
                          <a:latin typeface="Arial MT"/>
                          <a:cs typeface="Arial MT"/>
                        </a:rPr>
                        <a:t> děje</a:t>
                      </a:r>
                      <a:r>
                        <a:rPr sz="1600" spc="-150">
                          <a:latin typeface="Arial MT"/>
                          <a:cs typeface="Arial MT"/>
                        </a:rPr>
                        <a:t>?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16256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7710">
                <a:tc>
                  <a:txBody>
                    <a:bodyPr/>
                    <a:lstStyle/>
                    <a:p>
                      <a:pPr marL="162560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Deskripce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1619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2560" marR="1151890">
                        <a:lnSpc>
                          <a:spcPts val="1900"/>
                        </a:lnSpc>
                        <a:spcBef>
                          <a:spcPts val="1355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Nekompletní, 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ne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sys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m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i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cké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1720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2560" marR="398145">
                        <a:lnSpc>
                          <a:spcPct val="99400"/>
                        </a:lnSpc>
                        <a:spcBef>
                          <a:spcPts val="1290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Získat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popis, 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kategorizovat/klasifikovat </a:t>
                      </a:r>
                      <a:r>
                        <a:rPr sz="1600" spc="-4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jev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16383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2560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Jak?</a:t>
                      </a:r>
                      <a:r>
                        <a:rPr sz="16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Kdo?</a:t>
                      </a:r>
                      <a:r>
                        <a:rPr sz="16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Kolik?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1619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3870">
                <a:tc>
                  <a:txBody>
                    <a:bodyPr/>
                    <a:lstStyle/>
                    <a:p>
                      <a:pPr marL="162560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Explanace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1619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2560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sz="1600" dirty="0">
                          <a:latin typeface="Arial MT"/>
                          <a:cs typeface="Arial MT"/>
                        </a:rPr>
                        <a:t>J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v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j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e 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ji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ž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dob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ře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pop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s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á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n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1619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2560">
                        <a:lnSpc>
                          <a:spcPts val="1910"/>
                        </a:lnSpc>
                        <a:spcBef>
                          <a:spcPts val="1275"/>
                        </a:spcBef>
                      </a:pPr>
                      <a:r>
                        <a:rPr sz="1600" spc="-65" dirty="0">
                          <a:latin typeface="Arial MT"/>
                          <a:cs typeface="Arial MT"/>
                        </a:rPr>
                        <a:t>V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ysv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ě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li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6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j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600" spc="-120" dirty="0">
                          <a:latin typeface="Arial MT"/>
                          <a:cs typeface="Arial MT"/>
                        </a:rPr>
                        <a:t>v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,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marL="162560">
                        <a:lnSpc>
                          <a:spcPts val="1910"/>
                        </a:lnSpc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v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ě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ř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i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6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eo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r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ii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/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h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y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po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é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zu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1619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2560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sz="1600" spc="-165" dirty="0">
                          <a:latin typeface="Arial MT"/>
                          <a:cs typeface="Arial MT"/>
                        </a:rPr>
                        <a:t>Proč?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1619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01550">
                <a:tc>
                  <a:txBody>
                    <a:bodyPr/>
                    <a:lstStyle/>
                    <a:p>
                      <a:pPr marL="162560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Interpretace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1619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2560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N/A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1619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2560" marR="363220">
                        <a:lnSpc>
                          <a:spcPct val="99200"/>
                        </a:lnSpc>
                        <a:spcBef>
                          <a:spcPts val="1290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Poskytnout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výklad 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interpretovaného objektu, </a:t>
                      </a:r>
                      <a:r>
                        <a:rPr sz="1600" spc="-4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p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r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xe z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ně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j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ké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h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l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ed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i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sk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,  </a:t>
                      </a:r>
                      <a:r>
                        <a:rPr sz="1600" spc="-85" dirty="0">
                          <a:latin typeface="Arial MT"/>
                          <a:cs typeface="Arial MT"/>
                        </a:rPr>
                        <a:t>porozumět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16383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2560" marR="521970">
                        <a:lnSpc>
                          <a:spcPct val="99400"/>
                        </a:lnSpc>
                        <a:spcBef>
                          <a:spcPts val="1290"/>
                        </a:spcBef>
                      </a:pPr>
                      <a:r>
                        <a:rPr sz="1600" spc="-5">
                          <a:latin typeface="Arial MT"/>
                          <a:cs typeface="Arial MT"/>
                        </a:rPr>
                        <a:t>Co</a:t>
                      </a:r>
                      <a:r>
                        <a:rPr lang="cs-CZ" sz="1600" spc="-5">
                          <a:latin typeface="Arial MT"/>
                          <a:cs typeface="Arial MT"/>
                        </a:rPr>
                        <a:t> to</a:t>
                      </a:r>
                      <a:r>
                        <a:rPr sz="16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znamená</a:t>
                      </a:r>
                      <a:r>
                        <a:rPr sz="1600" spc="-5">
                          <a:latin typeface="Arial MT"/>
                          <a:cs typeface="Arial MT"/>
                        </a:rPr>
                        <a:t>? 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16383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7634" y="880550"/>
            <a:ext cx="3971290" cy="1117600"/>
          </a:xfrm>
          <a:prstGeom prst="rect">
            <a:avLst/>
          </a:prstGeom>
          <a:ln w="9525">
            <a:solidFill>
              <a:srgbClr val="00B0F0"/>
            </a:solidFill>
          </a:ln>
        </p:spPr>
        <p:txBody>
          <a:bodyPr vert="horz" wrap="square" lIns="0" tIns="2946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320"/>
              </a:spcBef>
            </a:pPr>
            <a:r>
              <a:rPr sz="3200" b="1" spc="-5" dirty="0">
                <a:solidFill>
                  <a:srgbClr val="0000DC"/>
                </a:solidFill>
                <a:latin typeface="Arial"/>
                <a:cs typeface="Arial"/>
              </a:rPr>
              <a:t>CÍL</a:t>
            </a:r>
            <a:r>
              <a:rPr sz="3200" b="1" spc="-35" dirty="0">
                <a:solidFill>
                  <a:srgbClr val="0000DC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0000DC"/>
                </a:solidFill>
                <a:latin typeface="Arial"/>
                <a:cs typeface="Arial"/>
              </a:rPr>
              <a:t>VÝZKUMU</a:t>
            </a:r>
            <a:endParaRPr sz="32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662487" y="940389"/>
            <a:ext cx="6904355" cy="25400"/>
            <a:chOff x="4662487" y="940389"/>
            <a:chExt cx="6904355" cy="25400"/>
          </a:xfrm>
        </p:grpSpPr>
        <p:sp>
          <p:nvSpPr>
            <p:cNvPr id="4" name="object 4"/>
            <p:cNvSpPr/>
            <p:nvPr/>
          </p:nvSpPr>
          <p:spPr>
            <a:xfrm>
              <a:off x="4662487" y="953089"/>
              <a:ext cx="6904355" cy="0"/>
            </a:xfrm>
            <a:custGeom>
              <a:avLst/>
              <a:gdLst/>
              <a:ahLst/>
              <a:cxnLst/>
              <a:rect l="l" t="t" r="r" b="b"/>
              <a:pathLst>
                <a:path w="6904355">
                  <a:moveTo>
                    <a:pt x="6904037" y="1"/>
                  </a:moveTo>
                  <a:lnTo>
                    <a:pt x="0" y="0"/>
                  </a:lnTo>
                </a:path>
              </a:pathLst>
            </a:custGeom>
            <a:solidFill>
              <a:srgbClr val="4BC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62487" y="953089"/>
              <a:ext cx="6904355" cy="0"/>
            </a:xfrm>
            <a:custGeom>
              <a:avLst/>
              <a:gdLst/>
              <a:ahLst/>
              <a:cxnLst/>
              <a:rect l="l" t="t" r="r" b="b"/>
              <a:pathLst>
                <a:path w="6904355">
                  <a:moveTo>
                    <a:pt x="0" y="0"/>
                  </a:moveTo>
                  <a:lnTo>
                    <a:pt x="6904037" y="1"/>
                  </a:lnTo>
                </a:path>
              </a:pathLst>
            </a:custGeom>
            <a:ln w="25400">
              <a:solidFill>
                <a:srgbClr val="4BC8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756467" y="985011"/>
            <a:ext cx="5462270" cy="817880"/>
          </a:xfrm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L="12700" marR="5080">
              <a:lnSpc>
                <a:spcPts val="2880"/>
              </a:lnSpc>
              <a:spcBef>
                <a:spcPts val="595"/>
              </a:spcBef>
            </a:pPr>
            <a:r>
              <a:rPr sz="2800" b="0" dirty="0">
                <a:solidFill>
                  <a:srgbClr val="000000"/>
                </a:solidFill>
                <a:latin typeface="Arial MT"/>
                <a:cs typeface="Arial MT"/>
              </a:rPr>
              <a:t>Vývoj</a:t>
            </a:r>
            <a:r>
              <a:rPr sz="2800" b="0" spc="-5" dirty="0">
                <a:solidFill>
                  <a:srgbClr val="000000"/>
                </a:solidFill>
                <a:latin typeface="Arial MT"/>
                <a:cs typeface="Arial MT"/>
              </a:rPr>
              <a:t> konkrétní</a:t>
            </a:r>
            <a:r>
              <a:rPr sz="2800" b="0" dirty="0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sz="2800" b="0" spc="-5" dirty="0">
                <a:solidFill>
                  <a:srgbClr val="000000"/>
                </a:solidFill>
                <a:latin typeface="Arial MT"/>
                <a:cs typeface="Arial MT"/>
              </a:rPr>
              <a:t>oblasti teorie</a:t>
            </a:r>
            <a:r>
              <a:rPr sz="2800" b="0" dirty="0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sz="2800" b="0" spc="-5">
                <a:solidFill>
                  <a:srgbClr val="000000"/>
                </a:solidFill>
                <a:latin typeface="Arial MT"/>
                <a:cs typeface="Arial MT"/>
              </a:rPr>
              <a:t>nebo </a:t>
            </a:r>
            <a:r>
              <a:rPr sz="2800" b="0" spc="-765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sz="2800" b="0" spc="-5">
                <a:solidFill>
                  <a:srgbClr val="000000"/>
                </a:solidFill>
                <a:latin typeface="Arial MT"/>
                <a:cs typeface="Arial MT"/>
              </a:rPr>
              <a:t>metodologie</a:t>
            </a:r>
            <a:endParaRPr sz="2800">
              <a:latin typeface="Arial MT"/>
              <a:cs typeface="Arial MT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662487" y="1905988"/>
            <a:ext cx="6904355" cy="25400"/>
            <a:chOff x="4662487" y="1905988"/>
            <a:chExt cx="6904355" cy="25400"/>
          </a:xfrm>
        </p:grpSpPr>
        <p:sp>
          <p:nvSpPr>
            <p:cNvPr id="8" name="object 8"/>
            <p:cNvSpPr/>
            <p:nvPr/>
          </p:nvSpPr>
          <p:spPr>
            <a:xfrm>
              <a:off x="4662487" y="1918688"/>
              <a:ext cx="6904355" cy="0"/>
            </a:xfrm>
            <a:custGeom>
              <a:avLst/>
              <a:gdLst/>
              <a:ahLst/>
              <a:cxnLst/>
              <a:rect l="l" t="t" r="r" b="b"/>
              <a:pathLst>
                <a:path w="6904355">
                  <a:moveTo>
                    <a:pt x="6904037" y="1"/>
                  </a:moveTo>
                  <a:lnTo>
                    <a:pt x="0" y="0"/>
                  </a:lnTo>
                </a:path>
              </a:pathLst>
            </a:custGeom>
            <a:solidFill>
              <a:srgbClr val="4BC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662487" y="1918688"/>
              <a:ext cx="6904355" cy="0"/>
            </a:xfrm>
            <a:custGeom>
              <a:avLst/>
              <a:gdLst/>
              <a:ahLst/>
              <a:cxnLst/>
              <a:rect l="l" t="t" r="r" b="b"/>
              <a:pathLst>
                <a:path w="6904355">
                  <a:moveTo>
                    <a:pt x="0" y="0"/>
                  </a:moveTo>
                  <a:lnTo>
                    <a:pt x="6904037" y="1"/>
                  </a:lnTo>
                </a:path>
              </a:pathLst>
            </a:custGeom>
            <a:ln w="25400">
              <a:solidFill>
                <a:srgbClr val="4BC8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4662487" y="2871586"/>
            <a:ext cx="6904355" cy="25400"/>
            <a:chOff x="4662487" y="2871586"/>
            <a:chExt cx="6904355" cy="25400"/>
          </a:xfrm>
        </p:grpSpPr>
        <p:sp>
          <p:nvSpPr>
            <p:cNvPr id="11" name="object 11"/>
            <p:cNvSpPr/>
            <p:nvPr/>
          </p:nvSpPr>
          <p:spPr>
            <a:xfrm>
              <a:off x="4662487" y="2884286"/>
              <a:ext cx="6904355" cy="0"/>
            </a:xfrm>
            <a:custGeom>
              <a:avLst/>
              <a:gdLst/>
              <a:ahLst/>
              <a:cxnLst/>
              <a:rect l="l" t="t" r="r" b="b"/>
              <a:pathLst>
                <a:path w="6904355">
                  <a:moveTo>
                    <a:pt x="6904037" y="1"/>
                  </a:moveTo>
                  <a:lnTo>
                    <a:pt x="0" y="0"/>
                  </a:lnTo>
                </a:path>
              </a:pathLst>
            </a:custGeom>
            <a:solidFill>
              <a:srgbClr val="4BC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662487" y="2884286"/>
              <a:ext cx="6904355" cy="0"/>
            </a:xfrm>
            <a:custGeom>
              <a:avLst/>
              <a:gdLst/>
              <a:ahLst/>
              <a:cxnLst/>
              <a:rect l="l" t="t" r="r" b="b"/>
              <a:pathLst>
                <a:path w="6904355">
                  <a:moveTo>
                    <a:pt x="0" y="0"/>
                  </a:moveTo>
                  <a:lnTo>
                    <a:pt x="6904037" y="1"/>
                  </a:lnTo>
                </a:path>
              </a:pathLst>
            </a:custGeom>
            <a:ln w="25400">
              <a:solidFill>
                <a:srgbClr val="4BC8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4662487" y="3837186"/>
            <a:ext cx="6904355" cy="25400"/>
            <a:chOff x="4662487" y="3837186"/>
            <a:chExt cx="6904355" cy="25400"/>
          </a:xfrm>
        </p:grpSpPr>
        <p:sp>
          <p:nvSpPr>
            <p:cNvPr id="14" name="object 14"/>
            <p:cNvSpPr/>
            <p:nvPr/>
          </p:nvSpPr>
          <p:spPr>
            <a:xfrm>
              <a:off x="4662487" y="3849886"/>
              <a:ext cx="6904355" cy="0"/>
            </a:xfrm>
            <a:custGeom>
              <a:avLst/>
              <a:gdLst/>
              <a:ahLst/>
              <a:cxnLst/>
              <a:rect l="l" t="t" r="r" b="b"/>
              <a:pathLst>
                <a:path w="6904355">
                  <a:moveTo>
                    <a:pt x="6904037" y="1"/>
                  </a:moveTo>
                  <a:lnTo>
                    <a:pt x="0" y="0"/>
                  </a:lnTo>
                </a:path>
              </a:pathLst>
            </a:custGeom>
            <a:solidFill>
              <a:srgbClr val="4BC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662487" y="3849886"/>
              <a:ext cx="6904355" cy="0"/>
            </a:xfrm>
            <a:custGeom>
              <a:avLst/>
              <a:gdLst/>
              <a:ahLst/>
              <a:cxnLst/>
              <a:rect l="l" t="t" r="r" b="b"/>
              <a:pathLst>
                <a:path w="6904355">
                  <a:moveTo>
                    <a:pt x="0" y="0"/>
                  </a:moveTo>
                  <a:lnTo>
                    <a:pt x="6904037" y="1"/>
                  </a:lnTo>
                </a:path>
              </a:pathLst>
            </a:custGeom>
            <a:ln w="25400">
              <a:solidFill>
                <a:srgbClr val="4BC8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4662487" y="4802785"/>
            <a:ext cx="6904355" cy="25400"/>
            <a:chOff x="4662487" y="4802785"/>
            <a:chExt cx="6904355" cy="25400"/>
          </a:xfrm>
        </p:grpSpPr>
        <p:sp>
          <p:nvSpPr>
            <p:cNvPr id="17" name="object 17"/>
            <p:cNvSpPr/>
            <p:nvPr/>
          </p:nvSpPr>
          <p:spPr>
            <a:xfrm>
              <a:off x="4662487" y="4815485"/>
              <a:ext cx="6904355" cy="0"/>
            </a:xfrm>
            <a:custGeom>
              <a:avLst/>
              <a:gdLst/>
              <a:ahLst/>
              <a:cxnLst/>
              <a:rect l="l" t="t" r="r" b="b"/>
              <a:pathLst>
                <a:path w="6904355">
                  <a:moveTo>
                    <a:pt x="6904037" y="1"/>
                  </a:moveTo>
                  <a:lnTo>
                    <a:pt x="0" y="0"/>
                  </a:lnTo>
                </a:path>
              </a:pathLst>
            </a:custGeom>
            <a:solidFill>
              <a:srgbClr val="4BC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662487" y="4815485"/>
              <a:ext cx="6904355" cy="0"/>
            </a:xfrm>
            <a:custGeom>
              <a:avLst/>
              <a:gdLst/>
              <a:ahLst/>
              <a:cxnLst/>
              <a:rect l="l" t="t" r="r" b="b"/>
              <a:pathLst>
                <a:path w="6904355">
                  <a:moveTo>
                    <a:pt x="0" y="0"/>
                  </a:moveTo>
                  <a:lnTo>
                    <a:pt x="6904037" y="1"/>
                  </a:lnTo>
                </a:path>
              </a:pathLst>
            </a:custGeom>
            <a:ln w="25400">
              <a:solidFill>
                <a:srgbClr val="4BC8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4756467" y="1948179"/>
            <a:ext cx="6589395" cy="3765133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 marR="1407795">
              <a:lnSpc>
                <a:spcPts val="2900"/>
              </a:lnSpc>
              <a:spcBef>
                <a:spcPts val="580"/>
              </a:spcBef>
            </a:pPr>
            <a:r>
              <a:rPr lang="cs-CZ" sz="2800">
                <a:latin typeface="Arial MT"/>
                <a:cs typeface="Arial MT"/>
              </a:rPr>
              <a:t>Shromažďování</a:t>
            </a:r>
            <a:r>
              <a:rPr sz="280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no</a:t>
            </a:r>
            <a:r>
              <a:rPr sz="2800" dirty="0">
                <a:latin typeface="Arial MT"/>
                <a:cs typeface="Arial MT"/>
              </a:rPr>
              <a:t>vé</a:t>
            </a:r>
            <a:r>
              <a:rPr sz="2800" spc="-5" dirty="0">
                <a:latin typeface="Arial MT"/>
                <a:cs typeface="Arial MT"/>
              </a:rPr>
              <a:t>h</a:t>
            </a:r>
            <a:r>
              <a:rPr sz="2800" dirty="0">
                <a:latin typeface="Arial MT"/>
                <a:cs typeface="Arial MT"/>
              </a:rPr>
              <a:t>o so</a:t>
            </a:r>
            <a:r>
              <a:rPr sz="2800" spc="-5" dirty="0">
                <a:latin typeface="Arial MT"/>
                <a:cs typeface="Arial MT"/>
              </a:rPr>
              <a:t>ubo</a:t>
            </a:r>
            <a:r>
              <a:rPr sz="2800" dirty="0">
                <a:latin typeface="Arial MT"/>
                <a:cs typeface="Arial MT"/>
              </a:rPr>
              <a:t>ru  </a:t>
            </a:r>
            <a:r>
              <a:rPr sz="2800" spc="-5" dirty="0">
                <a:latin typeface="Arial MT"/>
                <a:cs typeface="Arial MT"/>
              </a:rPr>
              <a:t>informací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nebo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dat</a:t>
            </a:r>
            <a:endParaRPr sz="28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325"/>
              </a:spcBef>
            </a:pPr>
            <a:r>
              <a:rPr sz="2800" dirty="0">
                <a:latin typeface="Arial MT"/>
                <a:cs typeface="Arial MT"/>
              </a:rPr>
              <a:t>Vývoj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výzkumných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metod </a:t>
            </a:r>
            <a:r>
              <a:rPr sz="2800" spc="-5">
                <a:latin typeface="Arial MT"/>
                <a:cs typeface="Arial MT"/>
              </a:rPr>
              <a:t>nebo</a:t>
            </a:r>
            <a:r>
              <a:rPr sz="2800" spc="-10">
                <a:latin typeface="Arial MT"/>
                <a:cs typeface="Arial MT"/>
              </a:rPr>
              <a:t> </a:t>
            </a:r>
            <a:r>
              <a:rPr sz="2800" spc="-5">
                <a:latin typeface="Arial MT"/>
                <a:cs typeface="Arial MT"/>
              </a:rPr>
              <a:t>technik</a:t>
            </a:r>
            <a:endParaRPr lang="en-US" sz="2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lang="en-US" sz="4100">
              <a:latin typeface="Arial MT"/>
              <a:cs typeface="Arial MT"/>
            </a:endParaRPr>
          </a:p>
          <a:p>
            <a:pPr marL="12700" marR="5080">
              <a:lnSpc>
                <a:spcPts val="2900"/>
              </a:lnSpc>
            </a:pPr>
            <a:r>
              <a:rPr sz="2800" spc="-5">
                <a:latin typeface="Arial MT"/>
                <a:cs typeface="Arial MT"/>
              </a:rPr>
              <a:t>Generování</a:t>
            </a:r>
            <a:r>
              <a:rPr lang="cs-CZ" sz="2800" spc="-5">
                <a:latin typeface="Arial MT"/>
                <a:cs typeface="Arial MT"/>
              </a:rPr>
              <a:t> poznatků, </a:t>
            </a:r>
            <a:r>
              <a:rPr sz="2800" spc="-130">
                <a:latin typeface="Arial MT"/>
                <a:cs typeface="Arial MT"/>
              </a:rPr>
              <a:t>porozumění</a:t>
            </a:r>
            <a:r>
              <a:rPr sz="2800">
                <a:latin typeface="Arial MT"/>
                <a:cs typeface="Arial MT"/>
              </a:rPr>
              <a:t>  </a:t>
            </a:r>
            <a:r>
              <a:rPr sz="2800" spc="-760">
                <a:latin typeface="Arial MT"/>
                <a:cs typeface="Arial MT"/>
              </a:rPr>
              <a:t> </a:t>
            </a:r>
            <a:r>
              <a:rPr sz="2800" spc="-5">
                <a:latin typeface="Arial MT"/>
                <a:cs typeface="Arial MT"/>
              </a:rPr>
              <a:t>problému</a:t>
            </a:r>
            <a:r>
              <a:rPr lang="cs-CZ" sz="2800" spc="-5">
                <a:latin typeface="Arial MT"/>
                <a:cs typeface="Arial MT"/>
              </a:rPr>
              <a:t>, či konkrétnímu jevu</a:t>
            </a:r>
            <a:endParaRPr sz="2800">
              <a:latin typeface="Arial MT"/>
              <a:cs typeface="Arial MT"/>
            </a:endParaRPr>
          </a:p>
          <a:p>
            <a:pPr marL="12700" marR="1310640">
              <a:lnSpc>
                <a:spcPts val="2900"/>
              </a:lnSpc>
              <a:spcBef>
                <a:spcPts val="1810"/>
              </a:spcBef>
            </a:pPr>
            <a:r>
              <a:rPr lang="cs-CZ" sz="2800">
                <a:latin typeface="Arial MT"/>
                <a:cs typeface="Arial MT"/>
              </a:rPr>
              <a:t>Opatření</a:t>
            </a:r>
            <a:r>
              <a:rPr sz="280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(a</a:t>
            </a:r>
            <a:r>
              <a:rPr sz="2800" spc="-5" dirty="0">
                <a:latin typeface="Arial MT"/>
                <a:cs typeface="Arial MT"/>
              </a:rPr>
              <a:t>ng</a:t>
            </a:r>
            <a:r>
              <a:rPr sz="2800" dirty="0">
                <a:latin typeface="Arial MT"/>
                <a:cs typeface="Arial MT"/>
              </a:rPr>
              <a:t>.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i="1" spc="-5" dirty="0">
                <a:latin typeface="Arial"/>
                <a:cs typeface="Arial"/>
              </a:rPr>
              <a:t>poli</a:t>
            </a:r>
            <a:r>
              <a:rPr sz="2800" i="1" dirty="0">
                <a:latin typeface="Arial"/>
                <a:cs typeface="Arial"/>
              </a:rPr>
              <a:t>ci</a:t>
            </a:r>
            <a:r>
              <a:rPr sz="2800" i="1" spc="-5" dirty="0">
                <a:latin typeface="Arial"/>
                <a:cs typeface="Arial"/>
              </a:rPr>
              <a:t>es</a:t>
            </a:r>
            <a:r>
              <a:rPr sz="2800" dirty="0">
                <a:latin typeface="Arial MT"/>
                <a:cs typeface="Arial MT"/>
              </a:rPr>
              <a:t>) a </a:t>
            </a:r>
            <a:r>
              <a:rPr sz="2800" spc="-5" dirty="0">
                <a:latin typeface="Arial MT"/>
                <a:cs typeface="Arial MT"/>
              </a:rPr>
              <a:t>p</a:t>
            </a:r>
            <a:r>
              <a:rPr sz="2800" dirty="0">
                <a:latin typeface="Arial MT"/>
                <a:cs typeface="Arial MT"/>
              </a:rPr>
              <a:t>raxe v  </a:t>
            </a:r>
            <a:r>
              <a:rPr sz="2800" spc="-5" dirty="0">
                <a:latin typeface="Arial MT"/>
                <a:cs typeface="Arial MT"/>
              </a:rPr>
              <a:t>konkrétní oblasti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pc="-5" dirty="0"/>
              <a:t>Metody </a:t>
            </a:r>
            <a:r>
              <a:rPr dirty="0"/>
              <a:t>a</a:t>
            </a:r>
            <a:r>
              <a:rPr spc="-5" dirty="0"/>
              <a:t> techniky výzkumu </a:t>
            </a:r>
            <a:r>
              <a:rPr spc="-50" dirty="0"/>
              <a:t>společenských</a:t>
            </a:r>
            <a:r>
              <a:rPr spc="-10" dirty="0"/>
              <a:t> </a:t>
            </a:r>
            <a:r>
              <a:rPr spc="-180" dirty="0"/>
              <a:t>věd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ts val="4010"/>
              </a:lnSpc>
              <a:spcBef>
                <a:spcPts val="25"/>
              </a:spcBef>
            </a:pPr>
            <a:r>
              <a:rPr spc="-5" dirty="0"/>
              <a:t>Od formulace výzkumného problému </a:t>
            </a:r>
            <a:r>
              <a:rPr dirty="0"/>
              <a:t>k </a:t>
            </a:r>
            <a:r>
              <a:rPr spc="-5" dirty="0"/>
              <a:t>formulaci </a:t>
            </a:r>
            <a:r>
              <a:rPr spc="-875" dirty="0"/>
              <a:t> </a:t>
            </a:r>
            <a:r>
              <a:rPr spc="-10" dirty="0"/>
              <a:t>hypotéz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747635" y="2323708"/>
            <a:ext cx="2362200" cy="960119"/>
            <a:chOff x="747635" y="2323708"/>
            <a:chExt cx="2362200" cy="960119"/>
          </a:xfrm>
        </p:grpSpPr>
        <p:sp>
          <p:nvSpPr>
            <p:cNvPr id="4" name="object 4"/>
            <p:cNvSpPr/>
            <p:nvPr/>
          </p:nvSpPr>
          <p:spPr>
            <a:xfrm>
              <a:off x="760335" y="2336408"/>
              <a:ext cx="2336800" cy="934719"/>
            </a:xfrm>
            <a:custGeom>
              <a:avLst/>
              <a:gdLst/>
              <a:ahLst/>
              <a:cxnLst/>
              <a:rect l="l" t="t" r="r" b="b"/>
              <a:pathLst>
                <a:path w="2336800" h="934720">
                  <a:moveTo>
                    <a:pt x="1869210" y="0"/>
                  </a:moveTo>
                  <a:lnTo>
                    <a:pt x="0" y="0"/>
                  </a:lnTo>
                  <a:lnTo>
                    <a:pt x="467301" y="467301"/>
                  </a:lnTo>
                  <a:lnTo>
                    <a:pt x="0" y="934601"/>
                  </a:lnTo>
                  <a:lnTo>
                    <a:pt x="1869210" y="934601"/>
                  </a:lnTo>
                  <a:lnTo>
                    <a:pt x="2336510" y="467301"/>
                  </a:lnTo>
                  <a:lnTo>
                    <a:pt x="1869210" y="0"/>
                  </a:lnTo>
                  <a:close/>
                </a:path>
              </a:pathLst>
            </a:custGeom>
            <a:solidFill>
              <a:srgbClr val="0000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60335" y="2336408"/>
              <a:ext cx="2336800" cy="934719"/>
            </a:xfrm>
            <a:custGeom>
              <a:avLst/>
              <a:gdLst/>
              <a:ahLst/>
              <a:cxnLst/>
              <a:rect l="l" t="t" r="r" b="b"/>
              <a:pathLst>
                <a:path w="2336800" h="934720">
                  <a:moveTo>
                    <a:pt x="0" y="0"/>
                  </a:moveTo>
                  <a:lnTo>
                    <a:pt x="1869211" y="0"/>
                  </a:lnTo>
                  <a:lnTo>
                    <a:pt x="2336510" y="467302"/>
                  </a:lnTo>
                  <a:lnTo>
                    <a:pt x="1869211" y="934601"/>
                  </a:lnTo>
                  <a:lnTo>
                    <a:pt x="0" y="934601"/>
                  </a:lnTo>
                  <a:lnTo>
                    <a:pt x="467302" y="467302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417764" y="2463800"/>
            <a:ext cx="1078230" cy="62611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 indent="140335">
              <a:lnSpc>
                <a:spcPts val="2210"/>
              </a:lnSpc>
              <a:spcBef>
                <a:spcPts val="430"/>
              </a:spcBef>
            </a:pPr>
            <a:r>
              <a:rPr sz="2100" spc="-5" dirty="0">
                <a:solidFill>
                  <a:srgbClr val="FFFFFF"/>
                </a:solidFill>
                <a:latin typeface="Arial MT"/>
                <a:cs typeface="Arial MT"/>
              </a:rPr>
              <a:t>Oblast </a:t>
            </a:r>
            <a:r>
              <a:rPr sz="2100" dirty="0">
                <a:solidFill>
                  <a:srgbClr val="FFFFFF"/>
                </a:solidFill>
                <a:latin typeface="Arial MT"/>
                <a:cs typeface="Arial MT"/>
              </a:rPr>
              <a:t> výzkumu</a:t>
            </a:r>
            <a:endParaRPr sz="2100">
              <a:latin typeface="Arial MT"/>
              <a:cs typeface="Arial MT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850493" y="2323708"/>
            <a:ext cx="2362200" cy="960119"/>
            <a:chOff x="2850493" y="2323708"/>
            <a:chExt cx="2362200" cy="960119"/>
          </a:xfrm>
        </p:grpSpPr>
        <p:sp>
          <p:nvSpPr>
            <p:cNvPr id="8" name="object 8"/>
            <p:cNvSpPr/>
            <p:nvPr/>
          </p:nvSpPr>
          <p:spPr>
            <a:xfrm>
              <a:off x="2863193" y="2336408"/>
              <a:ext cx="2336800" cy="934719"/>
            </a:xfrm>
            <a:custGeom>
              <a:avLst/>
              <a:gdLst/>
              <a:ahLst/>
              <a:cxnLst/>
              <a:rect l="l" t="t" r="r" b="b"/>
              <a:pathLst>
                <a:path w="2336800" h="934720">
                  <a:moveTo>
                    <a:pt x="1869211" y="0"/>
                  </a:moveTo>
                  <a:lnTo>
                    <a:pt x="0" y="0"/>
                  </a:lnTo>
                  <a:lnTo>
                    <a:pt x="467302" y="467301"/>
                  </a:lnTo>
                  <a:lnTo>
                    <a:pt x="0" y="934601"/>
                  </a:lnTo>
                  <a:lnTo>
                    <a:pt x="1869211" y="934601"/>
                  </a:lnTo>
                  <a:lnTo>
                    <a:pt x="2336510" y="467301"/>
                  </a:lnTo>
                  <a:lnTo>
                    <a:pt x="1869211" y="0"/>
                  </a:lnTo>
                  <a:close/>
                </a:path>
              </a:pathLst>
            </a:custGeom>
            <a:solidFill>
              <a:srgbClr val="0000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863193" y="2336408"/>
              <a:ext cx="2336800" cy="934719"/>
            </a:xfrm>
            <a:custGeom>
              <a:avLst/>
              <a:gdLst/>
              <a:ahLst/>
              <a:cxnLst/>
              <a:rect l="l" t="t" r="r" b="b"/>
              <a:pathLst>
                <a:path w="2336800" h="934720">
                  <a:moveTo>
                    <a:pt x="0" y="0"/>
                  </a:moveTo>
                  <a:lnTo>
                    <a:pt x="1869211" y="0"/>
                  </a:lnTo>
                  <a:lnTo>
                    <a:pt x="2336510" y="467302"/>
                  </a:lnTo>
                  <a:lnTo>
                    <a:pt x="1869211" y="934601"/>
                  </a:lnTo>
                  <a:lnTo>
                    <a:pt x="0" y="934601"/>
                  </a:lnTo>
                  <a:lnTo>
                    <a:pt x="467302" y="467302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3431691" y="2463800"/>
            <a:ext cx="1256030" cy="62611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45415" marR="5080" indent="-133350">
              <a:lnSpc>
                <a:spcPts val="2210"/>
              </a:lnSpc>
              <a:spcBef>
                <a:spcPts val="430"/>
              </a:spcBef>
            </a:pPr>
            <a:r>
              <a:rPr sz="2100" spc="-5" dirty="0">
                <a:solidFill>
                  <a:srgbClr val="FFFFFF"/>
                </a:solidFill>
                <a:latin typeface="Arial MT"/>
                <a:cs typeface="Arial MT"/>
              </a:rPr>
              <a:t>V</a:t>
            </a:r>
            <a:r>
              <a:rPr sz="2100" dirty="0">
                <a:solidFill>
                  <a:srgbClr val="FFFFFF"/>
                </a:solidFill>
                <a:latin typeface="Arial MT"/>
                <a:cs typeface="Arial MT"/>
              </a:rPr>
              <a:t>ýzkumný  </a:t>
            </a:r>
            <a:r>
              <a:rPr sz="2100" spc="-5" dirty="0">
                <a:solidFill>
                  <a:srgbClr val="FFFFFF"/>
                </a:solidFill>
                <a:latin typeface="Arial MT"/>
                <a:cs typeface="Arial MT"/>
              </a:rPr>
              <a:t>problém</a:t>
            </a:r>
            <a:endParaRPr sz="2100">
              <a:latin typeface="Arial MT"/>
              <a:cs typeface="Arial MT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953354" y="2323708"/>
            <a:ext cx="2362200" cy="960119"/>
            <a:chOff x="4953354" y="2323708"/>
            <a:chExt cx="2362200" cy="960119"/>
          </a:xfrm>
        </p:grpSpPr>
        <p:sp>
          <p:nvSpPr>
            <p:cNvPr id="12" name="object 12"/>
            <p:cNvSpPr/>
            <p:nvPr/>
          </p:nvSpPr>
          <p:spPr>
            <a:xfrm>
              <a:off x="4966054" y="2336408"/>
              <a:ext cx="2336800" cy="934719"/>
            </a:xfrm>
            <a:custGeom>
              <a:avLst/>
              <a:gdLst/>
              <a:ahLst/>
              <a:cxnLst/>
              <a:rect l="l" t="t" r="r" b="b"/>
              <a:pathLst>
                <a:path w="2336800" h="934720">
                  <a:moveTo>
                    <a:pt x="1869210" y="0"/>
                  </a:moveTo>
                  <a:lnTo>
                    <a:pt x="0" y="0"/>
                  </a:lnTo>
                  <a:lnTo>
                    <a:pt x="467301" y="467301"/>
                  </a:lnTo>
                  <a:lnTo>
                    <a:pt x="0" y="934601"/>
                  </a:lnTo>
                  <a:lnTo>
                    <a:pt x="1869210" y="934601"/>
                  </a:lnTo>
                  <a:lnTo>
                    <a:pt x="2336509" y="467301"/>
                  </a:lnTo>
                  <a:lnTo>
                    <a:pt x="1869210" y="0"/>
                  </a:lnTo>
                  <a:close/>
                </a:path>
              </a:pathLst>
            </a:custGeom>
            <a:solidFill>
              <a:srgbClr val="0000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6054" y="2336408"/>
              <a:ext cx="2336800" cy="934719"/>
            </a:xfrm>
            <a:custGeom>
              <a:avLst/>
              <a:gdLst/>
              <a:ahLst/>
              <a:cxnLst/>
              <a:rect l="l" t="t" r="r" b="b"/>
              <a:pathLst>
                <a:path w="2336800" h="934720">
                  <a:moveTo>
                    <a:pt x="0" y="0"/>
                  </a:moveTo>
                  <a:lnTo>
                    <a:pt x="1869211" y="0"/>
                  </a:lnTo>
                  <a:lnTo>
                    <a:pt x="2336510" y="467302"/>
                  </a:lnTo>
                  <a:lnTo>
                    <a:pt x="1869211" y="934601"/>
                  </a:lnTo>
                  <a:lnTo>
                    <a:pt x="0" y="934601"/>
                  </a:lnTo>
                  <a:lnTo>
                    <a:pt x="467302" y="467302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5623482" y="2463800"/>
            <a:ext cx="1078230" cy="62611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 indent="259079">
              <a:lnSpc>
                <a:spcPts val="2210"/>
              </a:lnSpc>
              <a:spcBef>
                <a:spcPts val="430"/>
              </a:spcBef>
            </a:pPr>
            <a:r>
              <a:rPr lang="cs-CZ" sz="2100" spc="-265">
                <a:solidFill>
                  <a:srgbClr val="FFFFFF"/>
                </a:solidFill>
                <a:latin typeface="Arial MT"/>
                <a:cs typeface="Arial MT"/>
              </a:rPr>
              <a:t>Ú č e l</a:t>
            </a:r>
            <a:r>
              <a:rPr sz="2100" spc="-26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100" spc="-26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100" dirty="0">
                <a:solidFill>
                  <a:srgbClr val="FFFFFF"/>
                </a:solidFill>
                <a:latin typeface="Arial MT"/>
                <a:cs typeface="Arial MT"/>
              </a:rPr>
              <a:t>výzkumu</a:t>
            </a:r>
            <a:endParaRPr sz="2100">
              <a:latin typeface="Arial MT"/>
              <a:cs typeface="Arial MT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7056214" y="2323708"/>
            <a:ext cx="2362200" cy="960119"/>
            <a:chOff x="7056214" y="2323708"/>
            <a:chExt cx="2362200" cy="960119"/>
          </a:xfrm>
        </p:grpSpPr>
        <p:sp>
          <p:nvSpPr>
            <p:cNvPr id="16" name="object 16"/>
            <p:cNvSpPr/>
            <p:nvPr/>
          </p:nvSpPr>
          <p:spPr>
            <a:xfrm>
              <a:off x="7068914" y="2336408"/>
              <a:ext cx="2336800" cy="934719"/>
            </a:xfrm>
            <a:custGeom>
              <a:avLst/>
              <a:gdLst/>
              <a:ahLst/>
              <a:cxnLst/>
              <a:rect l="l" t="t" r="r" b="b"/>
              <a:pathLst>
                <a:path w="2336800" h="934720">
                  <a:moveTo>
                    <a:pt x="1869210" y="0"/>
                  </a:moveTo>
                  <a:lnTo>
                    <a:pt x="0" y="0"/>
                  </a:lnTo>
                  <a:lnTo>
                    <a:pt x="467301" y="467301"/>
                  </a:lnTo>
                  <a:lnTo>
                    <a:pt x="0" y="934601"/>
                  </a:lnTo>
                  <a:lnTo>
                    <a:pt x="1869210" y="934601"/>
                  </a:lnTo>
                  <a:lnTo>
                    <a:pt x="2336510" y="467301"/>
                  </a:lnTo>
                  <a:lnTo>
                    <a:pt x="1869210" y="0"/>
                  </a:lnTo>
                  <a:close/>
                </a:path>
              </a:pathLst>
            </a:custGeom>
            <a:solidFill>
              <a:srgbClr val="0000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068914" y="2336408"/>
              <a:ext cx="2336800" cy="934719"/>
            </a:xfrm>
            <a:custGeom>
              <a:avLst/>
              <a:gdLst/>
              <a:ahLst/>
              <a:cxnLst/>
              <a:rect l="l" t="t" r="r" b="b"/>
              <a:pathLst>
                <a:path w="2336800" h="934720">
                  <a:moveTo>
                    <a:pt x="0" y="0"/>
                  </a:moveTo>
                  <a:lnTo>
                    <a:pt x="1869211" y="0"/>
                  </a:lnTo>
                  <a:lnTo>
                    <a:pt x="2336510" y="467302"/>
                  </a:lnTo>
                  <a:lnTo>
                    <a:pt x="1869211" y="934601"/>
                  </a:lnTo>
                  <a:lnTo>
                    <a:pt x="0" y="934601"/>
                  </a:lnTo>
                  <a:lnTo>
                    <a:pt x="467302" y="467302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7629917" y="2463800"/>
            <a:ext cx="1270635" cy="62611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241935" marR="5080" indent="-229870">
              <a:lnSpc>
                <a:spcPts val="2210"/>
              </a:lnSpc>
              <a:spcBef>
                <a:spcPts val="430"/>
              </a:spcBef>
            </a:pPr>
            <a:r>
              <a:rPr sz="2100" spc="-5" dirty="0">
                <a:solidFill>
                  <a:srgbClr val="FFFFFF"/>
                </a:solidFill>
                <a:latin typeface="Arial MT"/>
                <a:cs typeface="Arial MT"/>
              </a:rPr>
              <a:t>V</a:t>
            </a:r>
            <a:r>
              <a:rPr sz="2100" dirty="0">
                <a:solidFill>
                  <a:srgbClr val="FFFFFF"/>
                </a:solidFill>
                <a:latin typeface="Arial MT"/>
                <a:cs typeface="Arial MT"/>
              </a:rPr>
              <a:t>ýzkumná  otázka</a:t>
            </a:r>
            <a:endParaRPr sz="2100">
              <a:latin typeface="Arial MT"/>
              <a:cs typeface="Arial MT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9159072" y="2323708"/>
            <a:ext cx="2362200" cy="960119"/>
            <a:chOff x="9159072" y="2323708"/>
            <a:chExt cx="2362200" cy="960119"/>
          </a:xfrm>
        </p:grpSpPr>
        <p:sp>
          <p:nvSpPr>
            <p:cNvPr id="20" name="object 20"/>
            <p:cNvSpPr/>
            <p:nvPr/>
          </p:nvSpPr>
          <p:spPr>
            <a:xfrm>
              <a:off x="9171772" y="2336408"/>
              <a:ext cx="2336800" cy="934719"/>
            </a:xfrm>
            <a:custGeom>
              <a:avLst/>
              <a:gdLst/>
              <a:ahLst/>
              <a:cxnLst/>
              <a:rect l="l" t="t" r="r" b="b"/>
              <a:pathLst>
                <a:path w="2336800" h="934720">
                  <a:moveTo>
                    <a:pt x="1869211" y="0"/>
                  </a:moveTo>
                  <a:lnTo>
                    <a:pt x="0" y="0"/>
                  </a:lnTo>
                  <a:lnTo>
                    <a:pt x="467302" y="467301"/>
                  </a:lnTo>
                  <a:lnTo>
                    <a:pt x="0" y="934601"/>
                  </a:lnTo>
                  <a:lnTo>
                    <a:pt x="1869211" y="934601"/>
                  </a:lnTo>
                  <a:lnTo>
                    <a:pt x="2336510" y="467301"/>
                  </a:lnTo>
                  <a:lnTo>
                    <a:pt x="1869211" y="0"/>
                  </a:lnTo>
                  <a:close/>
                </a:path>
              </a:pathLst>
            </a:custGeom>
            <a:solidFill>
              <a:srgbClr val="0000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9171772" y="2336408"/>
              <a:ext cx="2336800" cy="934719"/>
            </a:xfrm>
            <a:custGeom>
              <a:avLst/>
              <a:gdLst/>
              <a:ahLst/>
              <a:cxnLst/>
              <a:rect l="l" t="t" r="r" b="b"/>
              <a:pathLst>
                <a:path w="2336800" h="934720">
                  <a:moveTo>
                    <a:pt x="0" y="0"/>
                  </a:moveTo>
                  <a:lnTo>
                    <a:pt x="1869211" y="0"/>
                  </a:lnTo>
                  <a:lnTo>
                    <a:pt x="2336510" y="467302"/>
                  </a:lnTo>
                  <a:lnTo>
                    <a:pt x="1869211" y="934601"/>
                  </a:lnTo>
                  <a:lnTo>
                    <a:pt x="0" y="934601"/>
                  </a:lnTo>
                  <a:lnTo>
                    <a:pt x="467302" y="467302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9791958" y="2600959"/>
            <a:ext cx="115252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5" dirty="0">
                <a:solidFill>
                  <a:srgbClr val="FFFFFF"/>
                </a:solidFill>
                <a:latin typeface="Arial MT"/>
                <a:cs typeface="Arial MT"/>
              </a:rPr>
              <a:t>Hypotéza</a:t>
            </a:r>
            <a:endParaRPr sz="2100">
              <a:latin typeface="Arial MT"/>
              <a:cs typeface="Arial MT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pc="-5" dirty="0"/>
              <a:t>Metody </a:t>
            </a:r>
            <a:r>
              <a:rPr dirty="0"/>
              <a:t>a</a:t>
            </a:r>
            <a:r>
              <a:rPr spc="-5" dirty="0"/>
              <a:t> techniky výzkumu </a:t>
            </a:r>
            <a:r>
              <a:rPr spc="-50" dirty="0"/>
              <a:t>společenských</a:t>
            </a:r>
            <a:r>
              <a:rPr spc="-10" dirty="0"/>
              <a:t> </a:t>
            </a:r>
            <a:r>
              <a:rPr spc="-180" dirty="0"/>
              <a:t>věd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813881" y="3615445"/>
            <a:ext cx="1812925" cy="1145698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91440" marR="189230">
              <a:lnSpc>
                <a:spcPct val="98900"/>
              </a:lnSpc>
              <a:spcBef>
                <a:spcPts val="380"/>
              </a:spcBef>
            </a:pPr>
            <a:r>
              <a:rPr sz="1800" spc="-25" dirty="0">
                <a:latin typeface="Arial MT"/>
                <a:cs typeface="Arial MT"/>
              </a:rPr>
              <a:t>Tematická 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ob</a:t>
            </a:r>
            <a:r>
              <a:rPr sz="1800" dirty="0">
                <a:latin typeface="Arial MT"/>
                <a:cs typeface="Arial MT"/>
              </a:rPr>
              <a:t>l</a:t>
            </a:r>
            <a:r>
              <a:rPr sz="1800" spc="-5" dirty="0">
                <a:latin typeface="Arial MT"/>
                <a:cs typeface="Arial MT"/>
              </a:rPr>
              <a:t>a</a:t>
            </a:r>
            <a:r>
              <a:rPr sz="1800" dirty="0">
                <a:latin typeface="Arial MT"/>
                <a:cs typeface="Arial MT"/>
              </a:rPr>
              <a:t>s</a:t>
            </a:r>
            <a:r>
              <a:rPr sz="1800" spc="-5" dirty="0">
                <a:latin typeface="Arial MT"/>
                <a:cs typeface="Arial MT"/>
              </a:rPr>
              <a:t>t</a:t>
            </a:r>
            <a:r>
              <a:rPr sz="1800" dirty="0">
                <a:latin typeface="Arial MT"/>
                <a:cs typeface="Arial MT"/>
              </a:rPr>
              <a:t>,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>
                <a:latin typeface="Arial MT"/>
                <a:cs typeface="Arial MT"/>
              </a:rPr>
              <a:t>v</a:t>
            </a:r>
            <a:r>
              <a:rPr sz="1800" spc="-5">
                <a:latin typeface="Arial MT"/>
                <a:cs typeface="Arial MT"/>
              </a:rPr>
              <a:t> </a:t>
            </a:r>
            <a:r>
              <a:rPr lang="cs-CZ" spc="-5">
                <a:latin typeface="Arial MT"/>
                <a:cs typeface="Arial MT"/>
              </a:rPr>
              <a:t>níž </a:t>
            </a:r>
            <a:r>
              <a:rPr sz="1800">
                <a:latin typeface="Arial MT"/>
                <a:cs typeface="Arial MT"/>
              </a:rPr>
              <a:t>se  </a:t>
            </a:r>
            <a:r>
              <a:rPr sz="1800" spc="-5" dirty="0">
                <a:latin typeface="Arial MT"/>
                <a:cs typeface="Arial MT"/>
              </a:rPr>
              <a:t>bude </a:t>
            </a:r>
            <a:r>
              <a:rPr sz="1800" spc="-105" dirty="0">
                <a:latin typeface="Arial MT"/>
                <a:cs typeface="Arial MT"/>
              </a:rPr>
              <a:t>provádět </a:t>
            </a:r>
            <a:r>
              <a:rPr sz="1800" spc="-1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výzkum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31267" y="3592747"/>
            <a:ext cx="1812925" cy="871457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90805" marR="234315">
              <a:lnSpc>
                <a:spcPct val="99400"/>
              </a:lnSpc>
              <a:spcBef>
                <a:spcPts val="380"/>
              </a:spcBef>
            </a:pPr>
            <a:r>
              <a:rPr sz="1800" spc="-5" dirty="0">
                <a:latin typeface="Tahoma"/>
                <a:cs typeface="Tahoma"/>
              </a:rPr>
              <a:t>Problém</a:t>
            </a:r>
            <a:r>
              <a:rPr sz="1800" spc="-5">
                <a:latin typeface="Tahoma"/>
                <a:cs typeface="Tahoma"/>
              </a:rPr>
              <a:t>,</a:t>
            </a:r>
            <a:r>
              <a:rPr sz="1800" spc="-55">
                <a:latin typeface="Tahoma"/>
                <a:cs typeface="Tahoma"/>
              </a:rPr>
              <a:t> </a:t>
            </a:r>
            <a:r>
              <a:rPr sz="1800" spc="5">
                <a:latin typeface="Tahoma"/>
                <a:cs typeface="Tahoma"/>
              </a:rPr>
              <a:t>kter</a:t>
            </a:r>
            <a:r>
              <a:rPr lang="cs-CZ" sz="1800" spc="5">
                <a:latin typeface="Tahoma"/>
                <a:cs typeface="Tahoma"/>
              </a:rPr>
              <a:t>ý</a:t>
            </a:r>
            <a:r>
              <a:rPr sz="2700" spc="7" baseline="12345">
                <a:latin typeface="Tahoma"/>
                <a:cs typeface="Tahoma"/>
              </a:rPr>
              <a:t> </a:t>
            </a:r>
            <a:r>
              <a:rPr sz="2700" spc="-817" baseline="12345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potřebuje </a:t>
            </a:r>
            <a:r>
              <a:rPr sz="1800" spc="5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řešení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009744" y="3608961"/>
            <a:ext cx="1812925" cy="120078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90805" marR="133350">
              <a:lnSpc>
                <a:spcPct val="98900"/>
              </a:lnSpc>
              <a:spcBef>
                <a:spcPts val="380"/>
              </a:spcBef>
            </a:pPr>
            <a:r>
              <a:rPr sz="1800" spc="-5" dirty="0">
                <a:latin typeface="Tahoma"/>
                <a:cs typeface="Tahoma"/>
              </a:rPr>
              <a:t>Stanovení</a:t>
            </a:r>
            <a:r>
              <a:rPr sz="1800" spc="-7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toho, </a:t>
            </a:r>
            <a:r>
              <a:rPr sz="1800" spc="-55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co se bude </a:t>
            </a:r>
            <a:r>
              <a:rPr sz="1800" dirty="0">
                <a:latin typeface="Tahoma"/>
                <a:cs typeface="Tahoma"/>
              </a:rPr>
              <a:t>z </a:t>
            </a:r>
            <a:r>
              <a:rPr sz="1800" spc="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problému </a:t>
            </a:r>
            <a:r>
              <a:rPr sz="1800" spc="5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zkoumat</a:t>
            </a:r>
            <a:r>
              <a:rPr sz="1800" spc="-2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a</a:t>
            </a:r>
            <a:r>
              <a:rPr sz="1800" spc="-1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jak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146586" y="3605719"/>
            <a:ext cx="1812925" cy="175450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91440" marR="245745">
              <a:lnSpc>
                <a:spcPct val="100000"/>
              </a:lnSpc>
              <a:spcBef>
                <a:spcPts val="360"/>
              </a:spcBef>
            </a:pPr>
            <a:r>
              <a:rPr sz="1800" spc="-5" dirty="0">
                <a:latin typeface="Tahoma"/>
                <a:cs typeface="Tahoma"/>
              </a:rPr>
              <a:t>Otázka týkající </a:t>
            </a:r>
            <a:r>
              <a:rPr sz="1800" spc="-55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se procesu, </a:t>
            </a:r>
            <a:r>
              <a:rPr sz="180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fenoménu, </a:t>
            </a:r>
            <a:r>
              <a:rPr sz="180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aspektu, který </a:t>
            </a:r>
            <a:r>
              <a:rPr sz="1800" spc="-55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se bude </a:t>
            </a:r>
            <a:r>
              <a:rPr sz="180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zkoumat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221823" y="3599234"/>
            <a:ext cx="1971675" cy="870816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7625" rIns="0" bIns="0" rtlCol="0">
            <a:spAutoFit/>
          </a:bodyPr>
          <a:lstStyle/>
          <a:p>
            <a:pPr marL="91440" marR="431800" algn="just">
              <a:lnSpc>
                <a:spcPct val="99400"/>
              </a:lnSpc>
              <a:spcBef>
                <a:spcPts val="375"/>
              </a:spcBef>
            </a:pPr>
            <a:r>
              <a:rPr sz="1800" spc="-5">
                <a:latin typeface="Tahoma"/>
                <a:cs typeface="Tahoma"/>
              </a:rPr>
              <a:t>Predikce</a:t>
            </a:r>
            <a:r>
              <a:rPr lang="cs-CZ" sz="1800" spc="-5">
                <a:latin typeface="Tahoma"/>
                <a:cs typeface="Tahoma"/>
              </a:rPr>
              <a:t> </a:t>
            </a:r>
            <a:r>
              <a:rPr sz="1800">
                <a:latin typeface="Tahoma"/>
                <a:cs typeface="Tahoma"/>
              </a:rPr>
              <a:t>nebo </a:t>
            </a:r>
            <a:r>
              <a:rPr sz="1800" spc="-550">
                <a:latin typeface="Tahoma"/>
                <a:cs typeface="Tahoma"/>
              </a:rPr>
              <a:t> </a:t>
            </a:r>
            <a:r>
              <a:rPr sz="1800" spc="-5">
                <a:latin typeface="Tahoma"/>
                <a:cs typeface="Tahoma"/>
              </a:rPr>
              <a:t>odhad</a:t>
            </a:r>
            <a:r>
              <a:rPr lang="cs-CZ" sz="1800" spc="-5">
                <a:latin typeface="Tahoma"/>
                <a:cs typeface="Tahoma"/>
              </a:rPr>
              <a:t> </a:t>
            </a:r>
            <a:r>
              <a:rPr sz="1800" spc="-5">
                <a:latin typeface="Tahoma"/>
                <a:cs typeface="Tahoma"/>
              </a:rPr>
              <a:t>vztahu </a:t>
            </a:r>
            <a:r>
              <a:rPr sz="180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mezi</a:t>
            </a:r>
            <a:r>
              <a:rPr sz="1800" spc="-70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koncepty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634890" y="6011512"/>
            <a:ext cx="311721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2000" spc="5">
                <a:latin typeface="Arial MT"/>
                <a:cs typeface="Arial MT"/>
              </a:rPr>
              <a:t>(</a:t>
            </a:r>
            <a:r>
              <a:rPr sz="2000" spc="5">
                <a:latin typeface="Arial MT"/>
                <a:cs typeface="Arial MT"/>
              </a:rPr>
              <a:t>H</a:t>
            </a:r>
            <a:r>
              <a:rPr sz="2000">
                <a:latin typeface="Arial MT"/>
                <a:cs typeface="Arial MT"/>
              </a:rPr>
              <a:t>endl</a:t>
            </a:r>
            <a:r>
              <a:rPr lang="cs-CZ" sz="2000">
                <a:latin typeface="Arial MT"/>
                <a:cs typeface="Arial MT"/>
              </a:rPr>
              <a:t>, </a:t>
            </a:r>
            <a:r>
              <a:rPr sz="2000">
                <a:latin typeface="Arial MT"/>
                <a:cs typeface="Arial MT"/>
              </a:rPr>
              <a:t>1997)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9117D-31E3-4DD8-9A3D-96030ADD0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299" y="681227"/>
            <a:ext cx="10777400" cy="492443"/>
          </a:xfrm>
        </p:spPr>
        <p:txBody>
          <a:bodyPr/>
          <a:lstStyle/>
          <a:p>
            <a:r>
              <a:rPr lang="cs-CZ"/>
              <a:t>Výzkumná otázka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BA5694-12B9-4EC4-BBC1-3C0A10569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7299" y="1712044"/>
            <a:ext cx="10262870" cy="492442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/>
              <a:t>Překlápí výzkumný cíl do podoby otázky, na kterou má výzkum odpovědět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/>
              <a:t>Obsahuje základní pojmy, které charakterizují zkoumaný problém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/>
              <a:t>Odvozují se od ní zpravidla vedlejší výzkumné otázky, případně hypotézy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/>
              <a:t>Tři základní typy otázek: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800"/>
              <a:t>Co?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800"/>
              <a:t>Proč?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800"/>
              <a:t>Jak?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897944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</TotalTime>
  <Words>1213</Words>
  <Application>Microsoft Office PowerPoint</Application>
  <PresentationFormat>Širokoúhlá obrazovka</PresentationFormat>
  <Paragraphs>233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Office Theme</vt:lpstr>
      <vt:lpstr>Prezentace aplikace PowerPoint</vt:lpstr>
      <vt:lpstr>Opakování z minula</vt:lpstr>
      <vt:lpstr>Empirický výzkum</vt:lpstr>
      <vt:lpstr>Typy empirického výzkumu</vt:lpstr>
      <vt:lpstr>Skupinová aktivita </vt:lpstr>
      <vt:lpstr>LOGIKA VÝZKUMU</vt:lpstr>
      <vt:lpstr>Vývoj konkrétní oblasti teorie nebo  metodologie</vt:lpstr>
      <vt:lpstr>Od formulace výzkumného problému k formulaci  hypotéz</vt:lpstr>
      <vt:lpstr>Výzkumná otázka</vt:lpstr>
      <vt:lpstr>Proces výzkumu a záznam o něm</vt:lpstr>
      <vt:lpstr>Metoda výzkumu, technika sběru dat, metoda analýzy</vt:lpstr>
      <vt:lpstr>Příklad</vt:lpstr>
      <vt:lpstr>Kvantitativní a kvalitativní výzkumný přístup</vt:lpstr>
      <vt:lpstr>Prezentace aplikace PowerPoint</vt:lpstr>
      <vt:lpstr>Kvantitativní a kvalitativní výzkumná strategie</vt:lpstr>
      <vt:lpstr>Smíšený výzkumný přístup</vt:lpstr>
      <vt:lpstr>Výhody a nevýhody kvali a kvanti přístupu</vt:lpstr>
      <vt:lpstr>Kdy tedy využít kvali a kdy využít kvanti?</vt:lpstr>
      <vt:lpstr>Shrnutí hodiny</vt:lpstr>
      <vt:lpstr>Použitá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Klára Smejkal</cp:lastModifiedBy>
  <cp:revision>72</cp:revision>
  <dcterms:created xsi:type="dcterms:W3CDTF">2024-10-14T11:54:52Z</dcterms:created>
  <dcterms:modified xsi:type="dcterms:W3CDTF">2024-10-17T09:44:05Z</dcterms:modified>
</cp:coreProperties>
</file>