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77" r:id="rId5"/>
    <p:sldId id="276" r:id="rId6"/>
    <p:sldId id="273" r:id="rId7"/>
    <p:sldId id="259" r:id="rId8"/>
    <p:sldId id="260" r:id="rId9"/>
    <p:sldId id="262" r:id="rId10"/>
    <p:sldId id="272" r:id="rId11"/>
    <p:sldId id="266" r:id="rId12"/>
    <p:sldId id="261" r:id="rId13"/>
    <p:sldId id="264" r:id="rId14"/>
    <p:sldId id="263" r:id="rId15"/>
    <p:sldId id="269" r:id="rId16"/>
    <p:sldId id="270" r:id="rId17"/>
    <p:sldId id="271" r:id="rId18"/>
    <p:sldId id="265" r:id="rId19"/>
    <p:sldId id="267" r:id="rId20"/>
    <p:sldId id="268" r:id="rId21"/>
    <p:sldId id="278" r:id="rId22"/>
    <p:sldId id="274" r:id="rId23"/>
    <p:sldId id="275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7FE8B5-2A72-7E0A-23A6-E77ADD566FBA}" v="97" dt="2024-11-28T08:35:17.857"/>
    <p1510:client id="{ECC1C17B-777C-342F-E8B1-4FDAD8834084}" v="137" dt="2024-11-27T16:36:12.346"/>
    <p1510:client id="{F70D65E7-F000-C266-284B-CB67FE3C9589}" v="147" dt="2024-11-28T10:20:33.6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ára Smejkal" userId="S::439638@muni.cz::df931a41-6b75-4099-b4b0-06f37a554dd4" providerId="AD" clId="Web-{CB7FE8B5-2A72-7E0A-23A6-E77ADD566FBA}"/>
    <pc:docChg chg="addSld modSld">
      <pc:chgData name="Klára Smejkal" userId="S::439638@muni.cz::df931a41-6b75-4099-b4b0-06f37a554dd4" providerId="AD" clId="Web-{CB7FE8B5-2A72-7E0A-23A6-E77ADD566FBA}" dt="2024-11-28T08:35:17.435" v="91" actId="20577"/>
      <pc:docMkLst>
        <pc:docMk/>
      </pc:docMkLst>
      <pc:sldChg chg="addSp delSp modSp new">
        <pc:chgData name="Klára Smejkal" userId="S::439638@muni.cz::df931a41-6b75-4099-b4b0-06f37a554dd4" providerId="AD" clId="Web-{CB7FE8B5-2A72-7E0A-23A6-E77ADD566FBA}" dt="2024-11-28T08:33:44.779" v="21" actId="1076"/>
        <pc:sldMkLst>
          <pc:docMk/>
          <pc:sldMk cId="2895764853" sldId="276"/>
        </pc:sldMkLst>
        <pc:spChg chg="del">
          <ac:chgData name="Klára Smejkal" userId="S::439638@muni.cz::df931a41-6b75-4099-b4b0-06f37a554dd4" providerId="AD" clId="Web-{CB7FE8B5-2A72-7E0A-23A6-E77ADD566FBA}" dt="2024-11-28T08:30:48.669" v="1"/>
          <ac:spMkLst>
            <pc:docMk/>
            <pc:sldMk cId="2895764853" sldId="276"/>
            <ac:spMk id="3" creationId="{46CCB59A-956F-84A9-D3B8-064B4DA54D86}"/>
          </ac:spMkLst>
        </pc:spChg>
        <pc:spChg chg="add del mod">
          <ac:chgData name="Klára Smejkal" userId="S::439638@muni.cz::df931a41-6b75-4099-b4b0-06f37a554dd4" providerId="AD" clId="Web-{CB7FE8B5-2A72-7E0A-23A6-E77ADD566FBA}" dt="2024-11-28T08:33:17.044" v="7"/>
          <ac:spMkLst>
            <pc:docMk/>
            <pc:sldMk cId="2895764853" sldId="276"/>
            <ac:spMk id="5" creationId="{E69FD638-CE52-EC17-E7D4-CCAB1C6AC31A}"/>
          </ac:spMkLst>
        </pc:spChg>
        <pc:spChg chg="add mod">
          <ac:chgData name="Klára Smejkal" userId="S::439638@muni.cz::df931a41-6b75-4099-b4b0-06f37a554dd4" providerId="AD" clId="Web-{CB7FE8B5-2A72-7E0A-23A6-E77ADD566FBA}" dt="2024-11-28T08:33:44.779" v="21" actId="1076"/>
          <ac:spMkLst>
            <pc:docMk/>
            <pc:sldMk cId="2895764853" sldId="276"/>
            <ac:spMk id="6" creationId="{C463B1A2-4DFF-D6BA-AC52-2EBE990099E2}"/>
          </ac:spMkLst>
        </pc:spChg>
        <pc:picChg chg="add mod ord">
          <ac:chgData name="Klára Smejkal" userId="S::439638@muni.cz::df931a41-6b75-4099-b4b0-06f37a554dd4" providerId="AD" clId="Web-{CB7FE8B5-2A72-7E0A-23A6-E77ADD566FBA}" dt="2024-11-28T08:30:48.669" v="1"/>
          <ac:picMkLst>
            <pc:docMk/>
            <pc:sldMk cId="2895764853" sldId="276"/>
            <ac:picMk id="4" creationId="{93030E2B-05B9-DDDC-3B48-69FDF2B08C7A}"/>
          </ac:picMkLst>
        </pc:picChg>
      </pc:sldChg>
      <pc:sldChg chg="modSp add replId">
        <pc:chgData name="Klára Smejkal" userId="S::439638@muni.cz::df931a41-6b75-4099-b4b0-06f37a554dd4" providerId="AD" clId="Web-{CB7FE8B5-2A72-7E0A-23A6-E77ADD566FBA}" dt="2024-11-28T08:31:16.841" v="3" actId="20577"/>
        <pc:sldMkLst>
          <pc:docMk/>
          <pc:sldMk cId="1611375243" sldId="277"/>
        </pc:sldMkLst>
        <pc:spChg chg="mod">
          <ac:chgData name="Klára Smejkal" userId="S::439638@muni.cz::df931a41-6b75-4099-b4b0-06f37a554dd4" providerId="AD" clId="Web-{CB7FE8B5-2A72-7E0A-23A6-E77ADD566FBA}" dt="2024-11-28T08:31:16.841" v="3" actId="20577"/>
          <ac:spMkLst>
            <pc:docMk/>
            <pc:sldMk cId="1611375243" sldId="277"/>
            <ac:spMk id="2" creationId="{CC356899-D46E-4DD5-9C6A-95368C93EACE}"/>
          </ac:spMkLst>
        </pc:spChg>
      </pc:sldChg>
      <pc:sldChg chg="modSp new">
        <pc:chgData name="Klára Smejkal" userId="S::439638@muni.cz::df931a41-6b75-4099-b4b0-06f37a554dd4" providerId="AD" clId="Web-{CB7FE8B5-2A72-7E0A-23A6-E77ADD566FBA}" dt="2024-11-28T08:35:17.435" v="91" actId="20577"/>
        <pc:sldMkLst>
          <pc:docMk/>
          <pc:sldMk cId="1799250602" sldId="278"/>
        </pc:sldMkLst>
        <pc:spChg chg="mod">
          <ac:chgData name="Klára Smejkal" userId="S::439638@muni.cz::df931a41-6b75-4099-b4b0-06f37a554dd4" providerId="AD" clId="Web-{CB7FE8B5-2A72-7E0A-23A6-E77ADD566FBA}" dt="2024-11-28T08:34:24.388" v="34" actId="20577"/>
          <ac:spMkLst>
            <pc:docMk/>
            <pc:sldMk cId="1799250602" sldId="278"/>
            <ac:spMk id="2" creationId="{1D34F5AE-AA03-8DDE-C33C-855E14404E34}"/>
          </ac:spMkLst>
        </pc:spChg>
        <pc:spChg chg="mod">
          <ac:chgData name="Klára Smejkal" userId="S::439638@muni.cz::df931a41-6b75-4099-b4b0-06f37a554dd4" providerId="AD" clId="Web-{CB7FE8B5-2A72-7E0A-23A6-E77ADD566FBA}" dt="2024-11-28T08:35:17.435" v="91" actId="20577"/>
          <ac:spMkLst>
            <pc:docMk/>
            <pc:sldMk cId="1799250602" sldId="278"/>
            <ac:spMk id="3" creationId="{E1118F1D-B075-38F6-0CB4-680C9CD47763}"/>
          </ac:spMkLst>
        </pc:spChg>
      </pc:sldChg>
    </pc:docChg>
  </pc:docChgLst>
  <pc:docChgLst>
    <pc:chgData name="Klára Smejkal" userId="S::439638@muni.cz::df931a41-6b75-4099-b4b0-06f37a554dd4" providerId="AD" clId="Web-{ECC1C17B-777C-342F-E8B1-4FDAD8834084}"/>
    <pc:docChg chg="addSld modSld">
      <pc:chgData name="Klára Smejkal" userId="S::439638@muni.cz::df931a41-6b75-4099-b4b0-06f37a554dd4" providerId="AD" clId="Web-{ECC1C17B-777C-342F-E8B1-4FDAD8834084}" dt="2024-11-27T16:36:12.346" v="126" actId="20577"/>
      <pc:docMkLst>
        <pc:docMk/>
      </pc:docMkLst>
      <pc:sldChg chg="modSp">
        <pc:chgData name="Klára Smejkal" userId="S::439638@muni.cz::df931a41-6b75-4099-b4b0-06f37a554dd4" providerId="AD" clId="Web-{ECC1C17B-777C-342F-E8B1-4FDAD8834084}" dt="2024-11-27T15:55:51.684" v="35" actId="20577"/>
        <pc:sldMkLst>
          <pc:docMk/>
          <pc:sldMk cId="3146768087" sldId="261"/>
        </pc:sldMkLst>
        <pc:spChg chg="mod">
          <ac:chgData name="Klára Smejkal" userId="S::439638@muni.cz::df931a41-6b75-4099-b4b0-06f37a554dd4" providerId="AD" clId="Web-{ECC1C17B-777C-342F-E8B1-4FDAD8834084}" dt="2024-11-27T15:55:51.684" v="35" actId="20577"/>
          <ac:spMkLst>
            <pc:docMk/>
            <pc:sldMk cId="3146768087" sldId="261"/>
            <ac:spMk id="2" creationId="{57657480-5FD0-456F-9AE4-EDBF796E272E}"/>
          </ac:spMkLst>
        </pc:spChg>
      </pc:sldChg>
      <pc:sldChg chg="modSp">
        <pc:chgData name="Klára Smejkal" userId="S::439638@muni.cz::df931a41-6b75-4099-b4b0-06f37a554dd4" providerId="AD" clId="Web-{ECC1C17B-777C-342F-E8B1-4FDAD8834084}" dt="2024-11-27T15:56:32.826" v="37" actId="20577"/>
        <pc:sldMkLst>
          <pc:docMk/>
          <pc:sldMk cId="1883756695" sldId="265"/>
        </pc:sldMkLst>
        <pc:spChg chg="mod">
          <ac:chgData name="Klára Smejkal" userId="S::439638@muni.cz::df931a41-6b75-4099-b4b0-06f37a554dd4" providerId="AD" clId="Web-{ECC1C17B-777C-342F-E8B1-4FDAD8834084}" dt="2024-11-27T15:56:32.826" v="37" actId="20577"/>
          <ac:spMkLst>
            <pc:docMk/>
            <pc:sldMk cId="1883756695" sldId="265"/>
            <ac:spMk id="3" creationId="{6F26B44B-32F0-40C8-9D60-E74AD07E5946}"/>
          </ac:spMkLst>
        </pc:spChg>
      </pc:sldChg>
      <pc:sldChg chg="modSp">
        <pc:chgData name="Klára Smejkal" userId="S::439638@muni.cz::df931a41-6b75-4099-b4b0-06f37a554dd4" providerId="AD" clId="Web-{ECC1C17B-777C-342F-E8B1-4FDAD8834084}" dt="2024-11-27T16:16:58.173" v="58" actId="20577"/>
        <pc:sldMkLst>
          <pc:docMk/>
          <pc:sldMk cId="3257937517" sldId="268"/>
        </pc:sldMkLst>
        <pc:spChg chg="mod">
          <ac:chgData name="Klára Smejkal" userId="S::439638@muni.cz::df931a41-6b75-4099-b4b0-06f37a554dd4" providerId="AD" clId="Web-{ECC1C17B-777C-342F-E8B1-4FDAD8834084}" dt="2024-11-27T16:16:58.173" v="58" actId="20577"/>
          <ac:spMkLst>
            <pc:docMk/>
            <pc:sldMk cId="3257937517" sldId="268"/>
            <ac:spMk id="3" creationId="{09D9B10C-BDF9-4ABF-90AE-37421691B773}"/>
          </ac:spMkLst>
        </pc:spChg>
      </pc:sldChg>
      <pc:sldChg chg="addSp modSp new mod modClrScheme chgLayout">
        <pc:chgData name="Klára Smejkal" userId="S::439638@muni.cz::df931a41-6b75-4099-b4b0-06f37a554dd4" providerId="AD" clId="Web-{ECC1C17B-777C-342F-E8B1-4FDAD8834084}" dt="2024-11-27T15:54:27.791" v="32" actId="20577"/>
        <pc:sldMkLst>
          <pc:docMk/>
          <pc:sldMk cId="4176277034" sldId="273"/>
        </pc:sldMkLst>
        <pc:spChg chg="mod ord">
          <ac:chgData name="Klára Smejkal" userId="S::439638@muni.cz::df931a41-6b75-4099-b4b0-06f37a554dd4" providerId="AD" clId="Web-{ECC1C17B-777C-342F-E8B1-4FDAD8834084}" dt="2024-11-27T15:54:09.275" v="19"/>
          <ac:spMkLst>
            <pc:docMk/>
            <pc:sldMk cId="4176277034" sldId="273"/>
            <ac:spMk id="2" creationId="{0AA0DBDD-3359-97CE-7E56-DA22C0836EC7}"/>
          </ac:spMkLst>
        </pc:spChg>
        <pc:spChg chg="mod ord">
          <ac:chgData name="Klára Smejkal" userId="S::439638@muni.cz::df931a41-6b75-4099-b4b0-06f37a554dd4" providerId="AD" clId="Web-{ECC1C17B-777C-342F-E8B1-4FDAD8834084}" dt="2024-11-27T15:54:19.306" v="27" actId="20577"/>
          <ac:spMkLst>
            <pc:docMk/>
            <pc:sldMk cId="4176277034" sldId="273"/>
            <ac:spMk id="3" creationId="{2E5D53AC-A56D-F612-8DC6-F14DC3A0D747}"/>
          </ac:spMkLst>
        </pc:spChg>
        <pc:spChg chg="add mod ord">
          <ac:chgData name="Klára Smejkal" userId="S::439638@muni.cz::df931a41-6b75-4099-b4b0-06f37a554dd4" providerId="AD" clId="Web-{ECC1C17B-777C-342F-E8B1-4FDAD8834084}" dt="2024-11-27T15:54:14.244" v="23" actId="20577"/>
          <ac:spMkLst>
            <pc:docMk/>
            <pc:sldMk cId="4176277034" sldId="273"/>
            <ac:spMk id="4" creationId="{270CA3A1-8A30-DD5D-CAC3-9EB043FB4E7B}"/>
          </ac:spMkLst>
        </pc:spChg>
        <pc:spChg chg="add mod ord">
          <ac:chgData name="Klára Smejkal" userId="S::439638@muni.cz::df931a41-6b75-4099-b4b0-06f37a554dd4" providerId="AD" clId="Web-{ECC1C17B-777C-342F-E8B1-4FDAD8834084}" dt="2024-11-27T15:54:21.463" v="28" actId="20577"/>
          <ac:spMkLst>
            <pc:docMk/>
            <pc:sldMk cId="4176277034" sldId="273"/>
            <ac:spMk id="5" creationId="{8F442940-4DD5-940A-0B97-79E6F543916F}"/>
          </ac:spMkLst>
        </pc:spChg>
        <pc:spChg chg="add mod ord">
          <ac:chgData name="Klára Smejkal" userId="S::439638@muni.cz::df931a41-6b75-4099-b4b0-06f37a554dd4" providerId="AD" clId="Web-{ECC1C17B-777C-342F-E8B1-4FDAD8834084}" dt="2024-11-27T15:54:27.791" v="32" actId="20577"/>
          <ac:spMkLst>
            <pc:docMk/>
            <pc:sldMk cId="4176277034" sldId="273"/>
            <ac:spMk id="6" creationId="{2206E5A0-C541-9CC0-DEA0-101A73B4388D}"/>
          </ac:spMkLst>
        </pc:spChg>
      </pc:sldChg>
      <pc:sldChg chg="addSp delSp modSp new">
        <pc:chgData name="Klára Smejkal" userId="S::439638@muni.cz::df931a41-6b75-4099-b4b0-06f37a554dd4" providerId="AD" clId="Web-{ECC1C17B-777C-342F-E8B1-4FDAD8834084}" dt="2024-11-27T16:23:20.730" v="111" actId="14100"/>
        <pc:sldMkLst>
          <pc:docMk/>
          <pc:sldMk cId="461958002" sldId="274"/>
        </pc:sldMkLst>
        <pc:spChg chg="mod">
          <ac:chgData name="Klára Smejkal" userId="S::439638@muni.cz::df931a41-6b75-4099-b4b0-06f37a554dd4" providerId="AD" clId="Web-{ECC1C17B-777C-342F-E8B1-4FDAD8834084}" dt="2024-11-27T16:23:15.105" v="110" actId="20577"/>
          <ac:spMkLst>
            <pc:docMk/>
            <pc:sldMk cId="461958002" sldId="274"/>
            <ac:spMk id="2" creationId="{3A13B4AC-F656-9F42-B63F-2D30EB5D19C5}"/>
          </ac:spMkLst>
        </pc:spChg>
        <pc:spChg chg="del">
          <ac:chgData name="Klára Smejkal" userId="S::439638@muni.cz::df931a41-6b75-4099-b4b0-06f37a554dd4" providerId="AD" clId="Web-{ECC1C17B-777C-342F-E8B1-4FDAD8834084}" dt="2024-11-27T16:20:49.742" v="60"/>
          <ac:spMkLst>
            <pc:docMk/>
            <pc:sldMk cId="461958002" sldId="274"/>
            <ac:spMk id="3" creationId="{B348A940-E8FF-D97A-7CF2-EE53D2E6D8AF}"/>
          </ac:spMkLst>
        </pc:spChg>
        <pc:spChg chg="add mod">
          <ac:chgData name="Klára Smejkal" userId="S::439638@muni.cz::df931a41-6b75-4099-b4b0-06f37a554dd4" providerId="AD" clId="Web-{ECC1C17B-777C-342F-E8B1-4FDAD8834084}" dt="2024-11-27T16:21:53.478" v="65" actId="20577"/>
          <ac:spMkLst>
            <pc:docMk/>
            <pc:sldMk cId="461958002" sldId="274"/>
            <ac:spMk id="6" creationId="{6E429BD4-1E64-E50D-AA4B-1932F506AB9C}"/>
          </ac:spMkLst>
        </pc:spChg>
        <pc:picChg chg="add mod ord">
          <ac:chgData name="Klára Smejkal" userId="S::439638@muni.cz::df931a41-6b75-4099-b4b0-06f37a554dd4" providerId="AD" clId="Web-{ECC1C17B-777C-342F-E8B1-4FDAD8834084}" dt="2024-11-27T16:23:20.730" v="111" actId="14100"/>
          <ac:picMkLst>
            <pc:docMk/>
            <pc:sldMk cId="461958002" sldId="274"/>
            <ac:picMk id="4" creationId="{6C9A6C92-4AA3-CF3D-840E-C8B0B5264E36}"/>
          </ac:picMkLst>
        </pc:picChg>
      </pc:sldChg>
      <pc:sldChg chg="modSp new">
        <pc:chgData name="Klára Smejkal" userId="S::439638@muni.cz::df931a41-6b75-4099-b4b0-06f37a554dd4" providerId="AD" clId="Web-{ECC1C17B-777C-342F-E8B1-4FDAD8834084}" dt="2024-11-27T16:36:12.346" v="126" actId="20577"/>
        <pc:sldMkLst>
          <pc:docMk/>
          <pc:sldMk cId="1852177593" sldId="275"/>
        </pc:sldMkLst>
        <pc:spChg chg="mod">
          <ac:chgData name="Klára Smejkal" userId="S::439638@muni.cz::df931a41-6b75-4099-b4b0-06f37a554dd4" providerId="AD" clId="Web-{ECC1C17B-777C-342F-E8B1-4FDAD8834084}" dt="2024-11-27T16:35:55.127" v="118" actId="20577"/>
          <ac:spMkLst>
            <pc:docMk/>
            <pc:sldMk cId="1852177593" sldId="275"/>
            <ac:spMk id="2" creationId="{79E97339-58B3-711B-9297-0F99BD844F6E}"/>
          </ac:spMkLst>
        </pc:spChg>
        <pc:spChg chg="mod">
          <ac:chgData name="Klára Smejkal" userId="S::439638@muni.cz::df931a41-6b75-4099-b4b0-06f37a554dd4" providerId="AD" clId="Web-{ECC1C17B-777C-342F-E8B1-4FDAD8834084}" dt="2024-11-27T16:36:12.346" v="126" actId="20577"/>
          <ac:spMkLst>
            <pc:docMk/>
            <pc:sldMk cId="1852177593" sldId="275"/>
            <ac:spMk id="3" creationId="{B458AD49-F431-2351-8328-085C8EC185DB}"/>
          </ac:spMkLst>
        </pc:spChg>
      </pc:sldChg>
    </pc:docChg>
  </pc:docChgLst>
  <pc:docChgLst>
    <pc:chgData name="Klára Smejkal" userId="S::439638@muni.cz::df931a41-6b75-4099-b4b0-06f37a554dd4" providerId="AD" clId="Web-{F70D65E7-F000-C266-284B-CB67FE3C9589}"/>
    <pc:docChg chg="modSld">
      <pc:chgData name="Klára Smejkal" userId="S::439638@muni.cz::df931a41-6b75-4099-b4b0-06f37a554dd4" providerId="AD" clId="Web-{F70D65E7-F000-C266-284B-CB67FE3C9589}" dt="2024-11-28T10:20:33.673" v="144" actId="20577"/>
      <pc:docMkLst>
        <pc:docMk/>
      </pc:docMkLst>
      <pc:sldChg chg="modSp">
        <pc:chgData name="Klára Smejkal" userId="S::439638@muni.cz::df931a41-6b75-4099-b4b0-06f37a554dd4" providerId="AD" clId="Web-{F70D65E7-F000-C266-284B-CB67FE3C9589}" dt="2024-11-28T09:57:13.555" v="51" actId="20577"/>
        <pc:sldMkLst>
          <pc:docMk/>
          <pc:sldMk cId="3521369738" sldId="264"/>
        </pc:sldMkLst>
        <pc:spChg chg="mod">
          <ac:chgData name="Klára Smejkal" userId="S::439638@muni.cz::df931a41-6b75-4099-b4b0-06f37a554dd4" providerId="AD" clId="Web-{F70D65E7-F000-C266-284B-CB67FE3C9589}" dt="2024-11-28T09:57:13.555" v="51" actId="20577"/>
          <ac:spMkLst>
            <pc:docMk/>
            <pc:sldMk cId="3521369738" sldId="264"/>
            <ac:spMk id="8" creationId="{FF513779-CF96-445C-B59F-275FB1F5F88A}"/>
          </ac:spMkLst>
        </pc:spChg>
      </pc:sldChg>
      <pc:sldChg chg="modSp">
        <pc:chgData name="Klára Smejkal" userId="S::439638@muni.cz::df931a41-6b75-4099-b4b0-06f37a554dd4" providerId="AD" clId="Web-{F70D65E7-F000-C266-284B-CB67FE3C9589}" dt="2024-11-28T09:29:29.117" v="45" actId="20577"/>
        <pc:sldMkLst>
          <pc:docMk/>
          <pc:sldMk cId="4176277034" sldId="273"/>
        </pc:sldMkLst>
        <pc:spChg chg="mod">
          <ac:chgData name="Klára Smejkal" userId="S::439638@muni.cz::df931a41-6b75-4099-b4b0-06f37a554dd4" providerId="AD" clId="Web-{F70D65E7-F000-C266-284B-CB67FE3C9589}" dt="2024-11-28T09:27:22.723" v="27" actId="20577"/>
          <ac:spMkLst>
            <pc:docMk/>
            <pc:sldMk cId="4176277034" sldId="273"/>
            <ac:spMk id="3" creationId="{2E5D53AC-A56D-F612-8DC6-F14DC3A0D747}"/>
          </ac:spMkLst>
        </pc:spChg>
        <pc:spChg chg="mod">
          <ac:chgData name="Klára Smejkal" userId="S::439638@muni.cz::df931a41-6b75-4099-b4b0-06f37a554dd4" providerId="AD" clId="Web-{F70D65E7-F000-C266-284B-CB67FE3C9589}" dt="2024-11-28T09:29:29.117" v="45" actId="20577"/>
          <ac:spMkLst>
            <pc:docMk/>
            <pc:sldMk cId="4176277034" sldId="273"/>
            <ac:spMk id="6" creationId="{2206E5A0-C541-9CC0-DEA0-101A73B4388D}"/>
          </ac:spMkLst>
        </pc:spChg>
      </pc:sldChg>
      <pc:sldChg chg="modSp">
        <pc:chgData name="Klára Smejkal" userId="S::439638@muni.cz::df931a41-6b75-4099-b4b0-06f37a554dd4" providerId="AD" clId="Web-{F70D65E7-F000-C266-284B-CB67FE3C9589}" dt="2024-11-28T10:20:33.673" v="144" actId="20577"/>
        <pc:sldMkLst>
          <pc:docMk/>
          <pc:sldMk cId="1852177593" sldId="275"/>
        </pc:sldMkLst>
        <pc:spChg chg="mod">
          <ac:chgData name="Klára Smejkal" userId="S::439638@muni.cz::df931a41-6b75-4099-b4b0-06f37a554dd4" providerId="AD" clId="Web-{F70D65E7-F000-C266-284B-CB67FE3C9589}" dt="2024-11-28T10:20:33.673" v="144" actId="20577"/>
          <ac:spMkLst>
            <pc:docMk/>
            <pc:sldMk cId="1852177593" sldId="275"/>
            <ac:spMk id="3" creationId="{B458AD49-F431-2351-8328-085C8EC185D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798072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BF3E9BB0-C9A8-0D42-8082-E684BB358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58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032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ED853E5D-CE41-C24B-B695-F75562B63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79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4118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A8CB90C7-DC53-CB48-8EE9-763EEE19CB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09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25081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04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9470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B1402-4ABB-46AA-82DE-4CCDFE21F8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8D4DCC-1ECF-46DA-A1A2-39DE0B405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6883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2B08038-A43C-7947-B5D5-96D4BA54A4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2248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AE90AE3-CA26-6242-B44B-5D78FEDFE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76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A88DAA54-62BA-824B-9269-960989BD8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83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140FA6A8-029F-5A47-9477-E66CDF1D8B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4715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8EC9A8C-9A7D-0648-80D4-E55B7A225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31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F59E0C50-82EB-EE48-9CB7-DD9454AE8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504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153292E3-F882-5A47-8FA9-5E70F7623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6775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F9D2FD2-22DE-E642-8ED3-82CD1B4FD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97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83552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-alpha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FC4E3-8ABE-43CF-82ED-21C2A1C5EF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Obsahová analýza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0C326D-2F79-477F-B354-141C62BB9B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Metody a techniky výzkumu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30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D051CC7-A05D-4DC6-B823-F329085A756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/>
              <a:t>Kvantitativní obsahová analýza</a:t>
            </a:r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A9ABF5-18BC-495B-BBA8-FFC0F6B93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Výběr výzkumného souboru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C94B72-0DA9-4DEF-9BD6-B5B9C5DA38F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/>
              <a:t>Kvalitativní obsahová analýza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4B94021-3D82-4B2F-B362-1B3DAF7B418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/>
              <a:t>Potřeba si stanovit „populaci“ – tj. například </a:t>
            </a:r>
          </a:p>
          <a:p>
            <a:pPr lvl="1"/>
            <a:r>
              <a:rPr lang="cs-CZ"/>
              <a:t>všechny články konkrétní rubriky v konkrétním médiu, </a:t>
            </a:r>
          </a:p>
          <a:p>
            <a:pPr lvl="1"/>
            <a:r>
              <a:rPr lang="cs-CZ"/>
              <a:t>všechny IG příspěvky konkrétního umělce</a:t>
            </a:r>
          </a:p>
          <a:p>
            <a:pPr lvl="1"/>
            <a:r>
              <a:rPr lang="cs-CZ"/>
              <a:t>všechny zápisy ze schůzí konkrétní komise,</a:t>
            </a:r>
          </a:p>
          <a:p>
            <a:pPr lvl="1"/>
            <a:r>
              <a:rPr lang="cs-CZ"/>
              <a:t>Všechny přepisy scénářů filmů v daném žánru za posledních 5 let</a:t>
            </a:r>
          </a:p>
          <a:p>
            <a:pPr>
              <a:lnSpc>
                <a:spcPct val="100000"/>
              </a:lnSpc>
            </a:pPr>
            <a:r>
              <a:rPr lang="cs-CZ" sz="2400"/>
              <a:t>Z nich následně reprezentativní výběr</a:t>
            </a:r>
          </a:p>
          <a:p>
            <a:pPr lvl="1"/>
            <a:r>
              <a:rPr lang="cs-CZ"/>
              <a:t>Náhodný</a:t>
            </a:r>
          </a:p>
          <a:p>
            <a:pPr lvl="1"/>
            <a:r>
              <a:rPr lang="cs-CZ"/>
              <a:t>Systematický náhodný</a:t>
            </a:r>
          </a:p>
          <a:p>
            <a:pPr lvl="1"/>
            <a:r>
              <a:rPr lang="cs-CZ"/>
              <a:t>Stratifikovaný náhodný</a:t>
            </a:r>
          </a:p>
          <a:p>
            <a:pPr lvl="1"/>
            <a:r>
              <a:rPr lang="cs-CZ"/>
              <a:t>Vícestupňový náhodný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35A594-A4DD-4E18-B5BA-D784AFBE32A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200" b="1"/>
              <a:t>Homogenní výběr: </a:t>
            </a:r>
            <a:r>
              <a:rPr lang="en-US" sz="2200"/>
              <a:t>Zaměřuje se na skupinu s podobnými charakteristikami (např. texty jednoho žánru nebo od jedné cílové skupiny).</a:t>
            </a:r>
            <a:endParaRPr lang="cs-CZ" sz="2200"/>
          </a:p>
          <a:p>
            <a:pPr>
              <a:lnSpc>
                <a:spcPct val="100000"/>
              </a:lnSpc>
            </a:pPr>
            <a:r>
              <a:rPr lang="en-US" sz="2200" b="1"/>
              <a:t>Maximální variabilita: </a:t>
            </a:r>
            <a:r>
              <a:rPr lang="en-US" sz="2200"/>
              <a:t>Cílem je zachytit co nejširší spektrum pohledů nebo typů dat.</a:t>
            </a:r>
            <a:endParaRPr lang="cs-CZ" sz="2200"/>
          </a:p>
          <a:p>
            <a:pPr>
              <a:lnSpc>
                <a:spcPct val="100000"/>
              </a:lnSpc>
            </a:pPr>
            <a:r>
              <a:rPr lang="en-US" sz="2200" b="1"/>
              <a:t>Kritický případ: </a:t>
            </a:r>
            <a:r>
              <a:rPr lang="en-US" sz="2200"/>
              <a:t>Výběr na základě klíčového příkladu, který ilustruje fenomén.</a:t>
            </a:r>
            <a:endParaRPr lang="cs-CZ" sz="2200"/>
          </a:p>
          <a:p>
            <a:pPr>
              <a:lnSpc>
                <a:spcPct val="100000"/>
              </a:lnSpc>
            </a:pPr>
            <a:r>
              <a:rPr lang="en-US" sz="2200" b="1"/>
              <a:t>Teoretický výběr: </a:t>
            </a:r>
            <a:r>
              <a:rPr lang="en-US" sz="2200"/>
              <a:t>Výběr založený na předpokladech nebo teoriích, které výzkum ověřuje.</a:t>
            </a:r>
          </a:p>
        </p:txBody>
      </p:sp>
    </p:spTree>
    <p:extLst>
      <p:ext uri="{BB962C8B-B14F-4D97-AF65-F5344CB8AC3E}">
        <p14:creationId xmlns:p14="http://schemas.microsoft.com/office/powerpoint/2010/main" val="2769938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8866549-48F2-4524-A2BA-F79084750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Kvantitativní obsahová analýza</a:t>
            </a:r>
            <a:endParaRPr lang="en-US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540E27C8-FEE5-4092-9513-4B1900784D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48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57480-5FD0-456F-9AE4-EDBF796E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Metodologické</a:t>
            </a:r>
            <a:r>
              <a:rPr lang="en-US" dirty="0"/>
              <a:t> </a:t>
            </a:r>
            <a:r>
              <a:rPr lang="en-US" dirty="0" err="1"/>
              <a:t>požadavky</a:t>
            </a:r>
            <a:r>
              <a:rPr lang="en-US" dirty="0"/>
              <a:t> </a:t>
            </a:r>
            <a:r>
              <a:rPr lang="cs-CZ" dirty="0"/>
              <a:t>na </a:t>
            </a:r>
            <a:r>
              <a:rPr lang="en-US" dirty="0" err="1"/>
              <a:t>obsahov</a:t>
            </a:r>
            <a:r>
              <a:rPr lang="cs-CZ" dirty="0"/>
              <a:t>ou </a:t>
            </a:r>
            <a:r>
              <a:rPr lang="en-US" dirty="0"/>
              <a:t>a</a:t>
            </a:r>
            <a:r>
              <a:rPr lang="cs-CZ" dirty="0"/>
              <a:t>na</a:t>
            </a:r>
            <a:r>
              <a:rPr lang="en-US" dirty="0" err="1"/>
              <a:t>lýz</a:t>
            </a:r>
            <a:r>
              <a:rPr lang="cs-CZ" dirty="0"/>
              <a:t>u (</a:t>
            </a:r>
            <a:r>
              <a:rPr lang="cs-CZ" dirty="0" err="1"/>
              <a:t>Neuendorf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E545B-B6D3-40A1-833E-59E43CB0A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en-US" b="1"/>
              <a:t>Objektivita: </a:t>
            </a:r>
            <a:r>
              <a:rPr lang="en-US"/>
              <a:t>Výsledky by měly být nezávislé na výzkumníkovi.</a:t>
            </a:r>
            <a:endParaRPr lang="cs-CZ"/>
          </a:p>
          <a:p>
            <a:r>
              <a:rPr lang="cs-CZ" b="1"/>
              <a:t>A priori design </a:t>
            </a:r>
            <a:r>
              <a:rPr lang="cs-CZ"/>
              <a:t>(deduktivní strategie)</a:t>
            </a:r>
          </a:p>
          <a:p>
            <a:r>
              <a:rPr lang="en-US" b="1"/>
              <a:t>Reliabilita: </a:t>
            </a:r>
            <a:r>
              <a:rPr lang="en-US"/>
              <a:t>Konzistence mezi kodéry (inter-kodérská spolehlivost).</a:t>
            </a:r>
            <a:endParaRPr lang="cs-CZ"/>
          </a:p>
          <a:p>
            <a:r>
              <a:rPr lang="en-US" b="1"/>
              <a:t>Validita: </a:t>
            </a:r>
            <a:r>
              <a:rPr lang="en-US"/>
              <a:t>Výsledky musí přesně odrážet analyzovaný obsah.</a:t>
            </a:r>
            <a:endParaRPr lang="cs-CZ"/>
          </a:p>
          <a:p>
            <a:r>
              <a:rPr lang="en-US" b="1"/>
              <a:t>Replikovatelnost: </a:t>
            </a:r>
            <a:r>
              <a:rPr lang="en-US"/>
              <a:t>Metoda musí být opakovatelná jinými výzkumníky.</a:t>
            </a:r>
            <a:endParaRPr lang="cs-CZ"/>
          </a:p>
          <a:p>
            <a:r>
              <a:rPr lang="en-US" b="1"/>
              <a:t>Generalizovatelnost: </a:t>
            </a:r>
            <a:r>
              <a:rPr lang="en-US"/>
              <a:t>Výsledky by měly být použitelné na širší vzorky.</a:t>
            </a:r>
            <a:endParaRPr lang="cs-CZ"/>
          </a:p>
          <a:p>
            <a:r>
              <a:rPr lang="cs-CZ" b="1"/>
              <a:t>Testování hypotéz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146768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FA2319-7692-4D9B-B65E-81A7A5F8D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Kroky při realizaci kvantitativní obsahové analýzy</a:t>
            </a:r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513779-CF96-445C-B59F-275FB1F5F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998002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Vytvoření výzkumného souboru</a:t>
            </a:r>
          </a:p>
          <a:p>
            <a:pPr marL="251460" indent="-179705"/>
            <a:r>
              <a:rPr lang="cs-CZ" dirty="0"/>
              <a:t>Příprava pro kódování dat a vytvoření kódovací knihy</a:t>
            </a:r>
            <a:endParaRPr lang="cs-CZ" dirty="0">
              <a:cs typeface="Arial"/>
            </a:endParaRPr>
          </a:p>
          <a:p>
            <a:pPr marL="251460" indent="-179705"/>
            <a:r>
              <a:rPr lang="cs-CZ">
                <a:cs typeface="Arial"/>
              </a:rPr>
              <a:t>Kódování výzkumného souboru</a:t>
            </a:r>
            <a:endParaRPr lang="cs-CZ" dirty="0"/>
          </a:p>
          <a:p>
            <a:pPr marL="251460" indent="-179705"/>
            <a:r>
              <a:rPr lang="cs-CZ" dirty="0"/>
              <a:t>Měření </a:t>
            </a:r>
            <a:r>
              <a:rPr lang="cs-CZ" dirty="0" err="1"/>
              <a:t>kódérské</a:t>
            </a:r>
            <a:r>
              <a:rPr lang="cs-CZ" dirty="0"/>
              <a:t> </a:t>
            </a:r>
            <a:r>
              <a:rPr lang="cs-CZ" dirty="0" err="1"/>
              <a:t>realiability</a:t>
            </a:r>
            <a:endParaRPr lang="cs-CZ" dirty="0" err="1">
              <a:cs typeface="Arial"/>
            </a:endParaRPr>
          </a:p>
          <a:p>
            <a:pPr marL="251460" indent="-179705"/>
            <a:r>
              <a:rPr lang="cs-CZ" dirty="0"/>
              <a:t>Analýza dat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1369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66C4753-8281-4A30-A4C3-594885662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Kategorie obsahu, když zkoumáme obsah v médiích</a:t>
            </a:r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E0BE545-0F68-4B21-9FC4-5971B58C2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cs-CZ"/>
              <a:t>Identifikační</a:t>
            </a:r>
          </a:p>
          <a:p>
            <a:pPr lvl="1"/>
            <a:r>
              <a:rPr lang="cs-CZ"/>
              <a:t>Identifikační číslo / ID článku</a:t>
            </a:r>
          </a:p>
          <a:p>
            <a:pPr lvl="1"/>
            <a:r>
              <a:rPr lang="cs-CZ"/>
              <a:t>Datum vydání</a:t>
            </a:r>
          </a:p>
          <a:p>
            <a:pPr lvl="1"/>
            <a:r>
              <a:rPr lang="cs-CZ"/>
              <a:t>Typ média</a:t>
            </a:r>
          </a:p>
          <a:p>
            <a:pPr lvl="1"/>
            <a:r>
              <a:rPr lang="cs-CZ"/>
              <a:t>Rubrika</a:t>
            </a:r>
          </a:p>
          <a:p>
            <a:pPr lvl="1"/>
            <a:r>
              <a:rPr lang="cs-CZ"/>
              <a:t>Číslo článku</a:t>
            </a:r>
          </a:p>
          <a:p>
            <a:pPr lvl="1"/>
            <a:r>
              <a:rPr lang="cs-CZ"/>
              <a:t>Pořadí článku</a:t>
            </a:r>
          </a:p>
          <a:p>
            <a:pPr lvl="1"/>
            <a:r>
              <a:rPr lang="cs-CZ"/>
              <a:t>Kód média</a:t>
            </a:r>
          </a:p>
          <a:p>
            <a:pPr marL="324000" lvl="1" indent="0">
              <a:buNone/>
            </a:pPr>
            <a:endParaRPr lang="cs-CZ"/>
          </a:p>
          <a:p>
            <a:r>
              <a:rPr lang="cs-CZ"/>
              <a:t>Analytické</a:t>
            </a:r>
          </a:p>
          <a:p>
            <a:pPr lvl="1"/>
            <a:r>
              <a:rPr lang="cs-CZ"/>
              <a:t>Vztahující se k hypotézám</a:t>
            </a:r>
          </a:p>
        </p:txBody>
      </p:sp>
    </p:spTree>
    <p:extLst>
      <p:ext uri="{BB962C8B-B14F-4D97-AF65-F5344CB8AC3E}">
        <p14:creationId xmlns:p14="http://schemas.microsoft.com/office/powerpoint/2010/main" val="982510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5211D-F834-4068-9427-14CB8AB97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EB43B-8371-45C8-91DC-88F7A5530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982" y="5993734"/>
            <a:ext cx="9681352" cy="644133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US" sz="1600"/>
              <a:t>HYPŠMANOVÁ, Eliška. Proměny hodnotové orientace deníků MF Dnes a Právo v kontextu teorie tiché revoluce. Online. Diplomová práce. Brno: Masarykova univerzita, Fakulta sociálních studií. 2022. Dostupné z: https://is.muni.cz/th/vd4f2/.</a:t>
            </a:r>
          </a:p>
          <a:p>
            <a:pPr marL="72000" indent="0">
              <a:lnSpc>
                <a:spcPct val="100000"/>
              </a:lnSpc>
              <a:buNone/>
            </a:pPr>
            <a:endParaRPr lang="en-US" sz="16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C40E98-34B0-49D1-913A-E0F7A03BF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391" y="0"/>
            <a:ext cx="10187810" cy="584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015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0C95B-EDE3-43D6-BAE7-4DC657418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Kódovací matice - příklad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0AC4D-B7A8-4F35-B869-C9B55E828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6DADE1-1BE7-45AC-872B-2ABF08DCD7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0" y="1533525"/>
            <a:ext cx="11472000" cy="3136875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3FD2EF1-01E2-4874-B722-8468BE379BEC}"/>
              </a:ext>
            </a:extLst>
          </p:cNvPr>
          <p:cNvSpPr txBox="1">
            <a:spLocks/>
          </p:cNvSpPr>
          <p:nvPr/>
        </p:nvSpPr>
        <p:spPr>
          <a:xfrm>
            <a:off x="1155982" y="5993734"/>
            <a:ext cx="9681352" cy="6441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600" kern="0"/>
              <a:t>HYPŠMANOVÁ, Eliška. Proměny hodnotové orientace deníků MF Dnes a Právo v kontextu teorie tiché revoluce. Online. Diplomová práce. Brno: Masarykova univerzita, Fakulta sociálních studií. 2022. Dostupné z: https://is.muni.cz/th/vd4f2/.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600" kern="0"/>
          </a:p>
        </p:txBody>
      </p:sp>
    </p:spTree>
    <p:extLst>
      <p:ext uri="{BB962C8B-B14F-4D97-AF65-F5344CB8AC3E}">
        <p14:creationId xmlns:p14="http://schemas.microsoft.com/office/powerpoint/2010/main" val="3727562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56899-D46E-4DD5-9C6A-95368C93E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Analýza dat - příklad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1CD48-0D2F-4FB3-9E0C-9ED3C397D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23DC5A-0EE7-43FA-BD0F-EF76B15DE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721" y="1292111"/>
            <a:ext cx="8230250" cy="4752679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94804CD-6B4D-4BBA-9DBB-E9A3242B3E00}"/>
              </a:ext>
            </a:extLst>
          </p:cNvPr>
          <p:cNvSpPr txBox="1">
            <a:spLocks/>
          </p:cNvSpPr>
          <p:nvPr/>
        </p:nvSpPr>
        <p:spPr>
          <a:xfrm>
            <a:off x="1155982" y="5993734"/>
            <a:ext cx="9681352" cy="6441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600" kern="0"/>
              <a:t>HYPŠMANOVÁ, Eliška. Proměny hodnotové orientace deníků MF Dnes a Právo v kontextu teorie tiché revoluce. Online. Diplomová práce. Brno: Masarykova univerzita, Fakulta sociálních studií. 2022. Dostupné z: https://is.muni.cz/th/vd4f2/.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600" kern="0"/>
          </a:p>
        </p:txBody>
      </p:sp>
    </p:spTree>
    <p:extLst>
      <p:ext uri="{BB962C8B-B14F-4D97-AF65-F5344CB8AC3E}">
        <p14:creationId xmlns:p14="http://schemas.microsoft.com/office/powerpoint/2010/main" val="1224439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D8227-D8B3-4C7D-962C-FC9A70841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Reliabilita v OA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6B44B-32F0-40C8-9D60-E74AD07E5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4000" dirty="0" err="1"/>
              <a:t>Interkóderská</a:t>
            </a:r>
            <a:r>
              <a:rPr lang="cs-CZ" sz="4000" dirty="0"/>
              <a:t> reliabilita</a:t>
            </a:r>
            <a:endParaRPr lang="cs-CZ" dirty="0"/>
          </a:p>
          <a:p>
            <a:pPr marL="251460" indent="-179705"/>
            <a:r>
              <a:rPr lang="cs-CZ" sz="4000" dirty="0"/>
              <a:t>Je kvůli ní nutné:</a:t>
            </a:r>
            <a:endParaRPr lang="cs-CZ" sz="4000" dirty="0">
              <a:cs typeface="Arial"/>
            </a:endParaRPr>
          </a:p>
          <a:p>
            <a:pPr marL="503555" lvl="1" indent="-179705"/>
            <a:r>
              <a:rPr lang="cs-CZ" sz="3200" dirty="0"/>
              <a:t>Jasně definovat proměnné a hodnoty</a:t>
            </a:r>
            <a:endParaRPr lang="cs-CZ" sz="3200" dirty="0">
              <a:cs typeface="Arial"/>
            </a:endParaRPr>
          </a:p>
          <a:p>
            <a:pPr marL="503555" lvl="1" indent="-179705"/>
            <a:r>
              <a:rPr lang="cs-CZ" sz="3200" dirty="0"/>
              <a:t>Vytrénovat </a:t>
            </a:r>
            <a:r>
              <a:rPr lang="cs-CZ" sz="3200" dirty="0" err="1"/>
              <a:t>kódéry</a:t>
            </a:r>
            <a:r>
              <a:rPr lang="cs-CZ" sz="3200" dirty="0"/>
              <a:t> v jejich rozpoznání</a:t>
            </a:r>
            <a:endParaRPr lang="cs-CZ" sz="3200" dirty="0">
              <a:cs typeface="Arial"/>
            </a:endParaRPr>
          </a:p>
          <a:p>
            <a:pPr marL="503555" lvl="1" indent="-179705"/>
            <a:r>
              <a:rPr lang="cs-CZ" sz="3200" dirty="0"/>
              <a:t>Změřit inter-</a:t>
            </a:r>
            <a:r>
              <a:rPr lang="cs-CZ" sz="3200" dirty="0" err="1"/>
              <a:t>kódérskou</a:t>
            </a:r>
            <a:r>
              <a:rPr lang="cs-CZ" sz="3200" dirty="0"/>
              <a:t> reliabilitu (např. </a:t>
            </a:r>
            <a:r>
              <a:rPr lang="cs-CZ" sz="3200" dirty="0" err="1"/>
              <a:t>Krippendorffova</a:t>
            </a:r>
            <a:r>
              <a:rPr lang="cs-CZ" sz="3200" dirty="0"/>
              <a:t> alfa, víc než 0.8)</a:t>
            </a:r>
            <a:endParaRPr lang="cs-CZ" sz="3200" dirty="0">
              <a:cs typeface="Arial"/>
            </a:endParaRPr>
          </a:p>
          <a:p>
            <a:pPr lvl="2"/>
            <a:r>
              <a:rPr lang="cs-CZ" sz="2400" dirty="0">
                <a:sym typeface="Wingdings" panose="05000000000000000000" pitchFamily="2" charset="2"/>
              </a:rPr>
              <a:t> </a:t>
            </a:r>
            <a:r>
              <a:rPr lang="cs-CZ" sz="2400" dirty="0"/>
              <a:t>Existují na to kalkulačky: </a:t>
            </a:r>
            <a:r>
              <a:rPr lang="cs-CZ" sz="2400" dirty="0">
                <a:hlinkClick r:id="rId2"/>
              </a:rPr>
              <a:t>https://www.k-alpha.org/</a:t>
            </a:r>
            <a:r>
              <a:rPr lang="cs-CZ" sz="2400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3756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899A6-8956-45BD-9313-E256CFD6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Kvalitativní obsahová analýza</a:t>
            </a:r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0B812CE-62B5-4396-AE18-475026F7CB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81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0C5C976-3F03-40F9-A758-2C1A818B7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Obsahová analýza – základní vymezení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C8E6B54-7527-483F-B24A-98F53BEA8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Obsahová analýza zkoumá </a:t>
            </a:r>
            <a:r>
              <a:rPr lang="cs-CZ"/>
              <a:t>mediální </a:t>
            </a:r>
            <a:r>
              <a:rPr lang="en-US"/>
              <a:t>obsah</a:t>
            </a:r>
            <a:r>
              <a:rPr lang="cs-CZ"/>
              <a:t>y</a:t>
            </a:r>
            <a:r>
              <a:rPr lang="en-US"/>
              <a:t> (např. knihy, filmy, články) za účelem klasifikace a interpretace je</a:t>
            </a:r>
            <a:r>
              <a:rPr lang="cs-CZ"/>
              <a:t>jich</a:t>
            </a:r>
            <a:r>
              <a:rPr lang="en-US"/>
              <a:t> významu a dopadů.</a:t>
            </a:r>
          </a:p>
          <a:p>
            <a:pPr marL="72000" indent="0">
              <a:buNone/>
            </a:pPr>
            <a:endParaRPr lang="cs-CZ" b="1"/>
          </a:p>
          <a:p>
            <a:pPr marL="72000" indent="0">
              <a:buNone/>
            </a:pPr>
            <a:r>
              <a:rPr lang="en-US" b="1"/>
              <a:t>Definice:</a:t>
            </a:r>
            <a:r>
              <a:rPr lang="en-US"/>
              <a:t> Analýza manifestního (přímého) a latentního (skrytého) obsahu, zahrnující klasifikaci, kvantifikaci a interpretaci témat.</a:t>
            </a:r>
          </a:p>
          <a:p>
            <a:pPr marL="72000" indent="0">
              <a:buNone/>
            </a:pPr>
            <a:endParaRPr lang="cs-CZ" b="1"/>
          </a:p>
          <a:p>
            <a:pPr marL="72000" indent="0">
              <a:buNone/>
            </a:pPr>
            <a:r>
              <a:rPr lang="cs-CZ" b="1"/>
              <a:t>V</a:t>
            </a:r>
            <a:r>
              <a:rPr lang="en-US" b="1"/>
              <a:t>ývoj:</a:t>
            </a:r>
            <a:r>
              <a:rPr lang="en-US"/>
              <a:t> Od jednoduché analýzy frekvencí</a:t>
            </a:r>
            <a:r>
              <a:rPr lang="cs-CZ"/>
              <a:t> výskytu</a:t>
            </a:r>
            <a:r>
              <a:rPr lang="en-US"/>
              <a:t> ke zkoumání složitých konceptů a významových vztahů</a:t>
            </a:r>
            <a:r>
              <a:rPr lang="cs-CZ"/>
              <a:t> (manifestní a latentní obsah)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999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23A2-EFF9-4EE6-B206-E6A99853E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Hlavní charakteristiky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9B10C-BDF9-4ABF-90AE-37421691B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Založena na identifikaci tematických vzorců v textu</a:t>
            </a:r>
          </a:p>
          <a:p>
            <a:pPr marL="251460" indent="-179705"/>
            <a:r>
              <a:rPr lang="en-US" dirty="0" err="1"/>
              <a:t>Témata</a:t>
            </a:r>
            <a:r>
              <a:rPr lang="en-US" dirty="0"/>
              <a:t> </a:t>
            </a:r>
            <a:r>
              <a:rPr lang="en-US" dirty="0" err="1"/>
              <a:t>nejsou</a:t>
            </a:r>
            <a:r>
              <a:rPr lang="en-US" dirty="0"/>
              <a:t> </a:t>
            </a:r>
            <a:r>
              <a:rPr lang="en-US" dirty="0" err="1"/>
              <a:t>textu</a:t>
            </a:r>
            <a:r>
              <a:rPr lang="en-US" dirty="0"/>
              <a:t> </a:t>
            </a:r>
            <a:r>
              <a:rPr lang="en-US" dirty="0" err="1"/>
              <a:t>vnucena</a:t>
            </a:r>
            <a:r>
              <a:rPr lang="en-US" dirty="0"/>
              <a:t> </a:t>
            </a:r>
            <a:r>
              <a:rPr lang="en-US" dirty="0" err="1"/>
              <a:t>zvenčí</a:t>
            </a:r>
            <a:r>
              <a:rPr lang="cs-CZ" dirty="0"/>
              <a:t>, ale objevují se v průběhu pečlivého čtení textu výzkumníkem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/>
              <a:t>Typologie kvalitativní obsahové analýzy: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/>
              <a:t>Rétorická analýza – analýza způsobů využití rétorických prvků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/>
              <a:t>Narativní analýza – rekonstrukce narativu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/>
              <a:t>Diskurzivní analýza – ideologie, způsoby, jak se o daném tématu mluví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 err="1"/>
              <a:t>Semiotická</a:t>
            </a:r>
            <a:r>
              <a:rPr lang="cs-CZ" dirty="0"/>
              <a:t> analýza – latentní významy, identifikace ideologie, využívání symbolických znaků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Interpretativní analýza – významy, subjektivní interpretace, hlubší porozumění</a:t>
            </a:r>
            <a:endParaRPr lang="cs-CZ" dirty="0"/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Konverzační analýza – struktura, pravidla, průběh interakcí</a:t>
            </a:r>
          </a:p>
          <a:p>
            <a:pPr marL="503555" indent="-179705"/>
            <a:r>
              <a:rPr lang="cs-CZ" sz="2000" dirty="0">
                <a:cs typeface="Arial"/>
              </a:rPr>
              <a:t>Kritická analýza – mocenské vztahy, ideologie, dominance</a:t>
            </a:r>
          </a:p>
          <a:p>
            <a:pPr marL="503555" lvl="1" indent="-179705"/>
            <a:endParaRPr lang="cs-CZ" dirty="0">
              <a:cs typeface="Arial"/>
            </a:endParaRPr>
          </a:p>
          <a:p>
            <a:pPr marL="503555" lvl="1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7937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4F5AE-AA03-8DDE-C33C-855E14404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Postup při analýze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118F1D-B075-38F6-0CB4-680C9CD47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První čtení - bez jakéhokoliv dělání poznámek</a:t>
            </a:r>
            <a:endParaRPr lang="cs-CZ" dirty="0"/>
          </a:p>
          <a:p>
            <a:pPr marL="251460" indent="-179705"/>
            <a:r>
              <a:rPr lang="cs-CZ" dirty="0">
                <a:cs typeface="Arial"/>
              </a:rPr>
              <a:t>Druhé čtení - s poznámkami</a:t>
            </a:r>
          </a:p>
          <a:p>
            <a:pPr marL="251460" indent="-179705"/>
            <a:r>
              <a:rPr lang="cs-CZ" dirty="0">
                <a:cs typeface="Arial"/>
              </a:rPr>
              <a:t>Třetí čtení - hledání vzorců</a:t>
            </a: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Myšlenkové mapy jako užitečná pomůcka</a:t>
            </a:r>
          </a:p>
        </p:txBody>
      </p:sp>
    </p:spTree>
    <p:extLst>
      <p:ext uri="{BB962C8B-B14F-4D97-AF65-F5344CB8AC3E}">
        <p14:creationId xmlns:p14="http://schemas.microsoft.com/office/powerpoint/2010/main" val="1799250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13B4AC-F656-9F42-B63F-2D30EB5D1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kvalitativní obsahová analýza volebních programů a instagramových projevů Alternativ </a:t>
            </a:r>
            <a:r>
              <a:rPr lang="cs-CZ" dirty="0" err="1">
                <a:cs typeface="Arial"/>
              </a:rPr>
              <a:t>für</a:t>
            </a:r>
            <a:r>
              <a:rPr lang="cs-CZ" dirty="0">
                <a:cs typeface="Arial"/>
              </a:rPr>
              <a:t> </a:t>
            </a:r>
            <a:r>
              <a:rPr lang="cs-CZ" dirty="0" err="1">
                <a:cs typeface="Arial"/>
              </a:rPr>
              <a:t>Deutschland</a:t>
            </a:r>
          </a:p>
        </p:txBody>
      </p:sp>
      <p:pic>
        <p:nvPicPr>
          <p:cNvPr id="4" name="Zástupný obsah 3" descr="Obsah obrázku text, snímek obrazovky, Písmo, číslo&#10;&#10;Popis se vygeneroval automaticky.">
            <a:extLst>
              <a:ext uri="{FF2B5EF4-FFF2-40B4-BE49-F238E27FC236}">
                <a16:creationId xmlns:a16="http://schemas.microsoft.com/office/drawing/2014/main" id="{6C9A6C92-4AA3-CF3D-840E-C8B0B5264E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4398" y="2399573"/>
            <a:ext cx="3828175" cy="3432427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E429BD4-1E64-E50D-AA4B-1932F506AB9C}"/>
              </a:ext>
            </a:extLst>
          </p:cNvPr>
          <p:cNvSpPr txBox="1">
            <a:spLocks/>
          </p:cNvSpPr>
          <p:nvPr/>
        </p:nvSpPr>
        <p:spPr>
          <a:xfrm>
            <a:off x="1155982" y="5993734"/>
            <a:ext cx="9681352" cy="64413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1755" indent="0">
              <a:lnSpc>
                <a:spcPct val="100000"/>
              </a:lnSpc>
              <a:buNone/>
            </a:pPr>
            <a:r>
              <a:rPr lang="en-US" sz="1600" kern="0" dirty="0">
                <a:latin typeface="Arial"/>
                <a:ea typeface="Open Sans"/>
                <a:cs typeface="Arial"/>
              </a:rPr>
              <a:t>POLÁČKOVÁ, Pavlína. Alternativa pro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Německo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: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Analýza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protestní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 a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antisystémové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 identity v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kontextu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zahraniční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politiky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. Online.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Bakalářská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práce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. Brno: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Masarykova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univerzita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,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Fakulta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sociálních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studií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. 2024. </a:t>
            </a:r>
            <a:r>
              <a:rPr lang="en-US" sz="1600" kern="0" dirty="0" err="1">
                <a:latin typeface="Arial"/>
                <a:ea typeface="Open Sans"/>
                <a:cs typeface="Arial"/>
              </a:rPr>
              <a:t>Dostupné</a:t>
            </a:r>
            <a:r>
              <a:rPr lang="en-US" sz="1600" kern="0" dirty="0">
                <a:latin typeface="Arial"/>
                <a:ea typeface="Open Sans"/>
                <a:cs typeface="Arial"/>
              </a:rPr>
              <a:t> z: https://is.muni.cz/th/dxq0c/.</a:t>
            </a:r>
            <a:endParaRPr lang="cs-CZ" dirty="0"/>
          </a:p>
          <a:p>
            <a:pPr marL="71755" indent="0">
              <a:lnSpc>
                <a:spcPct val="100000"/>
              </a:lnSpc>
              <a:buNone/>
            </a:pPr>
            <a:br>
              <a:rPr lang="en-US" dirty="0"/>
            </a:br>
            <a:endParaRPr lang="en-US" dirty="0"/>
          </a:p>
          <a:p>
            <a:pPr marL="71755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600" kern="0" dirty="0">
              <a:cs typeface="Arial"/>
            </a:endParaRPr>
          </a:p>
          <a:p>
            <a:pPr marL="71755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600" kern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1958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E97339-58B3-711B-9297-0F99BD844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Shrnutí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58AD49-F431-2351-8328-085C8EC18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Babiš je jako my</a:t>
            </a:r>
          </a:p>
          <a:p>
            <a:pPr marL="251460" indent="-179705"/>
            <a:r>
              <a:rPr lang="cs-CZ">
                <a:cs typeface="Arial"/>
              </a:rPr>
              <a:t>Může to být subjektivní, takže je dobrý to analyzovat ve více lidech</a:t>
            </a:r>
          </a:p>
          <a:p>
            <a:pPr marL="251460" indent="-179705"/>
            <a:r>
              <a:rPr lang="cs-CZ">
                <a:cs typeface="Arial"/>
              </a:rPr>
              <a:t>Dávat si pozor, jestli je kvali nebo kvanti</a:t>
            </a:r>
          </a:p>
          <a:p>
            <a:pPr marL="251460" indent="-179705"/>
            <a:r>
              <a:rPr lang="cs-CZ">
                <a:cs typeface="Arial"/>
              </a:rPr>
              <a:t>Je dobré si to dopředu naplánovat - kvůli té subjektivitě</a:t>
            </a: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217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077E9-F0F6-43C1-99E6-23A4963DE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Účel a využití obsahové analýzy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6AA0A-497C-48CC-A6D6-13FF73719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Obsahová analýza slouží k pochopení reprezentace témat, obrazů a jevů ve společnosti.</a:t>
            </a:r>
            <a:endParaRPr lang="cs-CZ"/>
          </a:p>
          <a:p>
            <a:endParaRPr lang="cs-CZ" b="1"/>
          </a:p>
          <a:p>
            <a:r>
              <a:rPr lang="en-US" b="1"/>
              <a:t>Příklady využití:</a:t>
            </a:r>
            <a:endParaRPr lang="en-US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/>
              <a:t>Média a žurnalistika:</a:t>
            </a:r>
            <a:r>
              <a:rPr lang="en-US"/>
              <a:t> Analýza zpráv, reklam, vizuálního obsahu.</a:t>
            </a:r>
            <a:r>
              <a:rPr lang="cs-CZ"/>
              <a:t> </a:t>
            </a:r>
          </a:p>
          <a:p>
            <a:pPr marL="1153350" lvl="2" indent="-285750">
              <a:buFont typeface="Arial" panose="020B0604020202020204" pitchFamily="34" charset="0"/>
              <a:buChar char="•"/>
            </a:pPr>
            <a:r>
              <a:rPr lang="cs-CZ"/>
              <a:t>Například kolik prostoru dostává to které téma nebo člověk</a:t>
            </a:r>
            <a:endParaRPr lang="en-US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/>
              <a:t>Umění:</a:t>
            </a:r>
            <a:r>
              <a:rPr lang="en-US"/>
              <a:t> Zkoumání filmů, vizuálních prvků nebo narativů.</a:t>
            </a:r>
            <a:endParaRPr lang="cs-CZ"/>
          </a:p>
          <a:p>
            <a:pPr marL="1153350" lvl="2" indent="-285750">
              <a:buFont typeface="Arial" panose="020B0604020202020204" pitchFamily="34" charset="0"/>
              <a:buChar char="•"/>
            </a:pPr>
            <a:r>
              <a:rPr lang="cs-CZ"/>
              <a:t>Jak jsou v obsazích reprezentováni lidé v závislosti na genderu</a:t>
            </a:r>
            <a:endParaRPr lang="en-US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/>
              <a:t>Sociální sítě:</a:t>
            </a:r>
            <a:r>
              <a:rPr lang="en-US"/>
              <a:t> Analýza diskuzních příspěvků nebo komentářů.</a:t>
            </a:r>
            <a:endParaRPr lang="cs-CZ"/>
          </a:p>
          <a:p>
            <a:pPr marL="1153350" lvl="2" indent="-285750">
              <a:buFont typeface="Arial" panose="020B0604020202020204" pitchFamily="34" charset="0"/>
              <a:buChar char="•"/>
            </a:pPr>
            <a:r>
              <a:rPr lang="cs-CZ"/>
              <a:t>Zda populistické obsahy jsou více lajkované než nepopulistické obsahy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b="1"/>
              <a:t>Účel:</a:t>
            </a:r>
            <a:r>
              <a:rPr lang="en-US"/>
              <a:t> Identifikovat, kvantifikovat a interpretovat význam mediálních sdělení a jejich širších dopadů.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88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56899-D46E-4DD5-9C6A-95368C93E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1CD48-0D2F-4FB3-9E0C-9ED3C397D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23DC5A-0EE7-43FA-BD0F-EF76B15DE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721" y="1292111"/>
            <a:ext cx="8230250" cy="4752679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94804CD-6B4D-4BBA-9DBB-E9A3242B3E00}"/>
              </a:ext>
            </a:extLst>
          </p:cNvPr>
          <p:cNvSpPr txBox="1">
            <a:spLocks/>
          </p:cNvSpPr>
          <p:nvPr/>
        </p:nvSpPr>
        <p:spPr>
          <a:xfrm>
            <a:off x="1155982" y="5993734"/>
            <a:ext cx="9681352" cy="6441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600" kern="0"/>
              <a:t>HYPŠMANOVÁ, Eliška. Proměny hodnotové orientace deníků MF Dnes a Právo v kontextu teorie tiché revoluce. Online. Diplomová práce. Brno: Masarykova univerzita, Fakulta sociálních studií. 2022. Dostupné z: https://is.muni.cz/th/vd4f2/.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600" kern="0"/>
          </a:p>
        </p:txBody>
      </p:sp>
    </p:spTree>
    <p:extLst>
      <p:ext uri="{BB962C8B-B14F-4D97-AF65-F5344CB8AC3E}">
        <p14:creationId xmlns:p14="http://schemas.microsoft.com/office/powerpoint/2010/main" val="1611375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9F7AB4-8F17-0DC9-4E68-3D052FE21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 descr="Obsah obrázku text, snímek obrazovky, číslo, Písmo&#10;&#10;Popis se vygeneroval automaticky.">
            <a:extLst>
              <a:ext uri="{FF2B5EF4-FFF2-40B4-BE49-F238E27FC236}">
                <a16:creationId xmlns:a16="http://schemas.microsoft.com/office/drawing/2014/main" id="{93030E2B-05B9-DDDC-3B48-69FDF2B08C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8430" y="1692002"/>
            <a:ext cx="8256339" cy="4139998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463B1A2-4DFF-D6BA-AC52-2EBE990099E2}"/>
              </a:ext>
            </a:extLst>
          </p:cNvPr>
          <p:cNvSpPr txBox="1"/>
          <p:nvPr/>
        </p:nvSpPr>
        <p:spPr>
          <a:xfrm>
            <a:off x="1045028" y="6008914"/>
            <a:ext cx="9514114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Tahoma"/>
                <a:ea typeface="Tahoma"/>
                <a:cs typeface="Tahoma"/>
              </a:rPr>
              <a:t>NOVOTNÁ, Martina, Alena MACKOVÁ a Patrícia ROSSINI. Incivility and Intolerance in COVID-19 Discussions on Facebook. </a:t>
            </a:r>
            <a:r>
              <a:rPr lang="en-US" sz="1400" i="1" dirty="0">
                <a:latin typeface="Tahoma"/>
                <a:ea typeface="Tahoma"/>
                <a:cs typeface="Tahoma"/>
              </a:rPr>
              <a:t>Social Media + Society</a:t>
            </a:r>
            <a:r>
              <a:rPr lang="en-US" sz="1400" dirty="0">
                <a:latin typeface="Tahoma"/>
                <a:ea typeface="Tahoma"/>
                <a:cs typeface="Tahoma"/>
              </a:rPr>
              <a:t>. London: SAGE Publications, 2023, </a:t>
            </a:r>
            <a:r>
              <a:rPr lang="en-US" sz="1400" err="1">
                <a:latin typeface="Tahoma"/>
                <a:ea typeface="Tahoma"/>
                <a:cs typeface="Tahoma"/>
              </a:rPr>
              <a:t>roč</a:t>
            </a:r>
            <a:r>
              <a:rPr lang="en-US" sz="1400" dirty="0">
                <a:latin typeface="Tahoma"/>
                <a:ea typeface="Tahoma"/>
                <a:cs typeface="Tahoma"/>
              </a:rPr>
              <a:t>. 9, č. 4, s. 1-12. ISSN 2056-3051. </a:t>
            </a:r>
            <a:r>
              <a:rPr lang="en-US" sz="1400" err="1">
                <a:latin typeface="Tahoma"/>
                <a:ea typeface="Tahoma"/>
                <a:cs typeface="Tahoma"/>
              </a:rPr>
              <a:t>Dostupné</a:t>
            </a:r>
            <a:r>
              <a:rPr lang="en-US" sz="1400" dirty="0">
                <a:latin typeface="Tahoma"/>
                <a:ea typeface="Tahoma"/>
                <a:cs typeface="Tahoma"/>
              </a:rPr>
              <a:t> z: https://dx.doi.org/10.1177/20563051231207848.</a:t>
            </a:r>
          </a:p>
        </p:txBody>
      </p:sp>
    </p:spTree>
    <p:extLst>
      <p:ext uri="{BB962C8B-B14F-4D97-AF65-F5344CB8AC3E}">
        <p14:creationId xmlns:p14="http://schemas.microsoft.com/office/powerpoint/2010/main" val="2895764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0CA3A1-8A30-DD5D-CAC3-9EB043FB4E7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Výhody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AA0DBDD-3359-97CE-7E56-DA22C0836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Výhody a nevýhody obsahové analýzy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F442940-4DD5-940A-0B97-79E6F543916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>
                <a:cs typeface="Arial"/>
              </a:rPr>
              <a:t>Nevýhody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5D53AC-A56D-F612-8DC6-F14DC3A0D747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Stabilnější obsah</a:t>
            </a:r>
          </a:p>
          <a:p>
            <a:pPr marL="251460" indent="-179705"/>
            <a:r>
              <a:rPr lang="cs-CZ" dirty="0">
                <a:cs typeface="Arial"/>
              </a:rPr>
              <a:t>Může to být přesnější</a:t>
            </a:r>
          </a:p>
          <a:p>
            <a:pPr marL="251460" indent="-179705"/>
            <a:r>
              <a:rPr lang="cs-CZ" dirty="0">
                <a:cs typeface="Arial"/>
              </a:rPr>
              <a:t>Může to být rychlejší</a:t>
            </a:r>
          </a:p>
          <a:p>
            <a:pPr marL="251460" indent="-179705"/>
            <a:r>
              <a:rPr lang="cs-CZ" dirty="0">
                <a:cs typeface="Arial"/>
              </a:rPr>
              <a:t>Přístup k datům je jednodušší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206E5A0-C541-9CC0-DEA0-101A73B4388D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Nemůžeme se doptat</a:t>
            </a:r>
          </a:p>
          <a:p>
            <a:pPr marL="251460" indent="-179705"/>
            <a:r>
              <a:rPr lang="cs-CZ" dirty="0">
                <a:cs typeface="Arial"/>
              </a:rPr>
              <a:t>Může to být subjektivní</a:t>
            </a:r>
          </a:p>
          <a:p>
            <a:pPr marL="251460" indent="-179705"/>
            <a:r>
              <a:rPr lang="cs-CZ" dirty="0">
                <a:cs typeface="Arial"/>
              </a:rPr>
              <a:t>Může to být i pomalejší</a:t>
            </a:r>
          </a:p>
        </p:txBody>
      </p:sp>
    </p:spTree>
    <p:extLst>
      <p:ext uri="{BB962C8B-B14F-4D97-AF65-F5344CB8AC3E}">
        <p14:creationId xmlns:p14="http://schemas.microsoft.com/office/powerpoint/2010/main" val="4176277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48F18-B107-4822-AE7F-E5085ACCA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Výhody kvantitativní obsahové analýzy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93EAB-BE98-4251-AF0C-7C61CB359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Nenarušuje zkoumané subjekty: Analýza probíhá bez přímé interakce s autory obsahu.</a:t>
            </a:r>
            <a:endParaRPr lang="cs-CZ"/>
          </a:p>
          <a:p>
            <a:pPr lvl="1"/>
            <a:r>
              <a:rPr lang="cs-CZ"/>
              <a:t>Tedy pokud zkoumáme již existující texty a ne například rozhovory</a:t>
            </a:r>
          </a:p>
          <a:p>
            <a:r>
              <a:rPr lang="en-US"/>
              <a:t>Časová a finanční efektivita: Lze rychle zpracovávat velké množství dat.</a:t>
            </a:r>
            <a:endParaRPr lang="cs-CZ"/>
          </a:p>
          <a:p>
            <a:r>
              <a:rPr lang="cs-CZ"/>
              <a:t>Longitudinální</a:t>
            </a:r>
            <a:r>
              <a:rPr lang="en-US"/>
              <a:t> studie: Umožňuje sledování změn v čase (longitudinální výzkumy).</a:t>
            </a:r>
            <a:endParaRPr lang="cs-CZ"/>
          </a:p>
          <a:p>
            <a:r>
              <a:rPr lang="en-US"/>
              <a:t>Flexibilita: Může být aplikována na různé typy médií a dat.</a:t>
            </a:r>
          </a:p>
        </p:txBody>
      </p:sp>
    </p:spTree>
    <p:extLst>
      <p:ext uri="{BB962C8B-B14F-4D97-AF65-F5344CB8AC3E}">
        <p14:creationId xmlns:p14="http://schemas.microsoft.com/office/powerpoint/2010/main" val="2984426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56E38-E33D-454D-814A-155FA3C88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Výzvy a limity obsahové analýzy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458A6-798A-4577-801F-EBD540C48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Časová náročnost: </a:t>
            </a:r>
            <a:r>
              <a:rPr lang="en-US"/>
              <a:t>Manuální kódování velkých datových sad zabírá hodně času.</a:t>
            </a:r>
            <a:endParaRPr lang="cs-CZ"/>
          </a:p>
          <a:p>
            <a:r>
              <a:rPr lang="en-US" b="1"/>
              <a:t>Subjektivita: </a:t>
            </a:r>
            <a:r>
              <a:rPr lang="en-US"/>
              <a:t>Interpretace latentního obsahu je náchylná k individuální zaujatosti.</a:t>
            </a:r>
            <a:endParaRPr lang="cs-CZ"/>
          </a:p>
          <a:p>
            <a:r>
              <a:rPr lang="en-US" b="1"/>
              <a:t>Redukce komplexity: </a:t>
            </a:r>
            <a:r>
              <a:rPr lang="en-US"/>
              <a:t>Složitý obsah bývá zjednodušen na jednotlivé kategorie.</a:t>
            </a:r>
            <a:endParaRPr lang="cs-CZ"/>
          </a:p>
          <a:p>
            <a:r>
              <a:rPr lang="en-US" b="1"/>
              <a:t>Kontextová omezení: </a:t>
            </a:r>
            <a:r>
              <a:rPr lang="en-US"/>
              <a:t>Nepokrývá širší kontext vzniku obsahu ani proces jeho produkce.</a:t>
            </a:r>
          </a:p>
        </p:txBody>
      </p:sp>
    </p:spTree>
    <p:extLst>
      <p:ext uri="{BB962C8B-B14F-4D97-AF65-F5344CB8AC3E}">
        <p14:creationId xmlns:p14="http://schemas.microsoft.com/office/powerpoint/2010/main" val="1807161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22906E-197F-4A05-BC95-171505E9DE9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/>
              <a:t>Kvantitativní obsahová analýza</a:t>
            </a:r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DAC26-3A27-4BB7-B35A-0C6A21A9D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Typy obsahové analýzy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FBD15-E11B-4E79-A284-304968DA9D4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/>
              <a:t>Kvalitativní obsahová analýza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833797-42FD-45B0-A6A9-029645913EBF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3344628"/>
          </a:xfrm>
        </p:spPr>
        <p:txBody>
          <a:bodyPr/>
          <a:lstStyle/>
          <a:p>
            <a:r>
              <a:rPr lang="en-US"/>
              <a:t>Zaměřuje se na frekvence jevů a jejich kvantifikaci.</a:t>
            </a:r>
            <a:endParaRPr lang="cs-CZ"/>
          </a:p>
          <a:p>
            <a:r>
              <a:rPr lang="en-US"/>
              <a:t>Vhodná pro velké množství dat.</a:t>
            </a:r>
            <a:endParaRPr lang="cs-CZ"/>
          </a:p>
          <a:p>
            <a:r>
              <a:rPr lang="en-US"/>
              <a:t>Příklad: Počet zmínek konkrétního tématu v mediálním obsahu.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84B85C-C6D9-48D3-84EB-9B2FA1955995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5219998" cy="2853562"/>
          </a:xfrm>
        </p:spPr>
        <p:txBody>
          <a:bodyPr/>
          <a:lstStyle/>
          <a:p>
            <a:r>
              <a:rPr lang="en-US"/>
              <a:t>Sleduje hlubší významy, symboliku a narativy.</a:t>
            </a:r>
            <a:endParaRPr lang="cs-CZ"/>
          </a:p>
          <a:p>
            <a:r>
              <a:rPr lang="en-US"/>
              <a:t>Vhodná pro detailní zkoumání menších datových sad.</a:t>
            </a:r>
            <a:endParaRPr lang="cs-CZ"/>
          </a:p>
          <a:p>
            <a:r>
              <a:rPr lang="en-US"/>
              <a:t>Příklad: Interpretace ideologie ve filmovém příběhu.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96FB0CC4-E8E4-4616-96BF-1825B5B05AE9}"/>
              </a:ext>
            </a:extLst>
          </p:cNvPr>
          <p:cNvSpPr txBox="1">
            <a:spLocks/>
          </p:cNvSpPr>
          <p:nvPr/>
        </p:nvSpPr>
        <p:spPr>
          <a:xfrm>
            <a:off x="720000" y="5088171"/>
            <a:ext cx="9998800" cy="13803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b="1" kern="0"/>
              <a:t>Smíšený přístup:</a:t>
            </a:r>
          </a:p>
          <a:p>
            <a:pPr marL="72000" indent="0">
              <a:buNone/>
            </a:pPr>
            <a:r>
              <a:rPr lang="en-US"/>
              <a:t>Kombinace obou přístupů umožňuje obohatit interpretaci o kvantitativní data.</a:t>
            </a:r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2000038009"/>
      </p:ext>
    </p:extLst>
  </p:cSld>
  <p:clrMapOvr>
    <a:masterClrMapping/>
  </p:clrMapOvr>
</p:sld>
</file>

<file path=ppt/theme/theme1.xml><?xml version="1.0" encoding="utf-8"?>
<a:theme xmlns:a="http://schemas.openxmlformats.org/drawingml/2006/main" name="FSS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SS" id="{10FA565E-CE5B-4187-900E-3AFA4034614F}" vid="{B2269D74-A3B2-44BA-9FD1-43B6E8608B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FSS</Template>
  <TotalTime>6355</TotalTime>
  <Words>894</Words>
  <Application>Microsoft Office PowerPoint</Application>
  <PresentationFormat>Širokoúhlá obrazovka</PresentationFormat>
  <Paragraphs>111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FSS</vt:lpstr>
      <vt:lpstr>Obsahová analýza</vt:lpstr>
      <vt:lpstr>Obsahová analýza – základní vymezení</vt:lpstr>
      <vt:lpstr>Účel a využití obsahové analýzy</vt:lpstr>
      <vt:lpstr>Prezentace aplikace PowerPoint</vt:lpstr>
      <vt:lpstr>Prezentace aplikace PowerPoint</vt:lpstr>
      <vt:lpstr>Výhody a nevýhody obsahové analýzy</vt:lpstr>
      <vt:lpstr>Výhody kvantitativní obsahové analýzy</vt:lpstr>
      <vt:lpstr>Výzvy a limity obsahové analýzy</vt:lpstr>
      <vt:lpstr>Typy obsahové analýzy</vt:lpstr>
      <vt:lpstr>Výběr výzkumného souboru</vt:lpstr>
      <vt:lpstr>Kvantitativní obsahová analýza</vt:lpstr>
      <vt:lpstr>Metodologické požadavky na obsahovou analýzu (Neuendorf)</vt:lpstr>
      <vt:lpstr>Kroky při realizaci kvantitativní obsahové analýzy</vt:lpstr>
      <vt:lpstr>Kategorie obsahu, když zkoumáme obsah v médiích</vt:lpstr>
      <vt:lpstr>Prezentace aplikace PowerPoint</vt:lpstr>
      <vt:lpstr>Kódovací matice - příklad</vt:lpstr>
      <vt:lpstr>Analýza dat - příklad</vt:lpstr>
      <vt:lpstr>Reliabilita v OA</vt:lpstr>
      <vt:lpstr>Kvalitativní obsahová analýza</vt:lpstr>
      <vt:lpstr>Hlavní charakteristiky</vt:lpstr>
      <vt:lpstr>Postup při analýze</vt:lpstr>
      <vt:lpstr>kvalitativní obsahová analýza volebních programů a instagramových projevů Alternativ für Deutschland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Obsahová analýza</dc:title>
  <dc:creator>Klára Smejkal</dc:creator>
  <cp:lastModifiedBy>Klára Smejkal</cp:lastModifiedBy>
  <cp:revision>106</cp:revision>
  <dcterms:created xsi:type="dcterms:W3CDTF">2024-11-15T16:09:57Z</dcterms:created>
  <dcterms:modified xsi:type="dcterms:W3CDTF">2024-11-28T10:20:38Z</dcterms:modified>
</cp:coreProperties>
</file>