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316" r:id="rId2"/>
    <p:sldId id="323" r:id="rId3"/>
    <p:sldId id="324" r:id="rId4"/>
    <p:sldId id="315" r:id="rId5"/>
    <p:sldId id="321" r:id="rId6"/>
    <p:sldId id="325" r:id="rId7"/>
    <p:sldId id="320" r:id="rId8"/>
    <p:sldId id="326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3979" autoAdjust="0"/>
  </p:normalViewPr>
  <p:slideViewPr>
    <p:cSldViewPr snapToGrid="0">
      <p:cViewPr varScale="1">
        <p:scale>
          <a:sx n="64" d="100"/>
          <a:sy n="64" d="100"/>
        </p:scale>
        <p:origin x="81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93F2E3-D778-4E5D-9FFD-17D41A5647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AF2A407-AE9A-48C3-9812-33D4EC9D5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6D99B2-CAAE-4DC7-9F2C-C9C76E38C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185CDBB-97E5-49C5-A2B7-28F124AFCD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5300"/>
            <a:ext cx="10753200" cy="676276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Typy tlumočení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047750"/>
            <a:ext cx="10753200" cy="5705475"/>
          </a:xfrm>
        </p:spPr>
        <p:txBody>
          <a:bodyPr/>
          <a:lstStyle/>
          <a:p>
            <a:r>
              <a:rPr lang="cs-CZ" sz="1800" dirty="0">
                <a:latin typeface="Garamond" panose="02020404030301010803" pitchFamily="18" charset="0"/>
              </a:rPr>
              <a:t>přenos myšlenek, ne slov </a:t>
            </a:r>
            <a:r>
              <a:rPr lang="cs-CZ" sz="1800" dirty="0">
                <a:latin typeface="Garamond" panose="02020404030301010803" pitchFamily="18" charset="0"/>
                <a:sym typeface="Wingdings" panose="05000000000000000000" pitchFamily="2" charset="2"/>
              </a:rPr>
              <a:t></a:t>
            </a:r>
          </a:p>
          <a:p>
            <a:pPr marL="72000" indent="0" algn="ctr">
              <a:buNone/>
            </a:pPr>
            <a:r>
              <a:rPr lang="cs-CZ" sz="900" b="1" dirty="0">
                <a:latin typeface="Garamond" panose="02020404030301010803" pitchFamily="18" charset="0"/>
                <a:sym typeface="Wingdings" panose="05000000000000000000" pitchFamily="2" charset="2"/>
              </a:rPr>
              <a:t>::</a:t>
            </a:r>
            <a:endParaRPr lang="cs-CZ" sz="900" b="1" dirty="0">
              <a:latin typeface="Garamond" panose="02020404030301010803" pitchFamily="18" charset="0"/>
            </a:endParaRPr>
          </a:p>
          <a:p>
            <a:r>
              <a:rPr lang="cs-CZ" sz="1800" b="1" dirty="0">
                <a:latin typeface="Garamond" panose="02020404030301010803" pitchFamily="18" charset="0"/>
              </a:rPr>
              <a:t>1. konferenční (konsekutiva (</a:t>
            </a:r>
            <a:r>
              <a:rPr lang="cs-CZ" sz="1800" dirty="0">
                <a:latin typeface="Garamond" panose="02020404030301010803" pitchFamily="18" charset="0"/>
              </a:rPr>
              <a:t>(věta)/odstavec)</a:t>
            </a:r>
            <a:r>
              <a:rPr lang="cs-CZ" sz="1800" b="1" dirty="0">
                <a:latin typeface="Garamond" panose="02020404030301010803" pitchFamily="18" charset="0"/>
              </a:rPr>
              <a:t>, </a:t>
            </a:r>
            <a:r>
              <a:rPr lang="cs-CZ" sz="1800" b="1" dirty="0" err="1">
                <a:latin typeface="Garamond" panose="02020404030301010803" pitchFamily="18" charset="0"/>
              </a:rPr>
              <a:t>simultánka</a:t>
            </a:r>
            <a:r>
              <a:rPr lang="cs-CZ" sz="1800" b="1" dirty="0">
                <a:latin typeface="Garamond" panose="02020404030301010803" pitchFamily="18" charset="0"/>
              </a:rPr>
              <a:t>)</a:t>
            </a:r>
          </a:p>
          <a:p>
            <a:r>
              <a:rPr lang="cs-CZ" sz="1800" b="1" dirty="0">
                <a:latin typeface="Garamond" panose="02020404030301010803" pitchFamily="18" charset="0"/>
              </a:rPr>
              <a:t>2. běžné (obch. jednání </a:t>
            </a:r>
            <a:r>
              <a:rPr lang="cs-CZ" sz="1800" dirty="0">
                <a:latin typeface="Garamond" panose="02020404030301010803" pitchFamily="18" charset="0"/>
              </a:rPr>
              <a:t>(věta)</a:t>
            </a:r>
            <a:r>
              <a:rPr lang="cs-CZ" sz="1800" b="1" dirty="0">
                <a:latin typeface="Garamond" panose="02020404030301010803" pitchFamily="18" charset="0"/>
              </a:rPr>
              <a:t>)</a:t>
            </a:r>
          </a:p>
          <a:p>
            <a:r>
              <a:rPr lang="cs-CZ" sz="1800" u="sng" dirty="0">
                <a:latin typeface="Garamond" panose="02020404030301010803" pitchFamily="18" charset="0"/>
              </a:rPr>
              <a:t>konsekutiva 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časová náročnost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psychicky složitější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kvalitnější (</a:t>
            </a:r>
            <a:r>
              <a:rPr lang="cs-CZ" sz="1800" dirty="0" err="1">
                <a:latin typeface="Garamond" panose="02020404030301010803" pitchFamily="18" charset="0"/>
              </a:rPr>
              <a:t>form</a:t>
            </a:r>
            <a:r>
              <a:rPr lang="cs-CZ" sz="1800" dirty="0">
                <a:latin typeface="Garamond" panose="02020404030301010803" pitchFamily="18" charset="0"/>
              </a:rPr>
              <a:t>. i </a:t>
            </a:r>
            <a:r>
              <a:rPr lang="cs-CZ" sz="1800" dirty="0" err="1">
                <a:latin typeface="Garamond" panose="02020404030301010803" pitchFamily="18" charset="0"/>
              </a:rPr>
              <a:t>obs</a:t>
            </a:r>
            <a:r>
              <a:rPr lang="cs-CZ" sz="1800" dirty="0">
                <a:latin typeface="Garamond" panose="02020404030301010803" pitchFamily="18" charset="0"/>
              </a:rPr>
              <a:t>. stránka)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notace/bez notace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z listu</a:t>
            </a: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tlumočení bez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odb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terminologie</a:t>
            </a: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tlumočení s 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odb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terminologie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(komunitní </a:t>
            </a:r>
            <a:r>
              <a:rPr lang="cs-CZ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</a:t>
            </a: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(diplomatická jednání)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 err="1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šušotáž</a:t>
            </a:r>
            <a:r>
              <a:rPr lang="cs-CZ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– simultánní bez techniky)</a:t>
            </a:r>
            <a:endParaRPr lang="cs-CZ" sz="18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endParaRPr lang="cs-CZ" sz="20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lóbus, Svět, Jazyky, Přeložit, Překlad, Tlumočení">
            <a:extLst>
              <a:ext uri="{FF2B5EF4-FFF2-40B4-BE49-F238E27FC236}">
                <a16:creationId xmlns:a16="http://schemas.microsoft.com/office/drawing/2014/main" id="{E1D57045-70F0-4E75-9A92-377E1310D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775" y="2722326"/>
            <a:ext cx="5801187" cy="308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30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04825"/>
            <a:ext cx="10753200" cy="6667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Žánry :: zadavatelé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000125"/>
            <a:ext cx="10753200" cy="555307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Státní orgány: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rozhodnutí soudu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soudní jednání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příkazy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rozsudky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výslechy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dokumenty od notáře/advokáta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Právnické osoby: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jednání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pohovory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prohlídky provozů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delegace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Občané: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svatby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jednání s úřady 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Práva tlumočníka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5"/>
            <a:ext cx="10753200" cy="5235225"/>
          </a:xfrm>
        </p:spPr>
        <p:txBody>
          <a:bodyPr/>
          <a:lstStyle/>
          <a:p>
            <a:r>
              <a:rPr lang="cs-CZ" sz="2400" dirty="0">
                <a:latin typeface="Garamond" panose="02020404030301010803" pitchFamily="18" charset="0"/>
              </a:rPr>
              <a:t>tlumočník 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≠sekretářka/zapisovatel jednání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= zprostředkovatel, vždy je neutrální 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- mluví v 1. os. (tj. jako řečník)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pokud řečník bude text číst → text vyžádat dopředu 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vědět, zda se tlumočí po větách, nebo odstavcích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řečník by měl mluvit v uzavřených celcích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informovat: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název a téma akce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seznam účastníků 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bez souhlasu nelze tlumočení nahrávat</a:t>
            </a:r>
          </a:p>
        </p:txBody>
      </p:sp>
    </p:spTree>
    <p:extLst>
      <p:ext uri="{BB962C8B-B14F-4D97-AF65-F5344CB8AC3E}">
        <p14:creationId xmlns:p14="http://schemas.microsoft.com/office/powerpoint/2010/main" val="8345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rot="10800000"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Kompetence_1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1F62A7B-302C-442A-8D59-F3D6EFE0E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694477"/>
              </p:ext>
            </p:extLst>
          </p:nvPr>
        </p:nvGraphicFramePr>
        <p:xfrm>
          <a:off x="1125346" y="1453895"/>
          <a:ext cx="9893173" cy="4722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804">
                  <a:extLst>
                    <a:ext uri="{9D8B030D-6E8A-4147-A177-3AD203B41FA5}">
                      <a16:colId xmlns:a16="http://schemas.microsoft.com/office/drawing/2014/main" val="3607687100"/>
                    </a:ext>
                  </a:extLst>
                </a:gridCol>
                <a:gridCol w="2924175">
                  <a:extLst>
                    <a:ext uri="{9D8B030D-6E8A-4147-A177-3AD203B41FA5}">
                      <a16:colId xmlns:a16="http://schemas.microsoft.com/office/drawing/2014/main" val="1115953985"/>
                    </a:ext>
                  </a:extLst>
                </a:gridCol>
                <a:gridCol w="4608194">
                  <a:extLst>
                    <a:ext uri="{9D8B030D-6E8A-4147-A177-3AD203B41FA5}">
                      <a16:colId xmlns:a16="http://schemas.microsoft.com/office/drawing/2014/main" val="438981334"/>
                    </a:ext>
                  </a:extLst>
                </a:gridCol>
              </a:tblGrid>
              <a:tr h="673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Garamond" panose="02020404030301010803" pitchFamily="18" charset="0"/>
                        </a:rPr>
                        <a:t>Schopnosti</a:t>
                      </a:r>
                      <a:endParaRPr lang="cs-CZ" sz="20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Garamond" panose="02020404030301010803" pitchFamily="18" charset="0"/>
                        </a:rPr>
                        <a:t>Znalosti</a:t>
                      </a:r>
                      <a:endParaRPr lang="cs-CZ" sz="20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effectLst/>
                          <a:latin typeface="Garamond" panose="02020404030301010803" pitchFamily="18" charset="0"/>
                        </a:rPr>
                        <a:t>Kompetence </a:t>
                      </a:r>
                      <a:endParaRPr lang="cs-CZ" sz="20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699683"/>
                  </a:ext>
                </a:extLst>
              </a:tr>
              <a:tr h="1382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analytická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jazykové znalosti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analýza zadání, analýza textu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pochopení smyslu promluvy jako celku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2498458"/>
                  </a:ext>
                </a:extLst>
              </a:tr>
              <a:tr h="92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>
                          <a:effectLst/>
                          <a:latin typeface="Garamond" panose="02020404030301010803" pitchFamily="18" charset="0"/>
                        </a:rPr>
                        <a:t>rozhodovací</a:t>
                      </a:r>
                      <a:endParaRPr lang="cs-CZ" sz="2000" b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znalost kultury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návrh strategie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odlišení ne/podstatného (hledání dominant textu)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168883"/>
                  </a:ext>
                </a:extLst>
              </a:tr>
              <a:tr h="92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kreativní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znalost metodiky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překlad/tlumočení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 - rešerše, tvorba slovníčků, paralelní texty</a:t>
                      </a:r>
                      <a:endParaRPr lang="cs-CZ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18721"/>
                  </a:ext>
                </a:extLst>
              </a:tr>
              <a:tr h="673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usuzovací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odborné znalosti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orientace v pramenech</a:t>
                      </a:r>
                      <a:endParaRPr lang="cs-CZ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5412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1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971550" y="6553200"/>
            <a:ext cx="7096125" cy="3048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19125"/>
            <a:ext cx="10753200" cy="5524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47775"/>
            <a:ext cx="10753200" cy="5400676"/>
          </a:xfrm>
        </p:spPr>
        <p:txBody>
          <a:bodyPr/>
          <a:lstStyle/>
          <a:p>
            <a:r>
              <a:rPr lang="cs-CZ" sz="2500" b="1" dirty="0">
                <a:latin typeface="Garamond" panose="02020404030301010803" pitchFamily="18" charset="0"/>
              </a:rPr>
              <a:t>1. poslouchat</a:t>
            </a:r>
            <a:r>
              <a:rPr lang="cs-CZ" sz="2500" dirty="0">
                <a:latin typeface="Garamond" panose="02020404030301010803" pitchFamily="18" charset="0"/>
              </a:rPr>
              <a:t> (aktivně!)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intelektuální adaptace (různost řečníků a situací)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tempo řeči, miminka, gestikulace</a:t>
            </a:r>
          </a:p>
          <a:p>
            <a:r>
              <a:rPr lang="cs-CZ" sz="2300" dirty="0">
                <a:latin typeface="Garamond" panose="02020404030301010803" pitchFamily="18" charset="0"/>
              </a:rPr>
              <a:t>vstřebat slyšený projev</a:t>
            </a:r>
          </a:p>
          <a:p>
            <a:r>
              <a:rPr lang="cs-CZ" sz="2500" b="1" dirty="0">
                <a:latin typeface="Garamond" panose="02020404030301010803" pitchFamily="18" charset="0"/>
              </a:rPr>
              <a:t>2. zapamatovat si 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vyhodnotit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převést do 2. jazyka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naformulovat</a:t>
            </a:r>
          </a:p>
          <a:p>
            <a:r>
              <a:rPr lang="cs-CZ" sz="2500" b="1" dirty="0">
                <a:latin typeface="Garamond" panose="02020404030301010803" pitchFamily="18" charset="0"/>
              </a:rPr>
              <a:t>3. srozumitelně předat</a:t>
            </a:r>
          </a:p>
          <a:p>
            <a:endParaRPr lang="cs-CZ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5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971550" y="6553200"/>
            <a:ext cx="7096125" cy="3048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19125"/>
            <a:ext cx="10753200" cy="5524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7"/>
            <a:ext cx="10753200" cy="5210173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>
                <a:latin typeface="Garamond" panose="02020404030301010803" pitchFamily="18" charset="0"/>
              </a:rPr>
              <a:t>HODNOCENÍ TLUM. VÝKONU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věrnost (co chtěl řečník říct) --- zde nejvíc chyb</a:t>
            </a:r>
          </a:p>
          <a:p>
            <a:pPr lvl="1"/>
            <a:r>
              <a:rPr lang="cs-CZ" sz="1900" dirty="0">
                <a:latin typeface="Garamond" panose="02020404030301010803" pitchFamily="18" charset="0"/>
              </a:rPr>
              <a:t>tj. cílová výpověď musí:</a:t>
            </a:r>
          </a:p>
          <a:p>
            <a:pPr lvl="2"/>
            <a:r>
              <a:rPr lang="cs-CZ" sz="1800" dirty="0">
                <a:latin typeface="Garamond" panose="02020404030301010803" pitchFamily="18" charset="0"/>
              </a:rPr>
              <a:t>→ odpovídat smyslu výchozí výpovědi</a:t>
            </a:r>
          </a:p>
          <a:p>
            <a:pPr lvl="2"/>
            <a:r>
              <a:rPr lang="cs-CZ" sz="1800" dirty="0">
                <a:latin typeface="Garamond" panose="02020404030301010803" pitchFamily="18" charset="0"/>
              </a:rPr>
              <a:t>→ respektovat komunikační kontext a cíl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přesnost a jasnost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ekvivalence: sémantická, stylistická, pragmatická, funkční a komunikativní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výslovnost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bohatost slovní zásoby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profesionalita při vystupování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artikulace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tempo řeči</a:t>
            </a:r>
            <a:endParaRPr lang="cs-CZ" sz="1400" dirty="0">
              <a:latin typeface="Garamond" panose="02020404030301010803" pitchFamily="18" charset="0"/>
            </a:endParaRPr>
          </a:p>
          <a:p>
            <a:pPr lvl="2" algn="ctr"/>
            <a:r>
              <a:rPr lang="cs-CZ" sz="3900" b="1" dirty="0">
                <a:latin typeface="Garamond" panose="02020404030301010803" pitchFamily="18" charset="0"/>
              </a:rPr>
              <a:t>DOTAZY?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endParaRPr lang="cs-CZ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1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2">
            <a:extLst>
              <a:ext uri="{FF2B5EF4-FFF2-40B4-BE49-F238E27FC236}">
                <a16:creationId xmlns:a16="http://schemas.microsoft.com/office/drawing/2014/main" id="{7ED31ECA-4F19-4603-84BA-F0AAA2D8D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</p:spPr>
        <p:txBody>
          <a:bodyPr anchor="t">
            <a:noAutofit/>
          </a:bodyPr>
          <a:lstStyle/>
          <a:p>
            <a:r>
              <a:rPr lang="cs-CZ" sz="3200" dirty="0">
                <a:latin typeface="Garamond" panose="02020404030301010803" pitchFamily="18" charset="0"/>
              </a:rPr>
              <a:t>Notace_1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90440967-9C3F-4251-8AF1-F165453F15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542925" y="847725"/>
            <a:ext cx="10928353" cy="57435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výchozí bod práce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smysl, ne lexikální rovina</a:t>
            </a:r>
          </a:p>
          <a:p>
            <a:pPr lvl="1">
              <a:spcAft>
                <a:spcPts val="600"/>
              </a:spcAft>
            </a:pPr>
            <a:r>
              <a:rPr lang="cs-CZ" sz="2200" dirty="0" err="1">
                <a:latin typeface="Garamond" panose="02020404030301010803" pitchFamily="18" charset="0"/>
              </a:rPr>
              <a:t>uvedomění</a:t>
            </a:r>
            <a:r>
              <a:rPr lang="cs-CZ" sz="2200" dirty="0">
                <a:latin typeface="Garamond" panose="02020404030301010803" pitchFamily="18" charset="0"/>
              </a:rPr>
              <a:t> si </a:t>
            </a:r>
            <a:r>
              <a:rPr lang="cs-CZ" sz="2200" dirty="0" err="1">
                <a:latin typeface="Garamond" panose="02020404030301010803" pitchFamily="18" charset="0"/>
              </a:rPr>
              <a:t>vnitrotextových</a:t>
            </a:r>
            <a:r>
              <a:rPr lang="cs-CZ" sz="2200" dirty="0">
                <a:latin typeface="Garamond" panose="02020404030301010803" pitchFamily="18" charset="0"/>
              </a:rPr>
              <a:t> souvislostí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podpora krátkodobé paměti (externí typ paměti) </a:t>
            </a:r>
            <a:r>
              <a:rPr lang="cs-CZ" dirty="0">
                <a:latin typeface="Garamond" panose="02020404030301010803" pitchFamily="18" charset="0"/>
              </a:rPr>
              <a:t>--- (</a:t>
            </a:r>
            <a:r>
              <a:rPr lang="cs-CZ" b="1" dirty="0">
                <a:latin typeface="Garamond" panose="02020404030301010803" pitchFamily="18" charset="0"/>
              </a:rPr>
              <a:t>7 </a:t>
            </a:r>
            <a:r>
              <a:rPr lang="cs-CZ" sz="1300" b="1" dirty="0">
                <a:latin typeface="Garamond" panose="02020404030301010803" pitchFamily="18" charset="0"/>
              </a:rPr>
              <a:t>+/–</a:t>
            </a:r>
            <a:r>
              <a:rPr lang="cs-CZ" sz="1500" b="1" dirty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2</a:t>
            </a:r>
            <a:r>
              <a:rPr lang="cs-CZ" b="1" i="1" dirty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shluky; cca 25 minut</a:t>
            </a:r>
            <a:r>
              <a:rPr lang="cs-CZ" dirty="0">
                <a:latin typeface="Garamond" panose="02020404030301010803" pitchFamily="18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trénink: shluky do řetězců („OSN založeno 1945“)</a:t>
            </a:r>
          </a:p>
          <a:p>
            <a:pPr>
              <a:spcAft>
                <a:spcPts val="600"/>
              </a:spcAft>
            </a:pPr>
            <a:r>
              <a:rPr lang="cs-CZ" sz="2500" b="1" dirty="0">
                <a:latin typeface="Garamond" panose="02020404030301010803" pitchFamily="18" charset="0"/>
              </a:rPr>
              <a:t>zrcadlí hlavní myšlenky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postoj řečníka k tématu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nečteme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pomáhá formulovat myšlenky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psychologická podpora</a:t>
            </a:r>
          </a:p>
          <a:p>
            <a:pPr>
              <a:spcAft>
                <a:spcPts val="600"/>
              </a:spcAft>
            </a:pPr>
            <a:endParaRPr lang="cs-CZ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0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2">
            <a:extLst>
              <a:ext uri="{FF2B5EF4-FFF2-40B4-BE49-F238E27FC236}">
                <a16:creationId xmlns:a16="http://schemas.microsoft.com/office/drawing/2014/main" id="{7ED31ECA-4F19-4603-84BA-F0AAA2D8D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200" dirty="0">
                <a:latin typeface="Garamond" panose="02020404030301010803" pitchFamily="18" charset="0"/>
              </a:rPr>
              <a:t>Notace_2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90440967-9C3F-4251-8AF1-F165453F15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542922" y="1171576"/>
            <a:ext cx="10928353" cy="496642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subjektivní</a:t>
            </a:r>
          </a:p>
          <a:p>
            <a:pPr lvl="1">
              <a:spcAft>
                <a:spcPts val="600"/>
              </a:spcAft>
            </a:pPr>
            <a:r>
              <a:rPr lang="cs-CZ" sz="2100" dirty="0">
                <a:latin typeface="Garamond" panose="02020404030301010803" pitchFamily="18" charset="0"/>
              </a:rPr>
              <a:t>bez </a:t>
            </a:r>
            <a:r>
              <a:rPr lang="cs-CZ" sz="2100" dirty="0" err="1">
                <a:latin typeface="Garamond" panose="02020404030301010803" pitchFamily="18" charset="0"/>
              </a:rPr>
              <a:t>lingv</a:t>
            </a:r>
            <a:r>
              <a:rPr lang="cs-CZ" sz="2100" dirty="0">
                <a:latin typeface="Garamond" panose="02020404030301010803" pitchFamily="18" charset="0"/>
              </a:rPr>
              <a:t>. pravidel</a:t>
            </a:r>
          </a:p>
          <a:p>
            <a:pPr lvl="1">
              <a:spcAft>
                <a:spcPts val="600"/>
              </a:spcAft>
            </a:pPr>
            <a:r>
              <a:rPr lang="cs-CZ" sz="2100" dirty="0">
                <a:latin typeface="Garamond" panose="02020404030301010803" pitchFamily="18" charset="0"/>
              </a:rPr>
              <a:t>značky, symboly, zkratky, zkratková slova („</a:t>
            </a:r>
            <a:r>
              <a:rPr lang="cs-CZ" sz="2100" dirty="0" err="1">
                <a:latin typeface="Garamond" panose="02020404030301010803" pitchFamily="18" charset="0"/>
              </a:rPr>
              <a:t>mezin</a:t>
            </a:r>
            <a:r>
              <a:rPr lang="cs-CZ" sz="2100" dirty="0">
                <a:latin typeface="Garamond" panose="02020404030301010803" pitchFamily="18" charset="0"/>
              </a:rPr>
              <a:t>-í“ = mezinárodní), souhlásky („</a:t>
            </a:r>
            <a:r>
              <a:rPr lang="cs-CZ" sz="2100" dirty="0" err="1">
                <a:latin typeface="Garamond" panose="02020404030301010803" pitchFamily="18" charset="0"/>
              </a:rPr>
              <a:t>dlgc</a:t>
            </a:r>
            <a:r>
              <a:rPr lang="cs-CZ" sz="2100" dirty="0">
                <a:latin typeface="Garamond" panose="02020404030301010803" pitchFamily="18" charset="0"/>
              </a:rPr>
              <a:t>“ </a:t>
            </a:r>
            <a:r>
              <a:rPr lang="cs-CZ" sz="2100">
                <a:latin typeface="Garamond" panose="02020404030301010803" pitchFamily="18" charset="0"/>
              </a:rPr>
              <a:t>= delegace</a:t>
            </a:r>
            <a:r>
              <a:rPr lang="cs-CZ" sz="2100" dirty="0">
                <a:latin typeface="Garamond" panose="02020404030301010803" pitchFamily="18" charset="0"/>
              </a:rPr>
              <a:t>), těsnopis, mind-</a:t>
            </a:r>
            <a:r>
              <a:rPr lang="cs-CZ" sz="2100" dirty="0" err="1">
                <a:latin typeface="Garamond" panose="02020404030301010803" pitchFamily="18" charset="0"/>
              </a:rPr>
              <a:t>maping</a:t>
            </a:r>
            <a:r>
              <a:rPr lang="cs-CZ" sz="2200" dirty="0">
                <a:latin typeface="Garamond" panose="02020404030301010803" pitchFamily="18" charset="0"/>
              </a:rPr>
              <a:t>…</a:t>
            </a:r>
          </a:p>
          <a:p>
            <a:pPr marL="72000" indent="0" algn="ctr">
              <a:spcAft>
                <a:spcPts val="600"/>
              </a:spcAft>
              <a:buNone/>
            </a:pPr>
            <a:r>
              <a:rPr lang="cs-CZ" b="1" dirty="0">
                <a:latin typeface="Garamond" panose="02020404030301010803" pitchFamily="18" charset="0"/>
              </a:rPr>
              <a:t>CO ZAPISUJEME :: invariant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jména, čísla, …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konektory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negaci (zápor)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důrazy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smyslové zkratky („obdiv“)</a:t>
            </a:r>
          </a:p>
          <a:p>
            <a:pPr>
              <a:spcAft>
                <a:spcPts val="600"/>
              </a:spcAft>
            </a:pPr>
            <a:r>
              <a:rPr lang="cs-CZ" sz="2600" i="1" dirty="0">
                <a:latin typeface="Garamond" panose="02020404030301010803" pitchFamily="18" charset="0"/>
              </a:rPr>
              <a:t>… důležitá je funkčnost pro tlumočníka (zapisujeme spíš míň)</a:t>
            </a:r>
          </a:p>
          <a:p>
            <a:pPr lvl="2" algn="ctr"/>
            <a:endParaRPr lang="cs-CZ" sz="3000" b="1" dirty="0">
              <a:latin typeface="Garamond" panose="02020404030301010803" pitchFamily="18" charset="0"/>
            </a:endParaRPr>
          </a:p>
          <a:p>
            <a:pPr lvl="2" algn="ctr"/>
            <a:r>
              <a:rPr lang="cs-CZ" sz="3000" b="1" dirty="0">
                <a:latin typeface="Garamond" panose="02020404030301010803" pitchFamily="18" charset="0"/>
              </a:rPr>
              <a:t>DOTAZY?</a:t>
            </a:r>
          </a:p>
          <a:p>
            <a:pPr>
              <a:spcAft>
                <a:spcPts val="600"/>
              </a:spcAft>
            </a:pPr>
            <a:endParaRPr lang="cs-CZ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8105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EN.potx" id="{9354CC38-147E-4D76-BD28-D2AC18064E72}" vid="{1A505D1A-EE06-4AF2-B79B-5CE2F6B04F2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Prezentace-CJV-EN</Template>
  <TotalTime>7453</TotalTime>
  <Words>481</Words>
  <Application>Microsoft Office PowerPoint</Application>
  <PresentationFormat>Širokoúhlá obrazovka</PresentationFormat>
  <Paragraphs>121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Garamond</vt:lpstr>
      <vt:lpstr>Tahoma</vt:lpstr>
      <vt:lpstr>Wingdings</vt:lpstr>
      <vt:lpstr>Presentation_MU_EN</vt:lpstr>
      <vt:lpstr>Typy tlumočení</vt:lpstr>
      <vt:lpstr>Žánry :: zadavatelé</vt:lpstr>
      <vt:lpstr>Práva tlumočníka</vt:lpstr>
      <vt:lpstr>Kompetence_1</vt:lpstr>
      <vt:lpstr>Kompetence_2</vt:lpstr>
      <vt:lpstr>Kompetence_3</vt:lpstr>
      <vt:lpstr>Notace_1</vt:lpstr>
      <vt:lpstr>Notace_2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Ševečková</dc:creator>
  <cp:lastModifiedBy>Monika Ševečková</cp:lastModifiedBy>
  <cp:revision>395</cp:revision>
  <cp:lastPrinted>1601-01-01T00:00:00Z</cp:lastPrinted>
  <dcterms:created xsi:type="dcterms:W3CDTF">2019-02-21T08:50:55Z</dcterms:created>
  <dcterms:modified xsi:type="dcterms:W3CDTF">2022-09-13T09:45:15Z</dcterms:modified>
</cp:coreProperties>
</file>