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81"/>
  </p:normalViewPr>
  <p:slideViewPr>
    <p:cSldViewPr snapToGrid="0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48002-315D-49B1-B10F-137139C4B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896" y="1122363"/>
            <a:ext cx="7276733" cy="3381398"/>
          </a:xfrm>
        </p:spPr>
        <p:txBody>
          <a:bodyPr anchor="b">
            <a:normAutofit/>
          </a:bodyPr>
          <a:lstStyle>
            <a:lvl1pPr algn="l">
              <a:defRPr sz="4800" cap="none"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535E0-4D9C-4DCA-8569-64503C5DC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894" y="4612942"/>
            <a:ext cx="7276733" cy="1181683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83B68-70CF-4A98-948C-6EA4BD68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C2EF9-7F83-4AD3-B3F6-B9D4618D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751B-3464-41CD-B728-A72BB191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26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5731-248B-49C2-93DE-8A3260C9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D4D5C5-3D5A-4F3D-8A08-7053DACF1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E5372-3FC6-4227-B2DD-6CB24E65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B1B1-B637-4E46-B64C-F082B54C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567AD-4B78-41F6-B814-726D4BD4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0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674D5E-67E6-4C23-B80A-0C66B5331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76299"/>
            <a:ext cx="2628900" cy="5181601"/>
          </a:xfrm>
        </p:spPr>
        <p:txBody>
          <a:bodyPr vert="eaVert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FEFF2A-08E8-447D-85C7-7D5A9C422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76299"/>
            <a:ext cx="7734300" cy="51816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0030D-E580-4B0C-B5A8-2C8A094D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DCAEB-1B6E-492E-918E-47179AF4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E4A38-A745-436E-9E33-63B9F81C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8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FD42-94A9-4345-AF38-7D562B502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4C458-A63B-4032-B4EC-732DAC188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855B5-7F2F-408B-800D-92CB34B99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03412-EA6B-43CA-8B3A-F502587C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6E9EE-F895-4ECE-B4B2-586D65ED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193F-AFAD-4A9A-B0EF-530DFB19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876299"/>
            <a:ext cx="7876722" cy="37131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1BBE4-9FC1-4F89-B120-1C49D816F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46170"/>
            <a:ext cx="6781301" cy="1048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30A6B-E3FD-4920-8128-C263CA1D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66B85-0649-47DB-AD69-458D8F60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25931-A293-42E9-BDF5-B2AE121D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2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262B-ECD6-47BB-A6F1-92A6033E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8779-51E9-44D1-9F7B-28F3C6D3C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8474" y="2080517"/>
            <a:ext cx="4970124" cy="39773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E8BFB-5295-4C5E-9CB1-E276E9D0E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899" y="2080517"/>
            <a:ext cx="4970124" cy="3977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E22BF-1819-4301-B699-EF5A2F4D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0A2DF-39DE-49C3-A213-3E8423C7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5D3A8-238B-4A68-A9F9-672D2F06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1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D468-D010-4225-B024-DCEF543B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71955"/>
            <a:ext cx="10441236" cy="13983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D60A0-FCAB-425A-9ECD-94CDE4F47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926" y="1983242"/>
            <a:ext cx="5007110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F986B-07CB-4FB0-9419-2AAB318B8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0063" y="2813959"/>
            <a:ext cx="5007110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9D784-7968-4E8B-B704-E42EE8F18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9255" y="1983242"/>
            <a:ext cx="5031769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5754F-08D1-4593-988F-95F0ED1A0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9255" y="2813959"/>
            <a:ext cx="5031769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D2E61-83B4-4C8F-BBFE-D9592034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0C136-A664-4013-8073-B0C6BDEF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E9547-8EE7-461B-9E99-484B11E9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9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2E667-0EFA-4EE6-8E4D-20805309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59" y="895440"/>
            <a:ext cx="10138451" cy="1832349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E4825-BB8C-4567-B407-B4452409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38892-25DB-4A4E-9D43-6058C45C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3DDDA-48EF-4B42-9980-4762AF50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2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FA7D9-6801-4DD0-8D7D-505212F4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FA3EA-1519-4178-AC3A-231A5BAA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23DBE-6FD6-4D60-8336-7843B4BD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1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D9AE-CA1A-4751-9B33-0AC09CE62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96948"/>
            <a:ext cx="3046410" cy="1479551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F9941-76E5-42B5-8464-C1A7010D9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796" y="876300"/>
            <a:ext cx="5758235" cy="5181599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785D8-F112-415F-9AB4-5F2AC060D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4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0A0B3-4E9C-4FAC-B1D1-2673F7B5A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A370A-33F5-48A6-962A-47C0F15D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AD606-A37D-4697-AA7A-EAE4F101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4E0B5E-1030-4A34-AB09-05ACB45CE993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27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1D4C-0A93-40A6-9645-5EF7DE6C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89314"/>
            <a:ext cx="3046409" cy="1487185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F9455-852F-4604-87D4-801E8D5DB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4" y="876300"/>
            <a:ext cx="5943596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42061-B161-4973-9EE4-76D0B73FC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3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CE2E0-050A-4BC2-91DF-7A00811D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AB003-B443-4B96-9DD9-4284E7E1E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79DBA-16C0-4FFB-B367-B96169B4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F2BD78-1D6B-4742-9726-75646D91F4AC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92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98CBCD-166B-4F97-A6DF-DAA3BF2B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60" y="876302"/>
            <a:ext cx="10427840" cy="1086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4D6D9-636D-450B-839A-22AE0CED2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758" y="2065984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6CAEC-1EE5-4B71-9646-5C378EEBE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2838" y="6356350"/>
            <a:ext cx="3361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11/5/23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70EF8-70B2-4AFC-8388-691A146AA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87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07DC7-D05C-4038-B51A-F00B7B9C9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0400" y="6356350"/>
            <a:ext cx="6176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chemeClr val="tx2"/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D4CCDA-06BF-4D2A-B44F-195AEC0B5B22}"/>
              </a:ext>
            </a:extLst>
          </p:cNvPr>
          <p:cNvCxnSpPr>
            <a:cxnSpLocks/>
          </p:cNvCxnSpPr>
          <p:nvPr/>
        </p:nvCxnSpPr>
        <p:spPr>
          <a:xfrm>
            <a:off x="952498" y="6252722"/>
            <a:ext cx="10325101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0636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Tx/>
        <a:buNone/>
        <a:defRPr sz="18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50292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None/>
        <a:defRPr sz="16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F4F1B1F-38C9-4BA3-8793-E2B6FC978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ilmový kotouč a klapka">
            <a:extLst>
              <a:ext uri="{FF2B5EF4-FFF2-40B4-BE49-F238E27FC236}">
                <a16:creationId xmlns:a16="http://schemas.microsoft.com/office/drawing/2014/main" id="{FAABFEAD-791E-4A2B-EEF9-306FF97F25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2496" b="3234"/>
          <a:stretch/>
        </p:blipFill>
        <p:spPr>
          <a:xfrm>
            <a:off x="6822" y="10"/>
            <a:ext cx="12191999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8AC5945-3AC5-78C5-A714-BC1DE09C4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9691" y="1256045"/>
            <a:ext cx="6962052" cy="1884207"/>
          </a:xfrm>
        </p:spPr>
        <p:txBody>
          <a:bodyPr anchor="b">
            <a:normAutofit/>
          </a:bodyPr>
          <a:lstStyle/>
          <a:p>
            <a:pPr algn="ctr"/>
            <a:r>
              <a:rPr lang="cs-CZ">
                <a:solidFill>
                  <a:srgbClr val="FFFFFF"/>
                </a:solidFill>
              </a:rPr>
              <a:t>Ukrajinský film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F5FD9B-AF31-FB73-E195-3A96108A5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1857" y="5159228"/>
            <a:ext cx="6581930" cy="746640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cs-CZ" sz="1000" dirty="0">
                <a:solidFill>
                  <a:srgbClr val="FFFFFF"/>
                </a:solidFill>
              </a:rPr>
              <a:t>Lekce 8. </a:t>
            </a:r>
          </a:p>
          <a:p>
            <a:pPr algn="ctr">
              <a:lnSpc>
                <a:spcPct val="110000"/>
              </a:lnSpc>
            </a:pPr>
            <a:r>
              <a:rPr lang="cs-CZ" sz="1000" dirty="0">
                <a:solidFill>
                  <a:srgbClr val="FFFFFF"/>
                </a:solidFill>
              </a:rPr>
              <a:t>Rok 2014 a nový ukrajinský film. První ukrajinský </a:t>
            </a:r>
            <a:r>
              <a:rPr lang="cs-CZ" sz="1000" dirty="0" err="1">
                <a:solidFill>
                  <a:srgbClr val="FFFFFF"/>
                </a:solidFill>
              </a:rPr>
              <a:t>blockbuster</a:t>
            </a:r>
            <a:r>
              <a:rPr lang="cs-CZ" sz="1000" dirty="0">
                <a:solidFill>
                  <a:srgbClr val="FFFFFF"/>
                </a:solidFill>
              </a:rPr>
              <a:t> </a:t>
            </a:r>
            <a:r>
              <a:rPr lang="cs-CZ" sz="1000" dirty="0" err="1">
                <a:solidFill>
                  <a:srgbClr val="FFFFFF"/>
                </a:solidFill>
              </a:rPr>
              <a:t>Povodyr</a:t>
            </a:r>
            <a:r>
              <a:rPr lang="cs-CZ" sz="1000" dirty="0">
                <a:solidFill>
                  <a:srgbClr val="FFFFFF"/>
                </a:solidFill>
              </a:rPr>
              <a:t>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B5C80BC-C547-4FD8-9B68-6A9207F0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01557" y="3481804"/>
            <a:ext cx="0" cy="13107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28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02845A-8571-40C5-9F56-8F9B3F7C4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3889396-EAD0-2F8A-4CA2-7ED7EFFEA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593" y="895440"/>
            <a:ext cx="4569407" cy="156008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400" dirty="0" err="1"/>
              <a:t>Oles</a:t>
            </a:r>
            <a:r>
              <a:rPr lang="uk-UA" sz="3400" dirty="0"/>
              <a:t>’</a:t>
            </a:r>
            <a:r>
              <a:rPr lang="cs-CZ" sz="3400" dirty="0"/>
              <a:t> </a:t>
            </a:r>
            <a:r>
              <a:rPr lang="cs-CZ" sz="3400" dirty="0" err="1"/>
              <a:t>Sanin</a:t>
            </a:r>
            <a:r>
              <a:rPr lang="cs-CZ" sz="3400" dirty="0"/>
              <a:t> </a:t>
            </a:r>
            <a:br>
              <a:rPr lang="cs-CZ" sz="3400" dirty="0"/>
            </a:br>
            <a:r>
              <a:rPr lang="cs-CZ" sz="3400" dirty="0"/>
              <a:t>Průvodce / </a:t>
            </a:r>
            <a:r>
              <a:rPr lang="ru-RU" sz="3400" dirty="0"/>
              <a:t>“</a:t>
            </a:r>
            <a:r>
              <a:rPr lang="ru-RU" sz="3400" dirty="0" err="1"/>
              <a:t>Поводир</a:t>
            </a:r>
            <a:r>
              <a:rPr lang="ru-RU" sz="3400" dirty="0"/>
              <a:t>” (2014)</a:t>
            </a:r>
            <a:endParaRPr lang="cs-CZ" sz="34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0BB598-81B4-41BB-BC44-CD9C29AE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52500" y="2871627"/>
            <a:ext cx="0" cy="3186701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5FAF7-9D14-B211-0E0D-E902A088E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033" y="2753546"/>
            <a:ext cx="3746928" cy="3402555"/>
          </a:xfrm>
        </p:spPr>
        <p:txBody>
          <a:bodyPr anchor="t">
            <a:normAutofit/>
          </a:bodyPr>
          <a:lstStyle/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Mezinárodní filmový festival ve Varšavě (2014) – Grand Prix a Cena diváků.</a:t>
            </a:r>
            <a:r>
              <a:rPr lang="cs-CZ" dirty="0">
                <a:effectLst/>
              </a:rPr>
              <a:t> </a:t>
            </a:r>
          </a:p>
          <a:p>
            <a:pPr marL="0" indent="0"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Film byl také nominován na Oscara Americké filmové akademie v kategorii cizojazyčný film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/>
          </a:p>
        </p:txBody>
      </p:sp>
      <p:pic>
        <p:nvPicPr>
          <p:cNvPr id="7" name="Obrázek 6" descr="Obsah obrázku venku, tráva, strom, osoba&#10;&#10;Popis byl vytvořen automaticky">
            <a:extLst>
              <a:ext uri="{FF2B5EF4-FFF2-40B4-BE49-F238E27FC236}">
                <a16:creationId xmlns:a16="http://schemas.microsoft.com/office/drawing/2014/main" id="{EA2A41B4-A1D1-0FE2-4162-47CBB9BF44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879" r="17598" b="-1"/>
          <a:stretch/>
        </p:blipFill>
        <p:spPr>
          <a:xfrm>
            <a:off x="6096000" y="-16591"/>
            <a:ext cx="6107073" cy="6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01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ACE703B-177A-4A03-827E-692635A353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0F4094-5AF7-34DE-FDCF-075EFEBA8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958297"/>
            <a:ext cx="4085665" cy="2195027"/>
          </a:xfrm>
        </p:spPr>
        <p:txBody>
          <a:bodyPr anchor="ctr">
            <a:normAutofit/>
          </a:bodyPr>
          <a:lstStyle/>
          <a:p>
            <a:r>
              <a:rPr lang="cs-CZ" dirty="0"/>
              <a:t>Historické téma</a:t>
            </a:r>
          </a:p>
        </p:txBody>
      </p:sp>
      <p:pic>
        <p:nvPicPr>
          <p:cNvPr id="5" name="Obrázek 4" descr="Obsah obrázku text, oblečení, plakát, osoba&#10;&#10;Popis byl vytvořen automaticky">
            <a:extLst>
              <a:ext uri="{FF2B5EF4-FFF2-40B4-BE49-F238E27FC236}">
                <a16:creationId xmlns:a16="http://schemas.microsoft.com/office/drawing/2014/main" id="{05D7291F-CA16-4C16-9CF8-863911305A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539" b="19259"/>
          <a:stretch/>
        </p:blipFill>
        <p:spPr>
          <a:xfrm>
            <a:off x="20" y="10"/>
            <a:ext cx="12191979" cy="342899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8C0D56F-4A65-48B9-843D-F9D262C35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34000" y="4244223"/>
            <a:ext cx="0" cy="1623177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482A48-C8D5-E1FE-55D8-CC4662B8F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0505" y="3958297"/>
            <a:ext cx="4883021" cy="2195027"/>
          </a:xfrm>
        </p:spPr>
        <p:txBody>
          <a:bodyPr anchor="ctr">
            <a:normAutofit/>
          </a:bodyPr>
          <a:lstStyle/>
          <a:p>
            <a:r>
              <a:rPr lang="cs-CZ" dirty="0"/>
              <a:t>2021 – Serhij </a:t>
            </a:r>
            <a:r>
              <a:rPr lang="cs-CZ" dirty="0" err="1"/>
              <a:t>Loznycja</a:t>
            </a:r>
            <a:r>
              <a:rPr lang="cs-CZ" dirty="0"/>
              <a:t> - </a:t>
            </a:r>
            <a:r>
              <a:rPr lang="cs-CZ" i="1" dirty="0"/>
              <a:t>Babí Jar. Kontext / </a:t>
            </a:r>
            <a:r>
              <a:rPr lang="cs-CZ" dirty="0"/>
              <a:t> „</a:t>
            </a:r>
            <a:r>
              <a:rPr lang="ru-RU" dirty="0"/>
              <a:t>Бабин Яр. Контекст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97552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02845A-8571-40C5-9F56-8F9B3F7C4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0BB598-81B4-41BB-BC44-CD9C29AE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52500" y="2871627"/>
            <a:ext cx="0" cy="3186701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obsah 4" descr="Obsah obrázku text, Lidská tvář, muž, plakát&#10;&#10;Popis byl vytvořen automaticky">
            <a:extLst>
              <a:ext uri="{FF2B5EF4-FFF2-40B4-BE49-F238E27FC236}">
                <a16:creationId xmlns:a16="http://schemas.microsoft.com/office/drawing/2014/main" id="{BCEBC068-8ED6-A0BF-5DE6-68B4A5F9C2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21099"/>
          <a:stretch/>
        </p:blipFill>
        <p:spPr>
          <a:xfrm>
            <a:off x="3181350" y="0"/>
            <a:ext cx="6107073" cy="6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215766"/>
      </p:ext>
    </p:extLst>
  </p:cSld>
  <p:clrMapOvr>
    <a:masterClrMapping/>
  </p:clrMapOvr>
</p:sld>
</file>

<file path=ppt/theme/theme1.xml><?xml version="1.0" encoding="utf-8"?>
<a:theme xmlns:a="http://schemas.openxmlformats.org/drawingml/2006/main" name="Vault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5">
      <a:majorFont>
        <a:latin typeface="Georgia Pro Light"/>
        <a:ea typeface=""/>
        <a:cs typeface=""/>
      </a:majorFont>
      <a:minorFont>
        <a:latin typeface="Georgia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ultVTI" id="{144E1EB0-F9F9-4F8D-8264-A2820BA0C47A}" vid="{3A992A48-7697-4A22-A884-B4A11E6218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77</Words>
  <Application>Microsoft Macintosh PowerPoint</Application>
  <PresentationFormat>Širokoúhlá obrazovka</PresentationFormat>
  <Paragraphs>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Georgia Pro Light</vt:lpstr>
      <vt:lpstr>VaultVTI</vt:lpstr>
      <vt:lpstr>Ukrajinský film</vt:lpstr>
      <vt:lpstr>Oles’ Sanin  Průvodce / “Поводир” (2014)</vt:lpstr>
      <vt:lpstr>Historické téma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Ukrajinský film</dc:title>
  <dc:creator>Krystyna Kuznietsova</dc:creator>
  <cp:lastModifiedBy>Krystyna Kuznietsova</cp:lastModifiedBy>
  <cp:revision>5</cp:revision>
  <dcterms:created xsi:type="dcterms:W3CDTF">2023-10-24T09:49:40Z</dcterms:created>
  <dcterms:modified xsi:type="dcterms:W3CDTF">2023-11-05T15:53:25Z</dcterms:modified>
</cp:coreProperties>
</file>