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D25D5-38E7-D653-E6DA-3CBC2BC03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1A9A815-A3EC-01B0-785B-D42EEFE95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55AF41-670B-C67D-7CBD-C01ACB65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4C3F2E-40F6-FF0B-7E26-2AA13EAE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DFE5ED-8C90-7A84-B680-5B9E5ADC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63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12F81-20B8-FEF7-D89C-66C42894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16AE514-F62F-FB63-18A3-7D0F2271C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8342D8-7191-7FC7-76BD-AC38AFA8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C5A066-6C10-B88A-2400-6A7B19AB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08D187-4D8E-ABEA-A4B8-EAEF4625B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79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27AAC2-4561-FA31-F1EF-74676463B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085EEA-012C-3236-5EA4-6A07FA781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726E75-C35E-1D57-319C-5B1E1080C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9F875-F71E-40B3-7444-5257D083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C1618A-5367-2D68-B05F-295728D5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65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585A9A-A65C-2953-C64D-546284238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383B03-8D64-6202-C635-0F39F894C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84C6A6-AF1D-A101-BE4E-94EA520D3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FBF4BF-48CF-0D6E-46F7-510AF0B87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BC53BB-8F6F-0337-D628-506671A7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E4F40-664E-1490-9A30-A4DB6179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1D5910-084D-BB2F-66D0-5826E571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7C8EBB-F1C5-EB53-0FDA-731BF74D5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BE0293-60E0-3291-DC8E-117ADC35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234B22-74CD-BF68-C2FC-DBB7C33C9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80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A37F3B-4862-3F55-17E6-904BBEB28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F97F4-42A6-915B-94F3-ACFF3DBBF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DD6C159-6119-AB7E-C1D9-EE4A17E35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23A3B8-B7A5-89A6-0584-0B049040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CF605E7-1578-1FC8-E5EE-DB93C851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8F70E42-B0AB-B3E8-79ED-87BA3C48E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29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0A48C-C860-07B0-6E67-3A3F0910E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7ED61B-884F-001C-F244-D672E8AF0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C670A6-ADEA-CDF3-5AFE-2B190BC94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87914BF-D4E0-3273-4202-B02E79565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0AA53A0-4D59-1BF0-9D44-56A489F51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2C906E5-7DAB-A77E-F1BC-7160A1D5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C79155-AFEE-2975-62DD-B58D6E27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C330039-B082-A874-6432-FA86F648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902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BE59C7-9A61-A857-9356-B88FFF69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AD55E6D-2FE5-EF56-2137-7910F952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857072-8BF6-ACEA-7590-16D8E90AC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4EF8663-4F94-BFF8-80E1-9A8FB75EB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88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FED6F2-B88F-0CBF-E08B-99C2BB12A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A661EA-7C29-9966-60FC-AFEBC3C8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380D125-484E-E894-94E4-73A62C6D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7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9BEFDE-08AA-BB8B-9740-2C8A4FCE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8B7EB-7BE2-F70B-3B66-BE2008D1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749EAB3-469D-C3ED-D3F5-9010BF829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2C42766-FC14-0E0F-03D5-87109C47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2FFFE9A-E11F-A171-09F5-4E6F2323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A9601F-0A59-7DD7-5052-6BC24A20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962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834BD2-7648-B316-C370-05F9129A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AD4216B-08F8-38DA-95D7-62874D5D5F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C4090F-355C-7F8B-60D0-F70A2981D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E42CEB-D147-C749-2F99-A1284167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B9E9D4-06BE-1D49-8FD0-9DA9BF1D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27089-D52A-4DD7-FE9C-8D2BDE9C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872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48EC1A-88C3-C5FA-92F3-E509D73B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1EDDED-9A3C-FA26-3F50-F8D2A5EB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AF07E3-B67C-15CE-AF3C-BB22565746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EE18D-40FB-4217-9CCB-77633DAFDC7D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222418-2137-B847-7E36-85680CF32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CFE01-8481-9AAE-AB81-5DE7470361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0F2460-3957-47E5-83BC-D706252008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6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5271D5-A676-0725-B7F9-66EBA0F272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236"/>
          <a:stretch/>
        </p:blipFill>
        <p:spPr>
          <a:xfrm>
            <a:off x="2672080" y="10"/>
            <a:ext cx="951992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56CE97E-1A65-1E47-8DF1-51662FB6A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5200" dirty="0"/>
              <a:t>Krajina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FB7CE2E-57FA-6FB5-DB27-66B480DA9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dirty="0"/>
              <a:t>Od politické krajiny ke krajině fyzické. Proměna pojmu.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00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516415-D0B4-A921-8010-4C0FFBC9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dirty="0"/>
              <a:t>krajina: „všední pojem“</a:t>
            </a:r>
            <a:endParaRPr lang="en-US" sz="5400" dirty="0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5F8071D-20FF-500E-75C8-B4144A148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didaktické využití „všednosti“ a „</a:t>
            </a:r>
            <a:r>
              <a:rPr lang="cs-CZ" sz="2200" dirty="0" err="1"/>
              <a:t>samořejmosti</a:t>
            </a:r>
            <a:r>
              <a:rPr lang="cs-CZ" sz="2200" dirty="0"/>
              <a:t>“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pojem se ve skutečnosti proměňoval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zaujmout studenty </a:t>
            </a:r>
            <a:r>
              <a:rPr lang="cs-CZ" sz="2200"/>
              <a:t>srovnáním rozdílů </a:t>
            </a:r>
            <a:r>
              <a:rPr lang="cs-CZ" sz="2200" dirty="0"/>
              <a:t>v sémantice slova krajina v češtině a slovenštině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slovenština zakonzervovala původní význam</a:t>
            </a:r>
            <a:endParaRPr lang="en-US" sz="2200" dirty="0"/>
          </a:p>
        </p:txBody>
      </p:sp>
      <p:pic>
        <p:nvPicPr>
          <p:cNvPr id="8" name="Zástupný symbol obrázku 7" descr="Obsah obrázku obraz, umění, rám obrazu, Výtvarné umění&#10;&#10;Popis byl vytvořen automaticky">
            <a:extLst>
              <a:ext uri="{FF2B5EF4-FFF2-40B4-BE49-F238E27FC236}">
                <a16:creationId xmlns:a16="http://schemas.microsoft.com/office/drawing/2014/main" id="{E5893848-DBA9-8944-DFDC-393A845DEE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920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530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4F00B90-1049-9B87-82B9-D642F15A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středověká</a:t>
            </a:r>
            <a:r>
              <a:rPr lang="en-US" sz="5400" dirty="0"/>
              <a:t> </a:t>
            </a:r>
            <a:r>
              <a:rPr lang="en-US" sz="5400" dirty="0" err="1"/>
              <a:t>krajina</a:t>
            </a:r>
            <a:endParaRPr lang="en-US" sz="5400" dirty="0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8361FD05-4F0A-23A1-2919-EF4200134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územně-politický</a:t>
            </a:r>
            <a:r>
              <a:rPr lang="en-US" sz="1700" dirty="0"/>
              <a:t> </a:t>
            </a:r>
            <a:r>
              <a:rPr lang="en-US" sz="1700" dirty="0" err="1"/>
              <a:t>celek</a:t>
            </a:r>
            <a:r>
              <a:rPr lang="en-US" sz="1700" dirty="0"/>
              <a:t> </a:t>
            </a:r>
            <a:r>
              <a:rPr lang="en-US" sz="1700" dirty="0" err="1"/>
              <a:t>čili</a:t>
            </a:r>
            <a:r>
              <a:rPr lang="en-US" sz="1700" dirty="0"/>
              <a:t> </a:t>
            </a:r>
            <a:r>
              <a:rPr lang="en-US" sz="1700" dirty="0" err="1"/>
              <a:t>území</a:t>
            </a:r>
            <a:r>
              <a:rPr lang="en-US" sz="1700" dirty="0"/>
              <a:t> </a:t>
            </a:r>
            <a:r>
              <a:rPr lang="en-US" sz="1700" dirty="0" err="1"/>
              <a:t>spravované</a:t>
            </a:r>
            <a:r>
              <a:rPr lang="en-US" sz="1700" dirty="0"/>
              <a:t> </a:t>
            </a:r>
            <a:r>
              <a:rPr lang="en-US" sz="1700" dirty="0" err="1"/>
              <a:t>komunitou</a:t>
            </a:r>
            <a:r>
              <a:rPr lang="en-US" sz="1700" dirty="0"/>
              <a:t> s </a:t>
            </a:r>
            <a:r>
              <a:rPr lang="en-US" sz="1700" dirty="0" err="1"/>
              <a:t>jedním</a:t>
            </a:r>
            <a:r>
              <a:rPr lang="en-US" sz="1700" dirty="0"/>
              <a:t> </a:t>
            </a:r>
            <a:r>
              <a:rPr lang="en-US" sz="1700" dirty="0" err="1"/>
              <a:t>zvykovým</a:t>
            </a:r>
            <a:r>
              <a:rPr lang="en-US" sz="1700" dirty="0"/>
              <a:t> </a:t>
            </a:r>
            <a:r>
              <a:rPr lang="en-US" sz="1700" dirty="0" err="1"/>
              <a:t>právem</a:t>
            </a: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„</a:t>
            </a:r>
            <a:r>
              <a:rPr lang="en-US" sz="1700" dirty="0" err="1"/>
              <a:t>politická</a:t>
            </a:r>
            <a:r>
              <a:rPr lang="en-US" sz="1700" dirty="0"/>
              <a:t>“ </a:t>
            </a:r>
            <a:r>
              <a:rPr lang="en-US" sz="1700" dirty="0" err="1"/>
              <a:t>krajina</a:t>
            </a: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srov</a:t>
            </a:r>
            <a:r>
              <a:rPr lang="en-US" sz="1700" dirty="0"/>
              <a:t>. </a:t>
            </a:r>
            <a:r>
              <a:rPr lang="en-US" sz="1700" dirty="0" err="1"/>
              <a:t>německé</a:t>
            </a:r>
            <a:r>
              <a:rPr lang="en-US" sz="1700" dirty="0"/>
              <a:t> </a:t>
            </a:r>
            <a:r>
              <a:rPr lang="en-US" sz="1700" dirty="0" err="1"/>
              <a:t>Landschaft</a:t>
            </a:r>
            <a:r>
              <a:rPr lang="en-US" sz="1700" dirty="0"/>
              <a:t> </a:t>
            </a:r>
            <a:r>
              <a:rPr lang="en-US" sz="1700" dirty="0" err="1"/>
              <a:t>či</a:t>
            </a:r>
            <a:r>
              <a:rPr lang="en-US" sz="1700" dirty="0"/>
              <a:t> </a:t>
            </a:r>
            <a:r>
              <a:rPr lang="en-US" sz="1700" dirty="0" err="1"/>
              <a:t>anglické</a:t>
            </a:r>
            <a:r>
              <a:rPr lang="en-US" sz="1700" dirty="0"/>
              <a:t> landscape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politické</a:t>
            </a:r>
            <a:r>
              <a:rPr lang="en-US" sz="1700" dirty="0"/>
              <a:t> </a:t>
            </a:r>
            <a:r>
              <a:rPr lang="en-US" sz="1700" dirty="0" err="1"/>
              <a:t>uskupení</a:t>
            </a:r>
            <a:r>
              <a:rPr lang="en-US" sz="1700" dirty="0"/>
              <a:t> </a:t>
            </a:r>
            <a:r>
              <a:rPr lang="en-US" sz="1700" dirty="0" err="1"/>
              <a:t>lidí</a:t>
            </a:r>
            <a:r>
              <a:rPr lang="en-US" sz="1700" dirty="0"/>
              <a:t> (</a:t>
            </a:r>
            <a:r>
              <a:rPr lang="en-US" sz="1700" dirty="0" err="1"/>
              <a:t>francouzské</a:t>
            </a:r>
            <a:r>
              <a:rPr lang="en-US" sz="1700" dirty="0"/>
              <a:t> pays) </a:t>
            </a:r>
            <a:r>
              <a:rPr lang="en-US" sz="1700" dirty="0" err="1"/>
              <a:t>čili</a:t>
            </a:r>
            <a:r>
              <a:rPr lang="en-US" sz="1700" dirty="0"/>
              <a:t> </a:t>
            </a:r>
            <a:r>
              <a:rPr lang="en-US" sz="1700" dirty="0" err="1"/>
              <a:t>stát</a:t>
            </a:r>
            <a:r>
              <a:rPr lang="en-US" sz="1700" dirty="0"/>
              <a:t> (</a:t>
            </a:r>
            <a:r>
              <a:rPr lang="en-US" sz="1700" dirty="0" err="1"/>
              <a:t>srov</a:t>
            </a:r>
            <a:r>
              <a:rPr lang="en-US" sz="1700" dirty="0"/>
              <a:t>. </a:t>
            </a:r>
            <a:r>
              <a:rPr lang="en-US" sz="1700" dirty="0" err="1"/>
              <a:t>slovenské</a:t>
            </a:r>
            <a:r>
              <a:rPr lang="en-US" sz="1700" dirty="0"/>
              <a:t> </a:t>
            </a:r>
            <a:r>
              <a:rPr lang="en-US" sz="1700" dirty="0" err="1"/>
              <a:t>krajina</a:t>
            </a:r>
            <a:r>
              <a:rPr lang="en-US" sz="1700" dirty="0"/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nejde</a:t>
            </a:r>
            <a:r>
              <a:rPr lang="en-US" sz="1700" dirty="0"/>
              <a:t> o </a:t>
            </a:r>
            <a:r>
              <a:rPr lang="en-US" sz="1700" dirty="0" err="1"/>
              <a:t>scenérii</a:t>
            </a:r>
            <a:endParaRPr lang="en-US" sz="17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/>
              <a:t>(</a:t>
            </a:r>
            <a:r>
              <a:rPr lang="en-US" sz="1700" dirty="0" err="1"/>
              <a:t>teorie</a:t>
            </a:r>
            <a:r>
              <a:rPr lang="en-US" sz="1700" dirty="0"/>
              <a:t> K. R. </a:t>
            </a:r>
            <a:r>
              <a:rPr lang="en-US" sz="1700" dirty="0" err="1"/>
              <a:t>Olwig</a:t>
            </a:r>
            <a:r>
              <a:rPr lang="en-US" sz="1700" dirty="0"/>
              <a:t>, T. F. Tuan, P. </a:t>
            </a:r>
            <a:r>
              <a:rPr lang="en-US" sz="1700" dirty="0" err="1"/>
              <a:t>Claval</a:t>
            </a:r>
            <a:r>
              <a:rPr lang="en-US" sz="1700" dirty="0"/>
              <a:t>)</a:t>
            </a:r>
          </a:p>
        </p:txBody>
      </p:sp>
      <p:pic>
        <p:nvPicPr>
          <p:cNvPr id="9" name="Zástupný symbol obrázku 8" descr="Obsah obrázku obraz, umění, Výtvarné umění, mytologie&#10;&#10;Popis byl vytvořen automaticky">
            <a:extLst>
              <a:ext uri="{FF2B5EF4-FFF2-40B4-BE49-F238E27FC236}">
                <a16:creationId xmlns:a16="http://schemas.microsoft.com/office/drawing/2014/main" id="{DBD4710E-3171-137F-CAAE-97253A9EEC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49" r="1664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5080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B8ACDA9-2AD0-E159-AC93-B5852E41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znakový posun</a:t>
            </a:r>
          </a:p>
        </p:txBody>
      </p:sp>
      <p:pic>
        <p:nvPicPr>
          <p:cNvPr id="9" name="Zástupný symbol obrázku 8" descr="Obsah obrázku obraz, kresba, umění, Výtvarné umění&#10;&#10;Popis byl vytvořen automaticky">
            <a:extLst>
              <a:ext uri="{FF2B5EF4-FFF2-40B4-BE49-F238E27FC236}">
                <a16:creationId xmlns:a16="http://schemas.microsoft.com/office/drawing/2014/main" id="{1D5797D0-D3D0-F4D0-1A70-E80A19D922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77" r="6979" b="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4E2617E-8092-C7CB-980F-C2F9F3D6D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krajinomalba</a:t>
            </a:r>
            <a:r>
              <a:rPr lang="en-US" sz="2000" dirty="0"/>
              <a:t> 16. </a:t>
            </a:r>
            <a:r>
              <a:rPr lang="en-US" sz="2000" dirty="0" err="1"/>
              <a:t>století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objev</a:t>
            </a:r>
            <a:r>
              <a:rPr lang="en-US" sz="2000" dirty="0"/>
              <a:t> </a:t>
            </a:r>
            <a:r>
              <a:rPr lang="en-US" sz="2000" dirty="0" err="1"/>
              <a:t>perspektivy</a:t>
            </a:r>
            <a:r>
              <a:rPr lang="en-US" sz="2000" dirty="0"/>
              <a:t>, </a:t>
            </a:r>
            <a:r>
              <a:rPr lang="en-US" sz="2000" dirty="0" err="1"/>
              <a:t>původně</a:t>
            </a:r>
            <a:r>
              <a:rPr lang="en-US" sz="2000" dirty="0"/>
              <a:t> </a:t>
            </a:r>
            <a:r>
              <a:rPr lang="en-US" sz="2000" dirty="0" err="1"/>
              <a:t>didaktická</a:t>
            </a:r>
            <a:r>
              <a:rPr lang="en-US" sz="2000" dirty="0"/>
              <a:t> </a:t>
            </a:r>
            <a:r>
              <a:rPr lang="en-US" sz="2000" dirty="0" err="1"/>
              <a:t>funkce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pastorální</a:t>
            </a:r>
            <a:r>
              <a:rPr lang="en-US" sz="2000" dirty="0"/>
              <a:t> </a:t>
            </a:r>
            <a:r>
              <a:rPr lang="en-US" sz="2000" dirty="0" err="1"/>
              <a:t>prostředí</a:t>
            </a:r>
            <a:r>
              <a:rPr lang="en-US" sz="2000" dirty="0"/>
              <a:t> = </a:t>
            </a:r>
            <a:r>
              <a:rPr lang="en-US" sz="2000" dirty="0" err="1"/>
              <a:t>přirozené</a:t>
            </a:r>
            <a:r>
              <a:rPr lang="en-US" sz="2000" dirty="0"/>
              <a:t> </a:t>
            </a:r>
            <a:r>
              <a:rPr lang="en-US" sz="2000" dirty="0" err="1"/>
              <a:t>uspořádání</a:t>
            </a:r>
            <a:r>
              <a:rPr lang="en-US" sz="2000" dirty="0"/>
              <a:t> </a:t>
            </a:r>
            <a:r>
              <a:rPr lang="en-US" sz="2000" dirty="0" err="1"/>
              <a:t>společnosti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kalvínské</a:t>
            </a:r>
            <a:r>
              <a:rPr lang="en-US" sz="2000" dirty="0"/>
              <a:t> </a:t>
            </a:r>
            <a:r>
              <a:rPr lang="en-US" sz="2000" dirty="0" err="1"/>
              <a:t>Nizozemí</a:t>
            </a:r>
            <a:r>
              <a:rPr lang="en-US" sz="2000" dirty="0"/>
              <a:t> (Pieter Brueghel </a:t>
            </a:r>
            <a:r>
              <a:rPr lang="en-US" sz="2000" dirty="0" err="1"/>
              <a:t>starší</a:t>
            </a:r>
            <a:r>
              <a:rPr lang="en-US" sz="2000" dirty="0"/>
              <a:t>, Hieronymus Bosch), Albrecht Dürer, </a:t>
            </a:r>
            <a:r>
              <a:rPr lang="en-US" sz="2000" dirty="0" err="1"/>
              <a:t>luteránské</a:t>
            </a:r>
            <a:r>
              <a:rPr lang="en-US" sz="2000" dirty="0"/>
              <a:t> </a:t>
            </a:r>
            <a:r>
              <a:rPr lang="en-US" sz="2000" dirty="0" err="1"/>
              <a:t>Německo</a:t>
            </a:r>
            <a:r>
              <a:rPr lang="en-US" sz="2000" dirty="0"/>
              <a:t>, „</a:t>
            </a:r>
            <a:r>
              <a:rPr lang="en-US" sz="2000" dirty="0" err="1"/>
              <a:t>Dunajská</a:t>
            </a:r>
            <a:r>
              <a:rPr lang="en-US" sz="2000" dirty="0"/>
              <a:t> </a:t>
            </a:r>
            <a:r>
              <a:rPr lang="en-US" sz="2000" dirty="0" err="1"/>
              <a:t>škola</a:t>
            </a:r>
            <a:r>
              <a:rPr lang="en-US" sz="2000" dirty="0"/>
              <a:t>“ (Albrecht </a:t>
            </a:r>
            <a:r>
              <a:rPr lang="en-US" sz="2000" dirty="0" err="1"/>
              <a:t>Altdorfer</a:t>
            </a:r>
            <a:r>
              <a:rPr lang="en-US" sz="2000" dirty="0"/>
              <a:t>, Lukas Cranach)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postupné</a:t>
            </a:r>
            <a:r>
              <a:rPr lang="en-US" sz="2000" dirty="0"/>
              <a:t> </a:t>
            </a:r>
            <a:r>
              <a:rPr lang="en-US" sz="2000" dirty="0" err="1"/>
              <a:t>ztotožňování</a:t>
            </a:r>
            <a:r>
              <a:rPr lang="en-US" sz="2000" dirty="0"/>
              <a:t> </a:t>
            </a:r>
            <a:r>
              <a:rPr lang="en-US" sz="2000" dirty="0" err="1"/>
              <a:t>krajiny</a:t>
            </a:r>
            <a:r>
              <a:rPr lang="en-US" sz="2000" dirty="0"/>
              <a:t> s </a:t>
            </a:r>
            <a:r>
              <a:rPr lang="en-US" sz="2000" dirty="0" err="1"/>
              <a:t>konkrétním</a:t>
            </a:r>
            <a:r>
              <a:rPr lang="en-US" sz="2000" dirty="0"/>
              <a:t> </a:t>
            </a:r>
            <a:r>
              <a:rPr lang="en-US" sz="2000" dirty="0" err="1"/>
              <a:t>fyzickým</a:t>
            </a:r>
            <a:r>
              <a:rPr lang="en-US" sz="2000" dirty="0"/>
              <a:t> </a:t>
            </a:r>
            <a:r>
              <a:rPr lang="en-US" sz="2000" dirty="0" err="1"/>
              <a:t>prostředím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327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tráva, venku, kůň, kobyla&#10;&#10;Popis byl vytvořen automaticky">
            <a:extLst>
              <a:ext uri="{FF2B5EF4-FFF2-40B4-BE49-F238E27FC236}">
                <a16:creationId xmlns:a16="http://schemas.microsoft.com/office/drawing/2014/main" id="{1091D451-2972-DECF-7DB5-0E89B3F6AB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14" r="291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06A092-5DDC-40A0-2DE8-E451BAD8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krajina jako fyzické prostředí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10DDC7-101A-B5EB-4F3C-CC19698F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posun z uměleckého symbolu abstraktního přirozeného řádu na konkrétní svět, původní referenční objekt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posun dynamizuje rozvoj krajinářského parku („anglické zahrady“  inspirující se v čínském a japonském zachycování krajiny v době, kdy toto Okcident neznal) 18. stol.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krajina součást identity území komunity =  národa, 18. stol.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územní sounáležitost daná místem narození (francouzské terroir)</a:t>
            </a:r>
          </a:p>
        </p:txBody>
      </p:sp>
    </p:spTree>
    <p:extLst>
      <p:ext uri="{BB962C8B-B14F-4D97-AF65-F5344CB8AC3E}">
        <p14:creationId xmlns:p14="http://schemas.microsoft.com/office/powerpoint/2010/main" val="3118077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8B428E-1479-BDF8-EDC4-6943038C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výklad pojmů krajina a národ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3C44CE-8FA8-0435-229B-9A7384134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spojení</a:t>
            </a:r>
            <a:r>
              <a:rPr lang="en-US" sz="1500" dirty="0"/>
              <a:t> </a:t>
            </a:r>
            <a:r>
              <a:rPr lang="en-US" sz="1500" dirty="0" err="1"/>
              <a:t>výuky</a:t>
            </a:r>
            <a:r>
              <a:rPr lang="en-US" sz="1500" dirty="0"/>
              <a:t> </a:t>
            </a:r>
            <a:r>
              <a:rPr lang="en-US" sz="1500" dirty="0" err="1"/>
              <a:t>formování</a:t>
            </a:r>
            <a:r>
              <a:rPr lang="en-US" sz="1500" dirty="0"/>
              <a:t> </a:t>
            </a:r>
            <a:r>
              <a:rPr lang="en-US" sz="1500" dirty="0" err="1"/>
              <a:t>novodobých</a:t>
            </a:r>
            <a:r>
              <a:rPr lang="en-US" sz="1500" dirty="0"/>
              <a:t> </a:t>
            </a:r>
            <a:r>
              <a:rPr lang="en-US" sz="1500" dirty="0" err="1"/>
              <a:t>národů</a:t>
            </a:r>
            <a:r>
              <a:rPr lang="en-US" sz="1500" dirty="0"/>
              <a:t> s </a:t>
            </a:r>
            <a:r>
              <a:rPr lang="en-US" sz="1500" dirty="0" err="1"/>
              <a:t>tématem</a:t>
            </a:r>
            <a:r>
              <a:rPr lang="en-US" sz="1500" dirty="0"/>
              <a:t> </a:t>
            </a:r>
            <a:r>
              <a:rPr lang="en-US" sz="1500" dirty="0" err="1"/>
              <a:t>historické</a:t>
            </a:r>
            <a:r>
              <a:rPr lang="en-US" sz="1500" dirty="0"/>
              <a:t> </a:t>
            </a:r>
            <a:r>
              <a:rPr lang="en-US" sz="1500" dirty="0" err="1"/>
              <a:t>geografie</a:t>
            </a:r>
            <a:r>
              <a:rPr lang="en-US" sz="1500" dirty="0"/>
              <a:t> a </a:t>
            </a:r>
            <a:r>
              <a:rPr lang="en-US" sz="1500" dirty="0" err="1"/>
              <a:t>dějin</a:t>
            </a:r>
            <a:r>
              <a:rPr lang="en-US" sz="1500" dirty="0"/>
              <a:t> </a:t>
            </a:r>
            <a:r>
              <a:rPr lang="en-US" sz="1500" dirty="0" err="1"/>
              <a:t>umění</a:t>
            </a: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krajinářský</a:t>
            </a:r>
            <a:r>
              <a:rPr lang="en-US" sz="1500" dirty="0"/>
              <a:t> park </a:t>
            </a:r>
            <a:r>
              <a:rPr lang="en-US" sz="1500" dirty="0" err="1"/>
              <a:t>jako</a:t>
            </a:r>
            <a:r>
              <a:rPr lang="en-US" sz="1500" dirty="0"/>
              <a:t> symbol </a:t>
            </a:r>
            <a:r>
              <a:rPr lang="en-US" sz="1500" dirty="0" err="1"/>
              <a:t>opozice</a:t>
            </a:r>
            <a:r>
              <a:rPr lang="en-US" sz="1500" dirty="0"/>
              <a:t> k </a:t>
            </a:r>
            <a:r>
              <a:rPr lang="en-US" sz="1500" dirty="0" err="1"/>
              <a:t>absolutismu</a:t>
            </a: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 err="1"/>
              <a:t>územní</a:t>
            </a:r>
            <a:r>
              <a:rPr lang="en-US" sz="1500" dirty="0"/>
              <a:t> </a:t>
            </a:r>
            <a:r>
              <a:rPr lang="en-US" sz="1500" dirty="0" err="1"/>
              <a:t>princip</a:t>
            </a:r>
            <a:r>
              <a:rPr lang="en-US" sz="1500" dirty="0"/>
              <a:t> (</a:t>
            </a:r>
            <a:r>
              <a:rPr lang="en-US" sz="1500" dirty="0" err="1"/>
              <a:t>rovnosti</a:t>
            </a:r>
            <a:r>
              <a:rPr lang="en-US" sz="1500" dirty="0"/>
              <a:t>) </a:t>
            </a:r>
            <a:r>
              <a:rPr lang="en-US" sz="1500" dirty="0" err="1"/>
              <a:t>namísto</a:t>
            </a:r>
            <a:r>
              <a:rPr lang="en-US" sz="1500" dirty="0"/>
              <a:t> </a:t>
            </a:r>
            <a:r>
              <a:rPr lang="en-US" sz="1500" dirty="0" err="1"/>
              <a:t>principu</a:t>
            </a:r>
            <a:r>
              <a:rPr lang="en-US" sz="1500" dirty="0"/>
              <a:t> </a:t>
            </a:r>
            <a:r>
              <a:rPr lang="en-US" sz="1500" dirty="0" err="1"/>
              <a:t>krve</a:t>
            </a:r>
            <a:r>
              <a:rPr lang="en-US" sz="1500" dirty="0"/>
              <a:t> (</a:t>
            </a:r>
            <a:r>
              <a:rPr lang="en-US" sz="1500" dirty="0" err="1"/>
              <a:t>hierarchie</a:t>
            </a:r>
            <a:r>
              <a:rPr lang="en-US" sz="1500" dirty="0"/>
              <a:t>) </a:t>
            </a:r>
            <a:r>
              <a:rPr lang="en-US" sz="1500" dirty="0" err="1"/>
              <a:t>při</a:t>
            </a:r>
            <a:r>
              <a:rPr lang="en-US" sz="1500" dirty="0"/>
              <a:t> </a:t>
            </a:r>
            <a:r>
              <a:rPr lang="en-US" sz="1500" dirty="0" err="1"/>
              <a:t>organizaci</a:t>
            </a:r>
            <a:r>
              <a:rPr lang="en-US" sz="1500" dirty="0"/>
              <a:t> </a:t>
            </a:r>
            <a:r>
              <a:rPr lang="en-US" sz="1500" dirty="0" err="1"/>
              <a:t>společnosti</a:t>
            </a:r>
            <a:endParaRPr lang="en-US" sz="15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500" dirty="0"/>
              <a:t>(Kenneth R. </a:t>
            </a:r>
            <a:r>
              <a:rPr lang="en-US" sz="1500" dirty="0" err="1"/>
              <a:t>Olwig</a:t>
            </a:r>
            <a:r>
              <a:rPr lang="en-US" sz="1500" dirty="0"/>
              <a:t>, Landscape Nature and Body Politic: From </a:t>
            </a:r>
            <a:r>
              <a:rPr lang="en-US" sz="1500" dirty="0" err="1"/>
              <a:t>Britains</a:t>
            </a:r>
            <a:r>
              <a:rPr lang="en-US" sz="1500" dirty="0"/>
              <a:t> Renaissance to Americas New World, Madison 2002; Eva </a:t>
            </a:r>
            <a:r>
              <a:rPr lang="en-US" sz="1500" dirty="0" err="1"/>
              <a:t>Semotamová</a:t>
            </a:r>
            <a:r>
              <a:rPr lang="en-US" sz="1500" dirty="0"/>
              <a:t> – Pavel </a:t>
            </a:r>
            <a:r>
              <a:rPr lang="en-US" sz="1500" dirty="0" err="1"/>
              <a:t>Chromý</a:t>
            </a:r>
            <a:r>
              <a:rPr lang="en-US" sz="1500" dirty="0"/>
              <a:t> – </a:t>
            </a:r>
            <a:r>
              <a:rPr lang="en-US" sz="1500" dirty="0" err="1"/>
              <a:t>Zdeněk</a:t>
            </a:r>
            <a:r>
              <a:rPr lang="en-US" sz="1500" dirty="0"/>
              <a:t> Kučera, </a:t>
            </a:r>
            <a:r>
              <a:rPr lang="en-US" sz="1500" dirty="0" err="1"/>
              <a:t>Historická</a:t>
            </a:r>
            <a:r>
              <a:rPr lang="en-US" sz="1500" dirty="0"/>
              <a:t> </a:t>
            </a:r>
            <a:r>
              <a:rPr lang="en-US" sz="1500" dirty="0" err="1"/>
              <a:t>geografie</a:t>
            </a:r>
            <a:r>
              <a:rPr lang="en-US" sz="1500" dirty="0"/>
              <a:t> </a:t>
            </a:r>
            <a:r>
              <a:rPr lang="en-US" sz="1500" dirty="0" err="1"/>
              <a:t>tradice</a:t>
            </a:r>
            <a:r>
              <a:rPr lang="en-US" sz="1500" dirty="0"/>
              <a:t> a </a:t>
            </a:r>
            <a:r>
              <a:rPr lang="en-US" sz="1500" dirty="0" err="1"/>
              <a:t>modernita</a:t>
            </a:r>
            <a:r>
              <a:rPr lang="en-US" sz="1500" dirty="0"/>
              <a:t>, Praha 2018)</a:t>
            </a:r>
          </a:p>
        </p:txBody>
      </p:sp>
      <p:pic>
        <p:nvPicPr>
          <p:cNvPr id="6" name="Zástupný symbol obrázku 5" descr="Obsah obrázku mrak, obloha, obraz, krajina&#10;&#10;Popis byl vytvořen automaticky">
            <a:extLst>
              <a:ext uri="{FF2B5EF4-FFF2-40B4-BE49-F238E27FC236}">
                <a16:creationId xmlns:a16="http://schemas.microsoft.com/office/drawing/2014/main" id="{A14EB28D-82A0-0001-3ADA-2634F361FD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532" r="2125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253038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</Words>
  <Application>Microsoft Office PowerPoint</Application>
  <PresentationFormat>Širokoúhlá obrazovka</PresentationFormat>
  <Paragraphs>30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Motiv Office</vt:lpstr>
      <vt:lpstr>Krajina</vt:lpstr>
      <vt:lpstr>krajina: „všední pojem“</vt:lpstr>
      <vt:lpstr>středověká krajina</vt:lpstr>
      <vt:lpstr>znakový posun</vt:lpstr>
      <vt:lpstr>krajina jako fyzické prostředí</vt:lpstr>
      <vt:lpstr>výklad pojmů krajina a národ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Krajina</dc:title>
  <dc:creator>Martin Markel</dc:creator>
  <cp:lastModifiedBy>Hana Ambrožová</cp:lastModifiedBy>
  <cp:revision>3</cp:revision>
  <dcterms:created xsi:type="dcterms:W3CDTF">2024-12-01T12:49:00Z</dcterms:created>
  <dcterms:modified xsi:type="dcterms:W3CDTF">2024-12-02T12:33:49Z</dcterms:modified>
</cp:coreProperties>
</file>