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40" r:id="rId8"/>
    <p:sldId id="439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01426D-ED6A-44AF-98A2-02FD345386CC}"/>
              </a:ext>
            </a:extLst>
          </p:cNvPr>
          <p:cNvSpPr/>
          <p:nvPr/>
        </p:nvSpPr>
        <p:spPr>
          <a:xfrm>
            <a:off x="754328" y="2320919"/>
            <a:ext cx="353319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Dlouhý vzestup Stolce svatého Petra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73601032-17B9-EBC8-790D-5AE134034D3E}"/>
              </a:ext>
            </a:extLst>
          </p:cNvPr>
          <p:cNvSpPr/>
          <p:nvPr/>
        </p:nvSpPr>
        <p:spPr>
          <a:xfrm>
            <a:off x="7759626" y="1345514"/>
            <a:ext cx="3030294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Římský biskup měl konkurenty v 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>
                <a:latin typeface="Times New Roman" panose="02020603050405020304" pitchFamily="18" charset="0"/>
              </a:rPr>
              <a:t>Miláně</a:t>
            </a:r>
            <a:r>
              <a:rPr lang="cs-CZ" altLang="de-DE" sz="1600" dirty="0">
                <a:latin typeface="Times New Roman" panose="02020603050405020304" pitchFamily="18" charset="0"/>
              </a:rPr>
              <a:t> (císařské sídlo, stolec sv. Ambrože)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>
                <a:latin typeface="Times New Roman" panose="02020603050405020304" pitchFamily="18" charset="0"/>
              </a:rPr>
              <a:t>Ravenně</a:t>
            </a:r>
            <a:r>
              <a:rPr lang="cs-CZ" altLang="de-DE" sz="1600" dirty="0">
                <a:latin typeface="Times New Roman" panose="02020603050405020304" pitchFamily="18" charset="0"/>
              </a:rPr>
              <a:t> (sídlo císaře od roku 402)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 err="1">
                <a:latin typeface="Times New Roman" panose="02020603050405020304" pitchFamily="18" charset="0"/>
              </a:rPr>
              <a:t>Aquileji</a:t>
            </a:r>
            <a:r>
              <a:rPr lang="cs-CZ" altLang="de-DE" sz="1600" dirty="0">
                <a:latin typeface="Times New Roman" panose="02020603050405020304" pitchFamily="18" charset="0"/>
              </a:rPr>
              <a:t> (stolec svatého Marka)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Germáni nebyli považováni za normotvorný, dokonce ani důležitý činitel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399D238-5AE4-F1A2-512C-C56BF662055B}"/>
              </a:ext>
            </a:extLst>
          </p:cNvPr>
          <p:cNvSpPr txBox="1"/>
          <p:nvPr/>
        </p:nvSpPr>
        <p:spPr>
          <a:xfrm>
            <a:off x="7759625" y="393422"/>
            <a:ext cx="238474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Výchozí podmínky</a:t>
            </a:r>
          </a:p>
        </p:txBody>
      </p:sp>
    </p:spTree>
    <p:extLst>
      <p:ext uri="{BB962C8B-B14F-4D97-AF65-F5344CB8AC3E}">
        <p14:creationId xmlns:p14="http://schemas.microsoft.com/office/powerpoint/2010/main" val="312100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0C9406C-3EBE-BFD6-031B-07AF593F7D67}"/>
              </a:ext>
            </a:extLst>
          </p:cNvPr>
          <p:cNvSpPr txBox="1"/>
          <p:nvPr/>
        </p:nvSpPr>
        <p:spPr>
          <a:xfrm>
            <a:off x="10012396" y="523621"/>
            <a:ext cx="193576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Římský svět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kolem 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roku 476</a:t>
            </a:r>
          </a:p>
        </p:txBody>
      </p:sp>
    </p:spTree>
    <p:extLst>
      <p:ext uri="{BB962C8B-B14F-4D97-AF65-F5344CB8AC3E}">
        <p14:creationId xmlns:p14="http://schemas.microsoft.com/office/powerpoint/2010/main" val="286717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7BB1CE52-3BFC-7F33-0C77-D64A00ADE81F}"/>
              </a:ext>
            </a:extLst>
          </p:cNvPr>
          <p:cNvSpPr txBox="1"/>
          <p:nvPr/>
        </p:nvSpPr>
        <p:spPr>
          <a:xfrm>
            <a:off x="451353" y="533656"/>
            <a:ext cx="224104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 err="1">
                <a:latin typeface="Times New Roman" panose="02020603050405020304" pitchFamily="18" charset="0"/>
              </a:rPr>
              <a:t>Wulfilovo</a:t>
            </a:r>
            <a:r>
              <a:rPr lang="cs-CZ" altLang="de-DE" sz="1600" b="1" dirty="0">
                <a:latin typeface="Times New Roman" panose="02020603050405020304" pitchFamily="18" charset="0"/>
              </a:rPr>
              <a:t> dědictví: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Itálie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6031105-C9F5-1C66-A765-F7D7CDB5D27D}"/>
              </a:ext>
            </a:extLst>
          </p:cNvPr>
          <p:cNvSpPr txBox="1"/>
          <p:nvPr/>
        </p:nvSpPr>
        <p:spPr>
          <a:xfrm>
            <a:off x="3068321" y="533656"/>
            <a:ext cx="3537634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cap="small" dirty="0">
                <a:latin typeface="Times New Roman" panose="02020603050405020304" pitchFamily="18" charset="0"/>
              </a:rPr>
              <a:t>Ostrogóti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Theodorich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Veliký (476–526)</a:t>
            </a: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Obklopil se římskými rádci (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Cassiodor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Boëthius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Symmachus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Liberius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Systém vlády napodoboval římský </a:t>
            </a:r>
            <a:r>
              <a:rPr lang="cs-CZ" sz="16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dominát</a:t>
            </a:r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Respektoval římské zákony a instituce, senát i římští úředníci zůstali na svých místech </a:t>
            </a: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Toleroval římské křesťanství 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Athalrich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(526–534)</a:t>
            </a:r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Ujal se vlády v osmi letech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 vlivem matky vyznával římský životní styl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Nátlak gótských elit, propadl alkoholu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Totila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(541–552)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Ovládl Itálii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Padl v bitvě u </a:t>
            </a:r>
            <a:r>
              <a:rPr lang="cs-CZ" altLang="de-DE" sz="16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Tagin</a:t>
            </a:r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0842ED-11A6-0F0D-87AB-394FC707198E}"/>
              </a:ext>
            </a:extLst>
          </p:cNvPr>
          <p:cNvSpPr txBox="1"/>
          <p:nvPr/>
        </p:nvSpPr>
        <p:spPr>
          <a:xfrm>
            <a:off x="6981876" y="533656"/>
            <a:ext cx="4272934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cap="small" dirty="0">
                <a:latin typeface="Times New Roman" panose="02020603050405020304" pitchFamily="18" charset="0"/>
              </a:rPr>
              <a:t>Langobardi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Alboin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(560–572)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Příchod Langobardů do Itálie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Agilulf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(591–616)</a:t>
            </a: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Přijal křest v ariánské, posléze římské podobě </a:t>
            </a: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Sb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lížení s </a:t>
            </a:r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papežem Řehořem I. Velikým</a:t>
            </a:r>
          </a:p>
          <a:p>
            <a:endParaRPr lang="cs-CZ" altLang="de-DE" sz="1600" b="1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Rothari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(636–656)</a:t>
            </a:r>
          </a:p>
          <a:p>
            <a:endParaRPr lang="cs-CZ" altLang="de-DE" sz="1200" b="1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8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DDC0E92-A53D-C94A-44FF-8DDBC826B5E7}"/>
              </a:ext>
            </a:extLst>
          </p:cNvPr>
          <p:cNvSpPr txBox="1"/>
          <p:nvPr/>
        </p:nvSpPr>
        <p:spPr>
          <a:xfrm>
            <a:off x="285260" y="920620"/>
            <a:ext cx="5434819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cap="small" dirty="0">
                <a:latin typeface="Times New Roman" panose="02020603050405020304" pitchFamily="18" charset="0"/>
              </a:rPr>
              <a:t>Vizigóti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Alarich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(484–507)</a:t>
            </a: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Respektoval římské zákony (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Alarichův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breviář) 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Amalarich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(507/522–531)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Oženil se s dcerou franského krále </a:t>
            </a:r>
            <a:r>
              <a:rPr lang="cs-CZ" altLang="de-DE" sz="16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Chlodowecha</a:t>
            </a:r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kterou měl donutit, aby přijala 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ariánské vyznání víry</a:t>
            </a:r>
            <a:endParaRPr lang="cs-CZ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Theudis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(531–548)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Vytlačil Franky z Hispánie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Athanagild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(555–567)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Rozklad království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Toleroval římské křesťanství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Rekkared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(586–601)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Zřekl se ariánství</a:t>
            </a: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Většina ariánských šlechticů v Toledu a okolí následovala jeho příkladu, ale ve vzdálenějších místech došlo ke vzpourám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Witterich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(603–610)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Ariánská reakce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6D0B588-F71D-F08E-6FCA-1E391A9DEE30}"/>
              </a:ext>
            </a:extLst>
          </p:cNvPr>
          <p:cNvSpPr txBox="1"/>
          <p:nvPr/>
        </p:nvSpPr>
        <p:spPr>
          <a:xfrm>
            <a:off x="5892800" y="181957"/>
            <a:ext cx="6156505" cy="6494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cap="small" dirty="0">
                <a:latin typeface="Times New Roman" panose="02020603050405020304" pitchFamily="18" charset="0"/>
              </a:rPr>
              <a:t>Vandalové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Gunderich</a:t>
            </a:r>
            <a:r>
              <a:rPr lang="cs-CZ" altLang="de-D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(407–428)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Vandalové přijali ariánství od gótských misionářů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Geiserich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(428–477)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Dobyl severní Afriku</a:t>
            </a: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Pronásledoval „katolíky“ (pokud se Římané nestali ariány, museli platit zvláštní daně nebo ztratili majetek)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Hunerich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(477–484)</a:t>
            </a:r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oku 484 </a:t>
            </a:r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svol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 koncil, na kterém měli katoličtí biskupové dokázat pravost své víry </a:t>
            </a:r>
          </a:p>
          <a:p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Koncil byl přerušen poté, co ariánský patriarcha Cyril vyprovokoval spory, </a:t>
            </a:r>
            <a:r>
              <a:rPr lang="cs-CZ" sz="1600" b="0" i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Hunerich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označil za viníky „katolíky“</a:t>
            </a:r>
          </a:p>
          <a:p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600" b="0" i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ovoleno pouze ariánské </a:t>
            </a:r>
            <a:r>
              <a:rPr lang="cs-CZ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křesťanství</a:t>
            </a:r>
            <a:endParaRPr lang="cs-CZ" sz="1600" b="0" i="0" dirty="0">
              <a:solidFill>
                <a:srgbClr val="2021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de-DE" sz="1600" b="1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Gunthamund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(484–496)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Ukončil pronásledování „katolíků“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Tharasmund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(496–523)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Nekrvavé perzekuce „katolíků“</a:t>
            </a:r>
          </a:p>
          <a:p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de-DE" sz="1600" b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Hilderich</a:t>
            </a:r>
            <a:r>
              <a:rPr lang="cs-CZ" altLang="de-DE" sz="1600" b="1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(523–530)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Podporoval „katolíky“</a:t>
            </a:r>
          </a:p>
          <a:p>
            <a:r>
              <a:rPr lang="cs-CZ" altLang="de-DE" sz="16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Sesazen </a:t>
            </a:r>
            <a:r>
              <a:rPr lang="cs-CZ" altLang="de-DE" sz="1600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Gelimerem</a:t>
            </a:r>
            <a:endParaRPr lang="cs-CZ" altLang="de-DE" sz="16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01E7D36-57B9-B37F-987A-D9199F7C689C}"/>
              </a:ext>
            </a:extLst>
          </p:cNvPr>
          <p:cNvSpPr txBox="1"/>
          <p:nvPr/>
        </p:nvSpPr>
        <p:spPr>
          <a:xfrm>
            <a:off x="285260" y="155809"/>
            <a:ext cx="19405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 err="1">
                <a:latin typeface="Times New Roman" panose="02020603050405020304" pitchFamily="18" charset="0"/>
              </a:rPr>
              <a:t>Wulfilovo</a:t>
            </a:r>
            <a:r>
              <a:rPr lang="cs-CZ" altLang="de-DE" sz="1600" b="1" dirty="0">
                <a:latin typeface="Times New Roman" panose="02020603050405020304" pitchFamily="18" charset="0"/>
              </a:rPr>
              <a:t> dědictví: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Španělsko a Afrika</a:t>
            </a:r>
          </a:p>
        </p:txBody>
      </p:sp>
    </p:spTree>
    <p:extLst>
      <p:ext uri="{BB962C8B-B14F-4D97-AF65-F5344CB8AC3E}">
        <p14:creationId xmlns:p14="http://schemas.microsoft.com/office/powerpoint/2010/main" val="94662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4B3E41A-873B-9273-DDF5-3BEEFDB3DEE3}"/>
              </a:ext>
            </a:extLst>
          </p:cNvPr>
          <p:cNvSpPr/>
          <p:nvPr/>
        </p:nvSpPr>
        <p:spPr>
          <a:xfrm>
            <a:off x="439360" y="1179681"/>
            <a:ext cx="3135127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dirty="0">
                <a:latin typeface="Times New Roman" panose="02020603050405020304" pitchFamily="18" charset="0"/>
              </a:rPr>
              <a:t>Svatopetrský stolec se stává přirozenou autoritou pro „katolické“ obyvatelstvo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>
                <a:latin typeface="Times New Roman" panose="02020603050405020304" pitchFamily="18" charset="0"/>
              </a:rPr>
              <a:t>Felix II. (483–492) 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nadřazenost moci církevní nad světskou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 err="1">
                <a:latin typeface="Times New Roman" panose="02020603050405020304" pitchFamily="18" charset="0"/>
              </a:rPr>
              <a:t>Gelasius</a:t>
            </a:r>
            <a:r>
              <a:rPr lang="cs-CZ" altLang="de-DE" sz="1600" b="1" i="1" dirty="0">
                <a:latin typeface="Times New Roman" panose="02020603050405020304" pitchFamily="18" charset="0"/>
              </a:rPr>
              <a:t> I. (492–496)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teorie dvou mocí: „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auctoritas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sacrata</a:t>
            </a:r>
            <a:r>
              <a:rPr lang="cs-CZ" altLang="de-DE" sz="1600" i="1" dirty="0">
                <a:latin typeface="Times New Roman" panose="02020603050405020304" pitchFamily="18" charset="0"/>
              </a:rPr>
              <a:t>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pontificum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 err="1">
                <a:latin typeface="Times New Roman" panose="02020603050405020304" pitchFamily="18" charset="0"/>
              </a:rPr>
              <a:t>Symnachos</a:t>
            </a:r>
            <a:r>
              <a:rPr lang="cs-CZ" altLang="de-DE" sz="1600" b="1" i="1" dirty="0">
                <a:latin typeface="Times New Roman" panose="02020603050405020304" pitchFamily="18" charset="0"/>
              </a:rPr>
              <a:t> (498–514)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dosazen </a:t>
            </a:r>
            <a:r>
              <a:rPr lang="cs-CZ" altLang="de-DE" sz="1600" dirty="0" err="1">
                <a:latin typeface="Times New Roman" panose="02020603050405020304" pitchFamily="18" charset="0"/>
              </a:rPr>
              <a:t>Theodorichem</a:t>
            </a:r>
            <a:r>
              <a:rPr lang="cs-CZ" altLang="de-DE" sz="1600" dirty="0">
                <a:latin typeface="Times New Roman" panose="02020603050405020304" pitchFamily="18" charset="0"/>
              </a:rPr>
              <a:t> (498), dogma o neodvolatelnosti papeže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b="1" i="1" dirty="0">
                <a:latin typeface="Times New Roman" panose="02020603050405020304" pitchFamily="18" charset="0"/>
              </a:rPr>
              <a:t>519:</a:t>
            </a:r>
            <a:r>
              <a:rPr lang="cs-CZ" altLang="de-DE" sz="1600" dirty="0">
                <a:latin typeface="Times New Roman" panose="02020603050405020304" pitchFamily="18" charset="0"/>
              </a:rPr>
              <a:t>	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počátek byzantského útoku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3C1CE1D-24A3-2079-9905-04414B9800C6}"/>
              </a:ext>
            </a:extLst>
          </p:cNvPr>
          <p:cNvSpPr txBox="1"/>
          <p:nvPr/>
        </p:nvSpPr>
        <p:spPr>
          <a:xfrm>
            <a:off x="439360" y="266923"/>
            <a:ext cx="217754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Stolec svatého Petra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a Germáni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8690391-916D-9934-DAA1-A388D05FBCA8}"/>
              </a:ext>
            </a:extLst>
          </p:cNvPr>
          <p:cNvSpPr/>
          <p:nvPr/>
        </p:nvSpPr>
        <p:spPr>
          <a:xfrm>
            <a:off x="8586914" y="266923"/>
            <a:ext cx="3249486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altLang="de-DE" sz="1600" b="1" dirty="0">
                <a:latin typeface="Times New Roman" panose="02020603050405020304" pitchFamily="18" charset="0"/>
              </a:rPr>
              <a:t>Řehoř Veliký</a:t>
            </a:r>
          </a:p>
          <a:p>
            <a:r>
              <a:rPr lang="cs-CZ" altLang="de-DE" sz="1600" b="1" dirty="0">
                <a:latin typeface="Times New Roman" panose="02020603050405020304" pitchFamily="18" charset="0"/>
              </a:rPr>
              <a:t>(590–604)</a:t>
            </a:r>
          </a:p>
          <a:p>
            <a:endParaRPr lang="cs-CZ" altLang="de-DE" sz="1600" b="1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568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vpád Langobardů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593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Řehoř zaplatil výpalné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599</a:t>
            </a: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zprostředkoval příměří mezi Byzancí a Langobardy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„Katolizace“ Vizigótů a Langobardů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Přesun zájmu ke světu germánských království</a:t>
            </a:r>
          </a:p>
          <a:p>
            <a:endParaRPr lang="cs-CZ" altLang="de-DE" sz="1600" dirty="0">
              <a:latin typeface="Times New Roman" panose="02020603050405020304" pitchFamily="18" charset="0"/>
            </a:endParaRPr>
          </a:p>
          <a:p>
            <a:r>
              <a:rPr lang="cs-CZ" altLang="de-DE" sz="1600" dirty="0">
                <a:latin typeface="Times New Roman" panose="02020603050405020304" pitchFamily="18" charset="0"/>
              </a:rPr>
              <a:t>Změna titulatury: „</a:t>
            </a:r>
            <a:r>
              <a:rPr lang="cs-CZ" altLang="de-DE" sz="1600" i="1" dirty="0">
                <a:latin typeface="Times New Roman" panose="02020603050405020304" pitchFamily="18" charset="0"/>
              </a:rPr>
              <a:t>servus </a:t>
            </a:r>
            <a:r>
              <a:rPr lang="cs-CZ" altLang="de-DE" sz="1600" i="1" dirty="0" err="1">
                <a:latin typeface="Times New Roman" panose="02020603050405020304" pitchFamily="18" charset="0"/>
              </a:rPr>
              <a:t>servorum</a:t>
            </a:r>
            <a:r>
              <a:rPr lang="cs-CZ" altLang="de-DE" sz="1600" i="1" dirty="0">
                <a:latin typeface="Times New Roman" panose="02020603050405020304" pitchFamily="18" charset="0"/>
              </a:rPr>
              <a:t> Dei</a:t>
            </a:r>
            <a:r>
              <a:rPr lang="cs-CZ" altLang="de-DE" sz="1600" dirty="0">
                <a:latin typeface="Times New Roman" panose="02020603050405020304" pitchFamily="18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0287190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499</Words>
  <Application>Microsoft Office PowerPoint</Application>
  <PresentationFormat>Širokoúhlá obrazovka</PresentationFormat>
  <Paragraphs>122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281</cp:revision>
  <cp:lastPrinted>2019-10-16T06:26:31Z</cp:lastPrinted>
  <dcterms:created xsi:type="dcterms:W3CDTF">2019-09-26T11:11:15Z</dcterms:created>
  <dcterms:modified xsi:type="dcterms:W3CDTF">2024-10-14T07:30:59Z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