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59" r:id="rId10"/>
    <p:sldId id="258" r:id="rId11"/>
    <p:sldId id="260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965190-207F-3848-83A2-970F0DE2F95E}" v="110" dt="2020-11-24T16:14:06.404"/>
    <p1510:client id="{4D81436D-E337-28AF-C3DB-1C9504629F8C}" v="6" dt="2020-11-24T15:00:00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9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9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90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84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96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0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60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</p:spTree>
    <p:extLst>
      <p:ext uri="{BB962C8B-B14F-4D97-AF65-F5344CB8AC3E}">
        <p14:creationId xmlns:p14="http://schemas.microsoft.com/office/powerpoint/2010/main" val="47290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7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kumimoji="1" lang="ko-Kore-CZ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9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07570-939F-A44C-BC56-FEB27CE98C61}" type="datetimeFigureOut">
              <a:rPr kumimoji="1" lang="ko-Kore-CZ" altLang="en-US" smtClean="0"/>
              <a:t>10/25/2023</a:t>
            </a:fld>
            <a:endParaRPr kumimoji="1" lang="ko-Kore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CZ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9621EE4-7850-D545-91EA-9362804014E7}" type="slidenum">
              <a:rPr kumimoji="1" lang="ko-Kore-CZ" altLang="en-US" smtClean="0"/>
              <a:t>‹#›</a:t>
            </a:fld>
            <a:endParaRPr kumimoji="1" lang="ko-Kore-CZ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63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5DEE577-F7CC-B940-BDAB-F302A3E9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kumimoji="1" lang="en-US" altLang="en-US" sz="7200">
                <a:solidFill>
                  <a:srgbClr val="454545"/>
                </a:solidFill>
              </a:rPr>
              <a:t>Korean class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678D43-F538-6548-B1D4-1ECC3B8B2A1A}"/>
              </a:ext>
            </a:extLst>
          </p:cNvPr>
          <p:cNvSpPr txBox="1"/>
          <p:nvPr/>
        </p:nvSpPr>
        <p:spPr>
          <a:xfrm>
            <a:off x="5447014" y="4302464"/>
            <a:ext cx="2786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solidFill>
                  <a:srgbClr val="C00000"/>
                </a:solidFill>
              </a:rPr>
              <a:t>Week 3</a:t>
            </a:r>
            <a:endParaRPr kumimoji="1" lang="ko-Kore-CZ" altLang="en-US" sz="2000">
              <a:solidFill>
                <a:srgbClr val="C0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1F991E98-B7B8-814C-986B-3A2D048FD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9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979"/>
    </mc:Choice>
    <mc:Fallback xmlns="">
      <p:transition spd="slow" advTm="1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1947BD-FD4B-E14D-81B9-BCF8A1FAD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931" y="1199935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CB960C-B125-9E4D-97A7-704B89CA0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569" y="1983620"/>
            <a:ext cx="12068431" cy="531100"/>
          </a:xfrm>
        </p:spPr>
        <p:txBody>
          <a:bodyPr/>
          <a:lstStyle/>
          <a:p>
            <a:r>
              <a:rPr kumimoji="1" lang="ko-KR" altLang="en-US" b="1"/>
              <a:t>야 </a:t>
            </a:r>
            <a:r>
              <a:rPr kumimoji="1" lang="en-US" altLang="ko-KR" b="1"/>
              <a:t>[</a:t>
            </a:r>
            <a:r>
              <a:rPr kumimoji="1" lang="en-US" altLang="ko-KR" b="1" err="1"/>
              <a:t>Ya</a:t>
            </a:r>
            <a:r>
              <a:rPr kumimoji="1" lang="en-US" altLang="ko-KR" b="1"/>
              <a:t>]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A0AA9-523B-9A43-A3BF-251471A8AA0D}"/>
              </a:ext>
            </a:extLst>
          </p:cNvPr>
          <p:cNvSpPr txBox="1"/>
          <p:nvPr/>
        </p:nvSpPr>
        <p:spPr>
          <a:xfrm>
            <a:off x="3790265" y="2304895"/>
            <a:ext cx="107088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Hi, I am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.  Are you Jimin?                                                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안녕 나는 지수</a:t>
            </a:r>
            <a:r>
              <a:rPr kumimoji="1" lang="ko-KR" altLang="en-US" sz="20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 너는 </a:t>
            </a:r>
            <a:r>
              <a:rPr kumimoji="1" lang="ko-KR" altLang="en-US" sz="2000" err="1">
                <a:latin typeface="AppleGothic" pitchFamily="2" charset="-127"/>
                <a:ea typeface="AppleGothic" pitchFamily="2" charset="-127"/>
              </a:rPr>
              <a:t>지민이</a:t>
            </a:r>
            <a:r>
              <a:rPr kumimoji="1" lang="ko-KR" altLang="en-US" sz="200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R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Annyeong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 Neo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Jimin 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Yes, I am Jimin.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응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 나는 </a:t>
            </a:r>
            <a:r>
              <a:rPr kumimoji="1" lang="ko-KR" altLang="en-US" sz="2000" err="1">
                <a:latin typeface="AppleGothic" pitchFamily="2" charset="-127"/>
                <a:ea typeface="AppleGothic" pitchFamily="2" charset="-127"/>
              </a:rPr>
              <a:t>지민이</a:t>
            </a:r>
            <a:r>
              <a:rPr kumimoji="1" lang="ko-KR" altLang="en-US" sz="200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R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Eung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jimin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 I </a:t>
            </a:r>
            <a:r>
              <a:rPr kumimoji="1" lang="en-US" altLang="ko-Kore-CZ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.}</a:t>
            </a:r>
            <a:endParaRPr kumimoji="1" lang="ko-Kore-CZ" altLang="en-US" sz="2000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5D73766-EA5A-5B4D-AF23-C89825CC1E3E}"/>
              </a:ext>
            </a:extLst>
          </p:cNvPr>
          <p:cNvCxnSpPr/>
          <p:nvPr/>
        </p:nvCxnSpPr>
        <p:spPr>
          <a:xfrm>
            <a:off x="4596714" y="2669059"/>
            <a:ext cx="1062681" cy="2347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68B3DAD5-F214-544B-A8F0-B5823B603D1B}"/>
              </a:ext>
            </a:extLst>
          </p:cNvPr>
          <p:cNvCxnSpPr/>
          <p:nvPr/>
        </p:nvCxnSpPr>
        <p:spPr>
          <a:xfrm>
            <a:off x="6005384" y="2669059"/>
            <a:ext cx="1433384" cy="2347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3BB0A94-9E8E-8A41-9980-781D10151038}"/>
              </a:ext>
            </a:extLst>
          </p:cNvPr>
          <p:cNvCxnSpPr/>
          <p:nvPr/>
        </p:nvCxnSpPr>
        <p:spPr>
          <a:xfrm>
            <a:off x="4819135" y="4769708"/>
            <a:ext cx="951470" cy="2965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FC7408E7-92F9-6A41-80AE-562E844B7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8"/>
    </mc:Choice>
    <mc:Fallback xmlns="">
      <p:transition spd="slow" advTm="3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4A2985-FA1C-FA43-986E-5349ECAF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2026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4DAD526-074E-BC46-A8AA-DB506C681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542117"/>
          </a:xfrm>
        </p:spPr>
        <p:txBody>
          <a:bodyPr/>
          <a:lstStyle/>
          <a:p>
            <a:r>
              <a:rPr kumimoji="1" lang="ko-KR" altLang="en-US" b="1"/>
              <a:t>야</a:t>
            </a:r>
            <a:r>
              <a:rPr kumimoji="1" lang="en-US" altLang="ko-KR" b="1"/>
              <a:t> [</a:t>
            </a:r>
            <a:r>
              <a:rPr kumimoji="1" lang="en-US" altLang="ko-KR" b="1" err="1"/>
              <a:t>Ya</a:t>
            </a:r>
            <a:r>
              <a:rPr kumimoji="1" lang="en-US" altLang="ko-KR" b="1"/>
              <a:t>]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05074-E957-CB44-9DE2-0788EB61F14B}"/>
              </a:ext>
            </a:extLst>
          </p:cNvPr>
          <p:cNvSpPr txBox="1"/>
          <p:nvPr/>
        </p:nvSpPr>
        <p:spPr>
          <a:xfrm>
            <a:off x="4201297" y="2286790"/>
            <a:ext cx="71298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What is it?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이건 뭐</a:t>
            </a:r>
            <a:r>
              <a:rPr kumimoji="1" lang="ko-KR" altLang="en-US" sz="20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{I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meo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This is cup.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sz="2000">
                <a:latin typeface="AppleGothic" pitchFamily="2" charset="-127"/>
                <a:ea typeface="AppleGothic" pitchFamily="2" charset="-127"/>
              </a:rPr>
              <a:t>이건 </a:t>
            </a:r>
            <a:r>
              <a:rPr kumimoji="1" lang="ko-KR" altLang="en-US" sz="2000" err="1">
                <a:latin typeface="AppleGothic" pitchFamily="2" charset="-127"/>
                <a:ea typeface="AppleGothic" pitchFamily="2" charset="-127"/>
              </a:rPr>
              <a:t>컵이</a:t>
            </a:r>
            <a:r>
              <a:rPr kumimoji="1" lang="ko-KR" altLang="en-US" sz="2000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야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ore-CZ" sz="2000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{I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 cup I </a:t>
            </a:r>
            <a:r>
              <a:rPr kumimoji="1" lang="en-US" altLang="ko-KR" sz="20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000">
                <a:latin typeface="AppleGothic" pitchFamily="2" charset="-127"/>
                <a:ea typeface="AppleGothic" pitchFamily="2" charset="-127"/>
              </a:rPr>
              <a:t>.}</a:t>
            </a:r>
            <a:endParaRPr kumimoji="1" lang="ko-Kore-CZ" altLang="en-US" sz="2000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000681B8-BF84-A746-B6A9-385C0E50877F}"/>
              </a:ext>
            </a:extLst>
          </p:cNvPr>
          <p:cNvCxnSpPr/>
          <p:nvPr/>
        </p:nvCxnSpPr>
        <p:spPr>
          <a:xfrm>
            <a:off x="5060092" y="2613694"/>
            <a:ext cx="172994" cy="3459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1EA68821-B39A-D84A-9DFB-375376DC80CB}"/>
              </a:ext>
            </a:extLst>
          </p:cNvPr>
          <p:cNvCxnSpPr/>
          <p:nvPr/>
        </p:nvCxnSpPr>
        <p:spPr>
          <a:xfrm>
            <a:off x="4955059" y="4769708"/>
            <a:ext cx="556055" cy="28420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1B788FA-9E7D-CA4E-B0F8-810552BD4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0"/>
    </mc:Choice>
    <mc:Fallback xmlns="">
      <p:transition spd="slow" advTm="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9364F5-AA7B-D745-BF13-6387CFBC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57B8B3-1B83-E247-A030-6784BD4E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947714"/>
            <a:ext cx="9603275" cy="517403"/>
          </a:xfrm>
        </p:spPr>
        <p:txBody>
          <a:bodyPr/>
          <a:lstStyle/>
          <a:p>
            <a:r>
              <a:rPr kumimoji="1" lang="ko-KR" altLang="en-US" b="1"/>
              <a:t>예요 </a:t>
            </a:r>
            <a:r>
              <a:rPr kumimoji="1" lang="en-US" altLang="ko-KR" b="1"/>
              <a:t>[</a:t>
            </a:r>
            <a:r>
              <a:rPr kumimoji="1" lang="en-US" altLang="ko-KR" b="1" err="1"/>
              <a:t>Yeyo</a:t>
            </a:r>
            <a:r>
              <a:rPr kumimoji="1" lang="en-US" altLang="ko-KR" b="1"/>
              <a:t>]  = </a:t>
            </a:r>
            <a:r>
              <a:rPr kumimoji="1" lang="ko-KR" altLang="en-US" b="1"/>
              <a:t>이에요 </a:t>
            </a:r>
            <a:r>
              <a:rPr kumimoji="1" lang="en-US" altLang="ko-KR" b="1"/>
              <a:t>[</a:t>
            </a:r>
            <a:r>
              <a:rPr kumimoji="1" lang="en-US" altLang="ko-KR" b="1" err="1"/>
              <a:t>i-yae-yo</a:t>
            </a:r>
            <a:r>
              <a:rPr kumimoji="1" lang="en-US" altLang="ko-KR" b="1"/>
              <a:t>]</a:t>
            </a:r>
            <a:endParaRPr kumimoji="1" lang="ko-Kore-CZ" alt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FC3EE-D47B-4649-877E-3CCAB469CA1E}"/>
              </a:ext>
            </a:extLst>
          </p:cNvPr>
          <p:cNvSpPr txBox="1"/>
          <p:nvPr/>
        </p:nvSpPr>
        <p:spPr>
          <a:xfrm>
            <a:off x="3255665" y="2693421"/>
            <a:ext cx="87980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Hi,  I am </a:t>
            </a:r>
            <a:r>
              <a:rPr kumimoji="1" lang="en-US" altLang="ko-Kore-CZ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.  Are you Jimin?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안녕하세요 저는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지수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예요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</a:t>
            </a:r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 당신은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지민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이에요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Annyeong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-ha-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sae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jeo-neun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yeyo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 Dang-sin-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Jimin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i-yae-yo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Yes, I am Jimin.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네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 저는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지민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이에요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Nea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,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Jeo-neun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Jimin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i-yae-yo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.}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 </a:t>
            </a:r>
            <a:endParaRPr kumimoji="1" lang="ko-Kore-CZ" altLang="en-US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F572E658-4E38-5643-9986-088098213A8E}"/>
              </a:ext>
            </a:extLst>
          </p:cNvPr>
          <p:cNvCxnSpPr/>
          <p:nvPr/>
        </p:nvCxnSpPr>
        <p:spPr>
          <a:xfrm>
            <a:off x="4015946" y="3002692"/>
            <a:ext cx="1643449" cy="23477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B2C5DF18-A735-2D4E-A68F-E9DF1E585CD5}"/>
              </a:ext>
            </a:extLst>
          </p:cNvPr>
          <p:cNvCxnSpPr/>
          <p:nvPr/>
        </p:nvCxnSpPr>
        <p:spPr>
          <a:xfrm>
            <a:off x="5325762" y="2965622"/>
            <a:ext cx="2273643" cy="2718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B448DE43-592F-4E49-A719-BA6625FAC955}"/>
              </a:ext>
            </a:extLst>
          </p:cNvPr>
          <p:cNvCxnSpPr/>
          <p:nvPr/>
        </p:nvCxnSpPr>
        <p:spPr>
          <a:xfrm>
            <a:off x="4188941" y="4670854"/>
            <a:ext cx="815545" cy="2100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06DA922D-118D-7241-8265-857F84A4D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88"/>
    </mc:Choice>
    <mc:Fallback xmlns="">
      <p:transition spd="slow" advTm="62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9364F5-AA7B-D745-BF13-6387CFBC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57B8B3-1B83-E247-A030-6784BD4E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947714"/>
            <a:ext cx="9603275" cy="517403"/>
          </a:xfrm>
        </p:spPr>
        <p:txBody>
          <a:bodyPr/>
          <a:lstStyle/>
          <a:p>
            <a:r>
              <a:rPr kumimoji="1" lang="ko-KR" altLang="en-US" b="1" dirty="0"/>
              <a:t>예요 </a:t>
            </a:r>
            <a:r>
              <a:rPr kumimoji="1" lang="en-US" altLang="ko-KR" b="1" dirty="0"/>
              <a:t>[</a:t>
            </a:r>
            <a:r>
              <a:rPr kumimoji="1" lang="en-US" altLang="ko-KR" b="1" dirty="0" err="1"/>
              <a:t>Yeyo</a:t>
            </a:r>
            <a:r>
              <a:rPr kumimoji="1" lang="en-US" altLang="ko-KR" b="1" dirty="0"/>
              <a:t>]  = </a:t>
            </a:r>
            <a:r>
              <a:rPr kumimoji="1" lang="ko-KR" altLang="en-US" b="1" dirty="0"/>
              <a:t>이에요 </a:t>
            </a:r>
            <a:r>
              <a:rPr kumimoji="1" lang="en-US" altLang="ko-KR" b="1" dirty="0"/>
              <a:t>[</a:t>
            </a:r>
            <a:r>
              <a:rPr kumimoji="1" lang="en-US" altLang="ko-KR" b="1" dirty="0" err="1"/>
              <a:t>i-yae-yo</a:t>
            </a:r>
            <a:r>
              <a:rPr kumimoji="1" lang="en-US" altLang="ko-KR" b="1" dirty="0"/>
              <a:t>]</a:t>
            </a:r>
            <a:endParaRPr kumimoji="1" lang="ko-Kore-CZ" alt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FC3EE-D47B-4649-877E-3CCAB469CA1E}"/>
              </a:ext>
            </a:extLst>
          </p:cNvPr>
          <p:cNvSpPr txBox="1"/>
          <p:nvPr/>
        </p:nvSpPr>
        <p:spPr>
          <a:xfrm>
            <a:off x="4132995" y="2569853"/>
            <a:ext cx="87980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What is it?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이건뭐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예요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{I-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mwo-yae-yo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?}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This is cup.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ko-KR" altLang="en-US">
                <a:latin typeface="AppleGothic" pitchFamily="2" charset="-127"/>
                <a:ea typeface="AppleGothic" pitchFamily="2" charset="-127"/>
              </a:rPr>
              <a:t>이건 </a:t>
            </a:r>
            <a:r>
              <a:rPr kumimoji="1" lang="ko-KR" altLang="en-US" err="1">
                <a:latin typeface="AppleGothic" pitchFamily="2" charset="-127"/>
                <a:ea typeface="AppleGothic" pitchFamily="2" charset="-127"/>
              </a:rPr>
              <a:t>컵</a:t>
            </a:r>
            <a:r>
              <a:rPr kumimoji="1" lang="ko-KR" altLang="en-US" err="1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이에요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.</a:t>
            </a:r>
          </a:p>
          <a:p>
            <a:endParaRPr kumimoji="1" lang="en-US" altLang="ko-Kore-CZ">
              <a:latin typeface="AppleGothic" pitchFamily="2" charset="-127"/>
              <a:ea typeface="AppleGothic" pitchFamily="2" charset="-127"/>
            </a:endParaRPr>
          </a:p>
          <a:p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{I-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geon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-cup </a:t>
            </a:r>
            <a:r>
              <a:rPr kumimoji="1" lang="en-US" altLang="ko-KR" err="1">
                <a:latin typeface="AppleGothic" pitchFamily="2" charset="-127"/>
                <a:ea typeface="AppleGothic" pitchFamily="2" charset="-127"/>
              </a:rPr>
              <a:t>i-yae-yo</a:t>
            </a:r>
            <a:r>
              <a:rPr kumimoji="1" lang="en-US" altLang="ko-KR">
                <a:latin typeface="AppleGothic" pitchFamily="2" charset="-127"/>
                <a:ea typeface="AppleGothic" pitchFamily="2" charset="-127"/>
              </a:rPr>
              <a:t>}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 </a:t>
            </a:r>
            <a:endParaRPr kumimoji="1" lang="ko-Kore-CZ" altLang="en-US">
              <a:latin typeface="AppleGothic" pitchFamily="2" charset="-127"/>
              <a:ea typeface="AppleGothic" pitchFamily="2" charset="-127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3DD51E18-B426-7545-AF79-5B362402BC03}"/>
              </a:ext>
            </a:extLst>
          </p:cNvPr>
          <p:cNvCxnSpPr/>
          <p:nvPr/>
        </p:nvCxnSpPr>
        <p:spPr>
          <a:xfrm>
            <a:off x="4967416" y="2842054"/>
            <a:ext cx="222422" cy="2471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F903AE38-F65C-504A-9542-A7614B9C4B85}"/>
              </a:ext>
            </a:extLst>
          </p:cNvPr>
          <p:cNvCxnSpPr/>
          <p:nvPr/>
        </p:nvCxnSpPr>
        <p:spPr>
          <a:xfrm>
            <a:off x="4831492" y="4769708"/>
            <a:ext cx="444843" cy="2471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14061591-C281-A941-B09F-61983077D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44"/>
    </mc:Choice>
    <mc:Fallback xmlns="">
      <p:transition spd="slow" advTm="40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9811DB-695B-2940-97AD-7678A515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62865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word - noun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118F745-A93F-DD4B-88AC-7BF608236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028089"/>
            <a:ext cx="9603275" cy="39525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Breakfast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아침식사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chim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sik-sa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Lunch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점심식사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Jum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-sim-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Dinner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저녁식사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Jeo-nyuk-sik-sa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Restaurant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식당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-dang}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Food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ore-CZ" altLang="en-US" sz="2400" dirty="0">
                <a:latin typeface="AppleGothic" pitchFamily="2" charset="-127"/>
                <a:ea typeface="AppleGothic" pitchFamily="2" charset="-127"/>
              </a:rPr>
              <a:t>음식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{Um-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sik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Spoon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숟가락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suggarak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수저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– spoon /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spoon&amp;chopsticks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 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soo-jeo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Chopsticks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젓가락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jeot-ga-lak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}</a:t>
            </a:r>
            <a:endParaRPr kumimoji="1" lang="ko-Kore-CZ" alt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C312BE9-3D5A-B640-A302-F8437CF8F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6"/>
    </mc:Choice>
    <mc:Fallback xmlns="">
      <p:transition spd="slow" advTm="4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CBF11F-F287-FA41-B192-A6FE746A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87578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word - verb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BAC2571-4A44-6B42-90C1-8C725762C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Eat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먹다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Meog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Go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가다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[Ga-da]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Use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사용하다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Sayong-hada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Wear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입다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Ib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Sleep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자다</a:t>
            </a:r>
            <a:r>
              <a:rPr lang="en-US" altLang="ko-KR" sz="2400" b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[Ja-da]</a:t>
            </a:r>
          </a:p>
          <a:p>
            <a:pPr marL="0" indent="0">
              <a:buNone/>
            </a:pPr>
            <a:endParaRPr kumimoji="1" lang="en-US" altLang="ko-KR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C8D97612-1940-0544-9F7F-954541D0A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4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6"/>
    </mc:Choice>
    <mc:Fallback xmlns="">
      <p:transition spd="slow" advTm="1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1D8D99F-CF66-BB4D-AC8D-3CE74677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50508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word - adjective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C7ECFAA-2992-FD49-9221-0444EABF5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Big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크다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[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keu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Small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 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작다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[jag-da]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Pretty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 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예쁘다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[yep-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peu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Delicious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맛있다   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[ma-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ssit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-da]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Funny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 -</a:t>
            </a:r>
            <a:r>
              <a:rPr lang="ko-KR" altLang="en-US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재미있다 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[</a:t>
            </a:r>
            <a:r>
              <a:rPr lang="en-US" altLang="ko-KR" sz="2400" b="1" dirty="0" err="1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jae</a:t>
            </a:r>
            <a:r>
              <a:rPr lang="en-US" altLang="ko-KR" sz="2400" b="1" dirty="0">
                <a:ln>
                  <a:solidFill>
                    <a:srgbClr val="EB292B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ppleGothic" pitchFamily="2" charset="-127"/>
                <a:ea typeface="AppleGothic" pitchFamily="2" charset="-127"/>
              </a:rPr>
              <a:t>-mi-it-da]</a:t>
            </a:r>
            <a:endParaRPr lang="ko-KR" altLang="en-US" sz="2400" b="1" dirty="0">
              <a:latin typeface="AppleGothic" pitchFamily="2" charset="-127"/>
              <a:ea typeface="AppleGothic" pitchFamily="2" charset="-127"/>
            </a:endParaRPr>
          </a:p>
          <a:p>
            <a:pPr>
              <a:lnSpc>
                <a:spcPct val="150000"/>
              </a:lnSpc>
            </a:pPr>
            <a:endParaRPr lang="en-US" altLang="ko-KR" sz="2400" b="1" dirty="0">
              <a:ln>
                <a:solidFill>
                  <a:srgbClr val="EB292B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ppleGothic" pitchFamily="2" charset="-127"/>
              <a:ea typeface="AppleGothic" pitchFamily="2" charset="-127"/>
            </a:endParaRPr>
          </a:p>
          <a:p>
            <a:endParaRPr kumimoji="1" lang="ko-Kore-CZ" altLang="en-US" dirty="0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1BFEDFD-18BF-9640-BCB6-974800778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8"/>
    </mc:Choice>
    <mc:Fallback xmlns="">
      <p:transition spd="slow" advTm="1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20DCFF-10B2-3B47-94EC-2D3A922E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50508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7A53BA-9619-664A-A59C-462BF52BD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 Korean have a different word order from English</a:t>
            </a:r>
            <a:endParaRPr lang="en-US" altLang="ko-KR" b="1">
              <a:ln>
                <a:solidFill>
                  <a:srgbClr val="EB292B">
                    <a:alpha val="0"/>
                  </a:srgbClr>
                </a:solidFill>
              </a:ln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2636BE4-F838-6246-924B-68AC9D0F8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416" y="2756829"/>
            <a:ext cx="6780709" cy="3107825"/>
          </a:xfrm>
          <a:prstGeom prst="rect">
            <a:avLst/>
          </a:prstGeom>
        </p:spPr>
      </p:pic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F4AF0CAB-937F-F645-BCA7-710CA0610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2"/>
    </mc:Choice>
    <mc:Fallback xmlns="">
      <p:transition spd="slow" advTm="4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B5B24E-B118-EB4C-8FCE-1E1E48C3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24825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4B78FC-16B1-E847-8624-684492CB9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Korean have a different word order from English</a:t>
            </a:r>
          </a:p>
          <a:p>
            <a:endParaRPr lang="en-US" altLang="ko-KR" b="1">
              <a:ln>
                <a:solidFill>
                  <a:srgbClr val="EB292B">
                    <a:alpha val="0"/>
                  </a:srgbClr>
                </a:solidFill>
              </a:ln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652C65-5A95-1642-B055-AB18355F6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625" y="2701310"/>
            <a:ext cx="7251700" cy="2927013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CA1D5BE-1F5B-BA4D-800E-9D98FECAD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8"/>
    </mc:Choice>
    <mc:Fallback xmlns="">
      <p:transition spd="slow" advTm="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59805D-3C61-E848-BDA1-2BBA9F56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5507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CA61FC-F327-5E46-A554-DB983AD15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Korean have a different word order from English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482824A-5450-D548-A5EB-18CB9A922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413" y="2622893"/>
            <a:ext cx="7286626" cy="312960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FB232F02-64C8-EB4D-9341-F3D0FA7DC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"/>
    </mc:Choice>
    <mc:Fallback xmlns="">
      <p:transition spd="slow" advTm="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230D7C-C465-3347-8BD6-09BC1A15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638" y="1088724"/>
            <a:ext cx="9603275" cy="1049235"/>
          </a:xfrm>
        </p:spPr>
        <p:txBody>
          <a:bodyPr>
            <a:normAutofit/>
          </a:bodyPr>
          <a:lstStyle/>
          <a:p>
            <a:r>
              <a:rPr kumimoji="1" lang="en-US" altLang="ko-Kore-CZ" sz="3600"/>
              <a:t>index</a:t>
            </a:r>
            <a:endParaRPr kumimoji="1" lang="ko-Kore-CZ" altLang="en-US" sz="360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2571FD-7740-A543-A9BF-49568E12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ko-Kore-CZ" sz="2400"/>
              <a:t>Informal / Polite expression</a:t>
            </a:r>
          </a:p>
          <a:p>
            <a:r>
              <a:rPr kumimoji="1" lang="en-US" altLang="ko-Kore-CZ" sz="2400"/>
              <a:t>Learn about number</a:t>
            </a:r>
          </a:p>
          <a:p>
            <a:r>
              <a:rPr kumimoji="1" lang="en-US" altLang="ko-Kore-CZ" sz="2400"/>
              <a:t>Basic word</a:t>
            </a:r>
          </a:p>
          <a:p>
            <a:r>
              <a:rPr kumimoji="1" lang="en-US" altLang="ko-Kore-CZ" sz="2400"/>
              <a:t>Basic Grammar (order of sentence)</a:t>
            </a:r>
          </a:p>
          <a:p>
            <a:r>
              <a:rPr kumimoji="1" lang="en-US" altLang="ko-Kore-CZ" sz="2400"/>
              <a:t>Dialogue</a:t>
            </a:r>
          </a:p>
          <a:p>
            <a:r>
              <a:rPr kumimoji="1" lang="en-US" altLang="ko-Kore-CZ" sz="2400"/>
              <a:t>Korea’s Culture</a:t>
            </a:r>
            <a:endParaRPr kumimoji="1" lang="ko-Kore-CZ" altLang="en-US" sz="2400"/>
          </a:p>
        </p:txBody>
      </p:sp>
    </p:spTree>
    <p:extLst>
      <p:ext uri="{BB962C8B-B14F-4D97-AF65-F5344CB8AC3E}">
        <p14:creationId xmlns:p14="http://schemas.microsoft.com/office/powerpoint/2010/main" val="33690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8"/>
    </mc:Choice>
    <mc:Fallback xmlns="">
      <p:transition spd="slow" advTm="4214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282644-91CC-5240-9FC8-71736078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1107441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3DA5500-F9D5-AC42-9AA8-AF5B85212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ore-CZ"/>
              <a:t>Korean have a different word order from English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5AD8834-2BD3-744A-9D6A-DC8C3831E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77" y="2600325"/>
            <a:ext cx="7127862" cy="3309669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BB68CF2F-E44A-7B46-A444-8E330E960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"/>
    </mc:Choice>
    <mc:Fallback xmlns="">
      <p:transition spd="slow" advTm="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7D9A26-CA34-8340-BB9F-1706CCC3E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Dialogue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630724-1414-C24D-8C4A-9766B1CA8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24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 am hungry 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나 배고파</a:t>
            </a: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(Na-bae-go-pa)</a:t>
            </a:r>
          </a:p>
          <a:p>
            <a:pPr marL="0" indent="0" algn="ctr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Jimin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Me too, Let’s eat lunch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나도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,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err="1">
                <a:latin typeface="AppleGothic" pitchFamily="2" charset="-127"/>
                <a:ea typeface="AppleGothic" pitchFamily="2" charset="-127"/>
              </a:rPr>
              <a:t>점심먹자</a:t>
            </a: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(Na-do ,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Jeom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-sim-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-ja)</a:t>
            </a:r>
            <a:endParaRPr kumimoji="1" lang="ko-Kore-CZ" altLang="en-US" sz="240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540AB0C-A133-2B46-94BC-FF2C05EE2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9"/>
    </mc:Choice>
    <mc:Fallback xmlns="">
      <p:transition spd="slow" advTm="2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AF6C4A01-2B31-D34F-9A0A-ED62E5B2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705" y="1129046"/>
            <a:ext cx="4176511" cy="1049235"/>
          </a:xfrm>
        </p:spPr>
        <p:txBody>
          <a:bodyPr>
            <a:normAutofit/>
          </a:bodyPr>
          <a:lstStyle/>
          <a:p>
            <a:r>
              <a:rPr kumimoji="1" lang="en-US" altLang="ko-Kore-CZ"/>
              <a:t>dialogue</a:t>
            </a:r>
            <a:endParaRPr kumimoji="1" lang="ko-Kore-CZ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BB35A2-72C1-434F-B336-AF8303483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1928213"/>
            <a:ext cx="4991886" cy="38278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en-US" altLang="ko-Kore-CZ" sz="240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What do you want to eat?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뭐 </a:t>
            </a:r>
            <a:r>
              <a:rPr kumimoji="1" lang="ko-KR" altLang="en-US" sz="2400" err="1">
                <a:latin typeface="AppleGothic" pitchFamily="2" charset="-127"/>
                <a:ea typeface="AppleGothic" pitchFamily="2" charset="-127"/>
              </a:rPr>
              <a:t>먹고싶어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?</a:t>
            </a: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Mwo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-go-sip-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?)</a:t>
            </a:r>
          </a:p>
          <a:p>
            <a:pPr marL="0" indent="0" algn="ctr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Jimin – </a:t>
            </a:r>
            <a:r>
              <a:rPr kumimoji="1" lang="en-US" altLang="ko-Kore-CZ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Let’s eat Kimbap</a:t>
            </a:r>
          </a:p>
          <a:p>
            <a:pPr marL="0" indent="0" algn="ctr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: 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김밥 먹으러 가자</a:t>
            </a: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(Kimbap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meok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leo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-ja)</a:t>
            </a:r>
          </a:p>
          <a:p>
            <a:pPr marL="0" indent="0">
              <a:buNone/>
            </a:pPr>
            <a:endParaRPr kumimoji="1" lang="ko-Kore-CZ" altLang="en-US"/>
          </a:p>
        </p:txBody>
      </p:sp>
      <p:pic>
        <p:nvPicPr>
          <p:cNvPr id="5" name="그림 4" descr="초밥, 음식, 플레이트, 테이블이(가) 표시된 사진&#10;&#10;자동 생성된 설명">
            <a:extLst>
              <a:ext uri="{FF2B5EF4-FFF2-40B4-BE49-F238E27FC236}">
                <a16:creationId xmlns:a16="http://schemas.microsoft.com/office/drawing/2014/main" id="{A65D50DD-F2EA-0647-B741-305E2776F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163" y="1828148"/>
            <a:ext cx="4712640" cy="3534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0C6E7C4-991F-4045-8A90-5C462AAE5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3"/>
    </mc:Choice>
    <mc:Fallback xmlns="">
      <p:transition spd="slow" advTm="10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89C19F-0DB8-1444-8AB3-C061EAFF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87578"/>
            <a:ext cx="9603275" cy="1049235"/>
          </a:xfrm>
        </p:spPr>
        <p:txBody>
          <a:bodyPr/>
          <a:lstStyle/>
          <a:p>
            <a:r>
              <a:rPr kumimoji="1" lang="en-US" altLang="ko-Kore-CZ"/>
              <a:t>dialogue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E3E602-AC09-5241-91EF-4ABFD154C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Jisoo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–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It’s delicious</a:t>
            </a:r>
            <a:r>
              <a:rPr kumimoji="1" lang="en-US" altLang="ko-KR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!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 I’m full now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맛있다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!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나 이제 배불러</a:t>
            </a:r>
            <a:endParaRPr kumimoji="1" lang="en-US" altLang="ko-KR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(Ma-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ssit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-da! Na 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jae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-bae-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bul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reo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)</a:t>
            </a:r>
          </a:p>
          <a:p>
            <a:pPr marL="0" indent="0" algn="ctr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Jimin – </a:t>
            </a:r>
            <a:r>
              <a:rPr kumimoji="1" lang="en-US" altLang="ko-Kore-CZ" sz="2400" dirty="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Let’s go café</a:t>
            </a:r>
          </a:p>
          <a:p>
            <a:pPr marL="0" indent="0" algn="ctr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: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카페 가자</a:t>
            </a:r>
            <a:endParaRPr kumimoji="1" lang="en-US" altLang="ko-KR" sz="2400" dirty="0">
              <a:latin typeface="AppleGothic" pitchFamily="2" charset="-127"/>
              <a:ea typeface="AppleGothic" pitchFamily="2" charset="-127"/>
            </a:endParaRPr>
          </a:p>
          <a:p>
            <a:pPr marL="0" indent="0" algn="ctr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(café-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-ja)</a:t>
            </a:r>
            <a:endParaRPr kumimoji="1" lang="ko-Kore-CZ" altLang="en-US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85E6ACEB-9F81-D342-8557-3D56431B0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5"/>
    </mc:Choice>
    <mc:Fallback xmlns="">
      <p:transition spd="slow" advTm="1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제목 1">
            <a:extLst>
              <a:ext uri="{FF2B5EF4-FFF2-40B4-BE49-F238E27FC236}">
                <a16:creationId xmlns:a16="http://schemas.microsoft.com/office/drawing/2014/main" id="{9AE23727-2B3D-354E-A1FC-DC769E69E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kumimoji="1" lang="en-US" dirty="0"/>
              <a:t>Let’s learn numerals</a:t>
            </a:r>
            <a:endParaRPr kumimoji="1" lang="ko-Kore-CZ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F95C7C-0E0F-44D9-93EF-69FC123B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n-US" sz="2400">
                <a:latin typeface="AppleGothic" pitchFamily="2" charset="-127"/>
                <a:ea typeface="AppleGothic" pitchFamily="2" charset="-127"/>
              </a:rPr>
              <a:t>How to count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Phone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Floor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 층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lang="en-US" altLang="ko-KR" sz="2400" err="1">
                <a:latin typeface="AppleGothic" pitchFamily="2" charset="-127"/>
                <a:ea typeface="AppleGothic" pitchFamily="2" charset="-127"/>
              </a:rPr>
              <a:t>cheung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Day –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날 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lang="en-US" altLang="ko-KR" sz="2400" err="1">
                <a:latin typeface="AppleGothic" pitchFamily="2" charset="-127"/>
                <a:ea typeface="AppleGothic" pitchFamily="2" charset="-127"/>
              </a:rPr>
              <a:t>nal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lang="en-US" sz="2400">
                <a:latin typeface="AppleGothic" pitchFamily="2" charset="-127"/>
                <a:ea typeface="AppleGothic" pitchFamily="2" charset="-127"/>
              </a:rPr>
              <a:t>- 0 </a:t>
            </a:r>
            <a:r>
              <a:rPr lang="en-US" sz="2400">
                <a:highlight>
                  <a:srgbClr val="FFFF00"/>
                </a:highlight>
                <a:latin typeface="AppleGothic" pitchFamily="2" charset="-127"/>
                <a:ea typeface="AppleGothic" pitchFamily="2" charset="-127"/>
              </a:rPr>
              <a:t>zero</a:t>
            </a:r>
            <a:r>
              <a:rPr lang="en-US" sz="2400">
                <a:latin typeface="AppleGothic" pitchFamily="2" charset="-127"/>
                <a:ea typeface="AppleGothic" pitchFamily="2" charset="-127"/>
              </a:rPr>
              <a:t> : </a:t>
            </a:r>
            <a:r>
              <a:rPr lang="ko-KR" altLang="en-US" sz="2400">
                <a:latin typeface="AppleGothic" pitchFamily="2" charset="-127"/>
                <a:ea typeface="AppleGothic" pitchFamily="2" charset="-127"/>
              </a:rPr>
              <a:t>영</a:t>
            </a:r>
            <a:r>
              <a:rPr lang="en-US" altLang="ko-KR" sz="2400">
                <a:latin typeface="AppleGothic" pitchFamily="2" charset="-127"/>
                <a:ea typeface="AppleGothic" pitchFamily="2" charset="-127"/>
              </a:rPr>
              <a:t> (Young)</a:t>
            </a:r>
            <a:endParaRPr lang="en-US" sz="2400">
              <a:latin typeface="AppleGothic" pitchFamily="2" charset="-127"/>
              <a:ea typeface="AppleGothic" pitchFamily="2" charset="-127"/>
            </a:endParaRPr>
          </a:p>
          <a:p>
            <a:pPr marL="457200" indent="-457200">
              <a:buFont typeface="+mj-lt"/>
              <a:buAutoNum type="arabicPeriod"/>
            </a:pPr>
            <a:endParaRPr lang="en-US"/>
          </a:p>
        </p:txBody>
      </p:sp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69FA6EF4-0722-6B44-AD01-F1C5352B03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6" t="31335" r="50921" b="5502"/>
          <a:stretch/>
        </p:blipFill>
        <p:spPr>
          <a:xfrm>
            <a:off x="5996738" y="228604"/>
            <a:ext cx="5619000" cy="5837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6443BC7-6E75-EA47-A77C-0DDCC193C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18"/>
    </mc:Choice>
    <mc:Fallback xmlns="">
      <p:transition spd="slow" advTm="17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실외, 도시, 건물, 물이(가) 표시된 사진&#10;&#10;자동 생성된 설명">
            <a:extLst>
              <a:ext uri="{FF2B5EF4-FFF2-40B4-BE49-F238E27FC236}">
                <a16:creationId xmlns:a16="http://schemas.microsoft.com/office/drawing/2014/main" id="{04F3AA54-C738-4C49-9A5C-70D647137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2789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68A2177-789C-F149-B27D-33FDF30B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kumimoji="1" lang="en-US" altLang="ko-Kore-CZ" sz="4800"/>
              <a:t>Korea’s culture –Let’s go trip</a:t>
            </a:r>
            <a:endParaRPr kumimoji="1" lang="en-US" altLang="en-US" sz="480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4D81C8-9337-8242-B424-B1E31E4CF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056" y="996610"/>
            <a:ext cx="3363901" cy="4864780"/>
          </a:xfrm>
        </p:spPr>
        <p:txBody>
          <a:bodyPr vert="horz" lIns="91440" tIns="91440" rIns="91440" bIns="91440" rtlCol="0" anchor="ctr">
            <a:normAutofit/>
          </a:bodyPr>
          <a:lstStyle/>
          <a:p>
            <a:pPr marL="0" indent="0" algn="r">
              <a:buNone/>
            </a:pPr>
            <a:endParaRPr kumimoji="1" lang="en-US" altLang="en-US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5EBCC3D0-94E5-F34A-83DF-7AC5D0000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018"/>
    </mc:Choice>
    <mc:Fallback xmlns="">
      <p:transition spd="slow" advTm="1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실외, 다리, 건물, 기차이(가) 표시된 사진&#10;&#10;자동 생성된 설명">
            <a:extLst>
              <a:ext uri="{FF2B5EF4-FFF2-40B4-BE49-F238E27FC236}">
                <a16:creationId xmlns:a16="http://schemas.microsoft.com/office/drawing/2014/main" id="{DB9B9D03-53A0-B046-8901-923740DD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7968"/>
            <a:ext cx="4198356" cy="5119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 descr="실외, 물, 보트, 건물이(가) 표시된 사진&#10;&#10;자동 생성된 설명">
            <a:extLst>
              <a:ext uri="{FF2B5EF4-FFF2-40B4-BE49-F238E27FC236}">
                <a16:creationId xmlns:a16="http://schemas.microsoft.com/office/drawing/2014/main" id="{D3EEC754-8CD4-4343-95F0-9270F1F91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107" y="869025"/>
            <a:ext cx="4113455" cy="5119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05CE3C-09B3-4549-A73E-9DB580ECDD6C}"/>
              </a:ext>
            </a:extLst>
          </p:cNvPr>
          <p:cNvSpPr txBox="1"/>
          <p:nvPr/>
        </p:nvSpPr>
        <p:spPr>
          <a:xfrm>
            <a:off x="325524" y="183034"/>
            <a:ext cx="267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400"/>
              <a:t>SEOUL</a:t>
            </a:r>
            <a:endParaRPr kumimoji="1" lang="ko-Kore-CZ" altLang="en-US" sz="2400"/>
          </a:p>
        </p:txBody>
      </p:sp>
      <p:pic>
        <p:nvPicPr>
          <p:cNvPr id="8" name="그림 7" descr="실외, 건물, 도시, 장면이(가) 표시된 사진&#10;&#10;자동 생성된 설명">
            <a:extLst>
              <a:ext uri="{FF2B5EF4-FFF2-40B4-BE49-F238E27FC236}">
                <a16:creationId xmlns:a16="http://schemas.microsoft.com/office/drawing/2014/main" id="{50EC4012-482C-794E-8A28-1F7715760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824" y="869024"/>
            <a:ext cx="4582352" cy="5128891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D3DF07AE-B608-5848-9FE2-ABFA89CEF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7"/>
    </mc:Choice>
    <mc:Fallback xmlns="">
      <p:transition spd="slow" advTm="2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실외, 사람들, 건물, 그룹이(가) 표시된 사진&#10;&#10;자동 생성된 설명">
            <a:extLst>
              <a:ext uri="{FF2B5EF4-FFF2-40B4-BE49-F238E27FC236}">
                <a16:creationId xmlns:a16="http://schemas.microsoft.com/office/drawing/2014/main" id="{F7A84D11-4608-224D-8BEC-A4B19D20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8" y="2421923"/>
            <a:ext cx="4711053" cy="3613965"/>
          </a:xfrm>
          <a:prstGeom prst="rect">
            <a:avLst/>
          </a:prstGeom>
        </p:spPr>
      </p:pic>
      <p:pic>
        <p:nvPicPr>
          <p:cNvPr id="5" name="그림 4" descr="산, 실외, 자연, 물이(가) 표시된 사진&#10;&#10;자동 생성된 설명">
            <a:extLst>
              <a:ext uri="{FF2B5EF4-FFF2-40B4-BE49-F238E27FC236}">
                <a16:creationId xmlns:a16="http://schemas.microsoft.com/office/drawing/2014/main" id="{86C81C88-22F1-854D-9BF7-1048CE11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047" y="190589"/>
            <a:ext cx="3947794" cy="3080042"/>
          </a:xfrm>
          <a:prstGeom prst="rect">
            <a:avLst/>
          </a:prstGeom>
        </p:spPr>
      </p:pic>
      <p:pic>
        <p:nvPicPr>
          <p:cNvPr id="7" name="그림 6" descr="실외, 건물, 도시, 타기이(가) 표시된 사진&#10;&#10;자동 생성된 설명">
            <a:extLst>
              <a:ext uri="{FF2B5EF4-FFF2-40B4-BE49-F238E27FC236}">
                <a16:creationId xmlns:a16="http://schemas.microsoft.com/office/drawing/2014/main" id="{CAA1803E-BB4A-1342-A711-F10C4DE42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233" y="329017"/>
            <a:ext cx="4499659" cy="5466302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589A629B-D695-EE4F-B5C8-432F488B9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9"/>
    </mc:Choice>
    <mc:Fallback xmlns="">
      <p:transition spd="slow" advTm="3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그림 8" descr="음식, 컵, 테이블, 플레이트이(가) 표시된 사진&#10;&#10;자동 생성된 설명">
            <a:extLst>
              <a:ext uri="{FF2B5EF4-FFF2-40B4-BE49-F238E27FC236}">
                <a16:creationId xmlns:a16="http://schemas.microsoft.com/office/drawing/2014/main" id="{54F23F07-7BED-944F-8B33-70D60859B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" r="-4" b="-4"/>
          <a:stretch/>
        </p:blipFill>
        <p:spPr>
          <a:xfrm>
            <a:off x="0" y="200024"/>
            <a:ext cx="3793328" cy="3084025"/>
          </a:xfrm>
          <a:prstGeom prst="rect">
            <a:avLst/>
          </a:prstGeom>
        </p:spPr>
      </p:pic>
      <p:pic>
        <p:nvPicPr>
          <p:cNvPr id="7" name="그림 6" descr="실외, 연, 잔디, 남자이(가) 표시된 사진&#10;&#10;자동 생성된 설명">
            <a:extLst>
              <a:ext uri="{FF2B5EF4-FFF2-40B4-BE49-F238E27FC236}">
                <a16:creationId xmlns:a16="http://schemas.microsoft.com/office/drawing/2014/main" id="{68F23364-B32C-4F4E-AE79-53B02D905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49" r="559" b="-3"/>
          <a:stretch/>
        </p:blipFill>
        <p:spPr>
          <a:xfrm>
            <a:off x="0" y="3573950"/>
            <a:ext cx="3846278" cy="3084025"/>
          </a:xfrm>
          <a:prstGeom prst="rect">
            <a:avLst/>
          </a:prstGeom>
        </p:spPr>
      </p:pic>
      <p:pic>
        <p:nvPicPr>
          <p:cNvPr id="3" name="그림 2" descr="실외, 건물, 도시, 대형이(가) 표시된 사진&#10;&#10;자동 생성된 설명">
            <a:extLst>
              <a:ext uri="{FF2B5EF4-FFF2-40B4-BE49-F238E27FC236}">
                <a16:creationId xmlns:a16="http://schemas.microsoft.com/office/drawing/2014/main" id="{825CCFB0-548F-9C42-91C0-AAF88E1B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067"/>
          <a:stretch/>
        </p:blipFill>
        <p:spPr>
          <a:xfrm>
            <a:off x="3899227" y="321732"/>
            <a:ext cx="4043250" cy="5979074"/>
          </a:xfrm>
          <a:prstGeom prst="rect">
            <a:avLst/>
          </a:prstGeom>
        </p:spPr>
      </p:pic>
      <p:pic>
        <p:nvPicPr>
          <p:cNvPr id="5" name="그림 4" descr="실외, 건물, 비행, 대형이(가) 표시된 사진&#10;&#10;자동 생성된 설명">
            <a:extLst>
              <a:ext uri="{FF2B5EF4-FFF2-40B4-BE49-F238E27FC236}">
                <a16:creationId xmlns:a16="http://schemas.microsoft.com/office/drawing/2014/main" id="{927F046A-AF1A-9047-A95E-98648DF8E9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32" r="2" b="2"/>
          <a:stretch/>
        </p:blipFill>
        <p:spPr>
          <a:xfrm>
            <a:off x="8048376" y="321732"/>
            <a:ext cx="4036201" cy="5979074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E69603D8-6C34-2745-B824-4E23AF42E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43"/>
    </mc:Choice>
    <mc:Fallback xmlns="">
      <p:transition spd="slow" advTm="70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B69BA-B5CD-6A46-BE8E-355ED54A004B}"/>
              </a:ext>
            </a:extLst>
          </p:cNvPr>
          <p:cNvSpPr txBox="1"/>
          <p:nvPr/>
        </p:nvSpPr>
        <p:spPr>
          <a:xfrm>
            <a:off x="354099" y="200025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400"/>
              <a:t>BUSAN</a:t>
            </a:r>
            <a:endParaRPr kumimoji="1" lang="ko-Kore-CZ" altLang="en-US" sz="2400"/>
          </a:p>
        </p:txBody>
      </p:sp>
      <p:pic>
        <p:nvPicPr>
          <p:cNvPr id="4" name="그림 3" descr="물, 실외, 건물, 해변이(가) 표시된 사진&#10;&#10;자동 생성된 설명">
            <a:extLst>
              <a:ext uri="{FF2B5EF4-FFF2-40B4-BE49-F238E27FC236}">
                <a16:creationId xmlns:a16="http://schemas.microsoft.com/office/drawing/2014/main" id="{334F5AD4-2AAE-DF44-93D8-191F08E75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6756"/>
            <a:ext cx="3167577" cy="4656867"/>
          </a:xfrm>
          <a:prstGeom prst="rect">
            <a:avLst/>
          </a:prstGeom>
        </p:spPr>
      </p:pic>
      <p:pic>
        <p:nvPicPr>
          <p:cNvPr id="8" name="그림 7" descr="실외, 해변, 도시, 건물이(가) 표시된 사진&#10;&#10;자동 생성된 설명">
            <a:extLst>
              <a:ext uri="{FF2B5EF4-FFF2-40B4-BE49-F238E27FC236}">
                <a16:creationId xmlns:a16="http://schemas.microsoft.com/office/drawing/2014/main" id="{BF26BD96-72A0-544C-82BD-8BFF14F0A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769" y="554424"/>
            <a:ext cx="4135231" cy="5029200"/>
          </a:xfrm>
          <a:prstGeom prst="rect">
            <a:avLst/>
          </a:prstGeom>
        </p:spPr>
      </p:pic>
      <p:pic>
        <p:nvPicPr>
          <p:cNvPr id="10" name="그림 9" descr="물, 실외, 보트, 장면이(가) 표시된 사진&#10;&#10;자동 생성된 설명">
            <a:extLst>
              <a:ext uri="{FF2B5EF4-FFF2-40B4-BE49-F238E27FC236}">
                <a16:creationId xmlns:a16="http://schemas.microsoft.com/office/drawing/2014/main" id="{D0ADE4D9-8B19-FF42-A9D3-A573F2E7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643" y="554424"/>
            <a:ext cx="4036922" cy="50292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950C013D-7765-114D-AA81-B8E18B880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6"/>
    </mc:Choice>
    <mc:Fallback xmlns="">
      <p:transition spd="slow" advTm="4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4A39E9-772F-B44D-91E3-75A98DC3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98" y="1150508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2A0603A-FDD0-994C-9405-D320A3D5C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497" y="2015732"/>
            <a:ext cx="9603275" cy="3691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Hi                                                                          </a:t>
            </a:r>
            <a:r>
              <a:rPr kumimoji="1" lang="en-US" altLang="ko-Kore-CZ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안녕 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안녕하세요</a:t>
            </a:r>
            <a:r>
              <a:rPr kumimoji="1" lang="en-US" altLang="ko-KR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                                                </a:t>
            </a:r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{An-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/ An-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-ha-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sae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Bye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잘 가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err="1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안녕히가세요</a:t>
            </a:r>
            <a:endParaRPr kumimoji="1" lang="en-US" altLang="ko-KR" sz="2400">
              <a:highlight>
                <a:srgbClr val="00FFFF"/>
              </a:highlight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{Jal-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 / An-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nyeong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hee-ga-sae-yo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kumimoji="1" lang="ko-Kore-CZ" altLang="en-US" sz="240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6A972486-9FA2-6444-B0B3-F8D452F17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5"/>
    </mc:Choice>
    <mc:Fallback xmlns="">
      <p:transition spd="slow" advTm="4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6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그림 8" descr="컵, 사람, 커피, 음식이(가) 표시된 사진&#10;&#10;자동 생성된 설명">
            <a:extLst>
              <a:ext uri="{FF2B5EF4-FFF2-40B4-BE49-F238E27FC236}">
                <a16:creationId xmlns:a16="http://schemas.microsoft.com/office/drawing/2014/main" id="{D4C77976-9C83-5146-A110-2BEC8D624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05" y="643467"/>
            <a:ext cx="2705631" cy="2475653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물, 실외, 강, 다리이(가) 표시된 사진&#10;&#10;자동 생성된 설명">
            <a:extLst>
              <a:ext uri="{FF2B5EF4-FFF2-40B4-BE49-F238E27FC236}">
                <a16:creationId xmlns:a16="http://schemas.microsoft.com/office/drawing/2014/main" id="{63815DE9-7AC2-2D4E-AC5E-D7095B5F9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550" y="650497"/>
            <a:ext cx="3124839" cy="2468623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그림 10" descr="실내, 음식, 테이블, 앉아있는이(가) 표시된 사진&#10;&#10;자동 생성된 설명">
            <a:extLst>
              <a:ext uri="{FF2B5EF4-FFF2-40B4-BE49-F238E27FC236}">
                <a16:creationId xmlns:a16="http://schemas.microsoft.com/office/drawing/2014/main" id="{3CB1A06E-B30C-DC47-9614-026E94246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383" y="3748194"/>
            <a:ext cx="2679274" cy="2471631"/>
          </a:xfrm>
          <a:prstGeom prst="rect">
            <a:avLst/>
          </a:prstGeom>
        </p:spPr>
      </p:pic>
      <p:sp>
        <p:nvSpPr>
          <p:cNvPr id="19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그림 6" descr="건물, 거리, 걷기, 상점이(가) 표시된 사진&#10;&#10;자동 생성된 설명">
            <a:extLst>
              <a:ext uri="{FF2B5EF4-FFF2-40B4-BE49-F238E27FC236}">
                <a16:creationId xmlns:a16="http://schemas.microsoft.com/office/drawing/2014/main" id="{C5794A6E-CE68-0046-B6C8-7D406B08C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215" y="990238"/>
            <a:ext cx="3252903" cy="4891583"/>
          </a:xfrm>
          <a:prstGeom prst="rect">
            <a:avLst/>
          </a:prstGeom>
        </p:spPr>
      </p:pic>
      <p:sp>
        <p:nvSpPr>
          <p:cNvPr id="21" name="Rectangle 2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건물, 도시, 실외, 강이(가) 표시된 사진&#10;&#10;자동 생성된 설명">
            <a:extLst>
              <a:ext uri="{FF2B5EF4-FFF2-40B4-BE49-F238E27FC236}">
                <a16:creationId xmlns:a16="http://schemas.microsoft.com/office/drawing/2014/main" id="{D8F24E2E-EA51-2540-A67F-D8BA9D56B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069" y="3429000"/>
            <a:ext cx="4051338" cy="3286125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E64FA790-1880-8A4D-9966-599CBE5DF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72"/>
    </mc:Choice>
    <mc:Fallback xmlns="">
      <p:transition spd="slow" advTm="9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EA3F7-2404-1C4D-B130-5948D806388E}"/>
              </a:ext>
            </a:extLst>
          </p:cNvPr>
          <p:cNvSpPr txBox="1"/>
          <p:nvPr/>
        </p:nvSpPr>
        <p:spPr>
          <a:xfrm>
            <a:off x="185738" y="200025"/>
            <a:ext cx="292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2400"/>
              <a:t>JEJU-DO (island)</a:t>
            </a:r>
            <a:endParaRPr kumimoji="1" lang="ko-Kore-CZ" altLang="en-US" sz="2400"/>
          </a:p>
        </p:txBody>
      </p:sp>
      <p:pic>
        <p:nvPicPr>
          <p:cNvPr id="4" name="그림 3" descr="잔디, 실외, 소, 평야이(가) 표시된 사진&#10;&#10;자동 생성된 설명">
            <a:extLst>
              <a:ext uri="{FF2B5EF4-FFF2-40B4-BE49-F238E27FC236}">
                <a16:creationId xmlns:a16="http://schemas.microsoft.com/office/drawing/2014/main" id="{F2618B68-108E-6C4D-B439-953CD80F8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08" y="799028"/>
            <a:ext cx="4994533" cy="5259943"/>
          </a:xfrm>
          <a:prstGeom prst="rect">
            <a:avLst/>
          </a:prstGeom>
        </p:spPr>
      </p:pic>
      <p:pic>
        <p:nvPicPr>
          <p:cNvPr id="6" name="그림 5" descr="물, 실외, 자연, 바위이(가) 표시된 사진&#10;&#10;자동 생성된 설명">
            <a:extLst>
              <a:ext uri="{FF2B5EF4-FFF2-40B4-BE49-F238E27FC236}">
                <a16:creationId xmlns:a16="http://schemas.microsoft.com/office/drawing/2014/main" id="{4338256E-6BAF-2946-997B-54C0F77C4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673" y="315396"/>
            <a:ext cx="5243308" cy="5743575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7E2D938-36F3-0741-AE14-724952ADD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0"/>
    </mc:Choice>
    <mc:Fallback xmlns="">
      <p:transition spd="slow" advTm="43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그림 8" descr="산, 실외, 자연, 잔디이(가) 표시된 사진&#10;&#10;자동 생성된 설명">
            <a:extLst>
              <a:ext uri="{FF2B5EF4-FFF2-40B4-BE49-F238E27FC236}">
                <a16:creationId xmlns:a16="http://schemas.microsoft.com/office/drawing/2014/main" id="{EF0B6899-766F-F146-B99E-885161029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6" r="8895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7" name="그림 6" descr="계곡, 협곡, 자연, 바위이(가) 표시된 사진&#10;&#10;자동 생성된 설명">
            <a:extLst>
              <a:ext uri="{FF2B5EF4-FFF2-40B4-BE49-F238E27FC236}">
                <a16:creationId xmlns:a16="http://schemas.microsoft.com/office/drawing/2014/main" id="{5A28A989-1544-D04C-8BE5-39502A5DC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94" r="11175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그림 4" descr="잔디, 실외, 산, 평야이(가) 표시된 사진&#10;&#10;자동 생성된 설명">
            <a:extLst>
              <a:ext uri="{FF2B5EF4-FFF2-40B4-BE49-F238E27FC236}">
                <a16:creationId xmlns:a16="http://schemas.microsoft.com/office/drawing/2014/main" id="{D8E27ACA-8F96-DE43-B412-4FD892E581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" r="13015" b="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4" name="그림 3" descr="음식, 테이블, 플레이트, 잔디이(가) 표시된 사진&#10;&#10;자동 생성된 설명">
            <a:extLst>
              <a:ext uri="{FF2B5EF4-FFF2-40B4-BE49-F238E27FC236}">
                <a16:creationId xmlns:a16="http://schemas.microsoft.com/office/drawing/2014/main" id="{7F3FD1B9-7EC5-2A41-8905-749B77F7C6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08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CEDA6F2-6426-4144-A7F8-0AA66EC76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4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95"/>
    </mc:Choice>
    <mc:Fallback xmlns="">
      <p:transition spd="slow" advTm="16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B867C5-29C8-0344-A9CA-06CBA02C0C13}"/>
              </a:ext>
            </a:extLst>
          </p:cNvPr>
          <p:cNvSpPr txBox="1"/>
          <p:nvPr/>
        </p:nvSpPr>
        <p:spPr>
          <a:xfrm>
            <a:off x="3786188" y="2543175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6000"/>
              <a:t>Thank you</a:t>
            </a:r>
            <a:endParaRPr kumimoji="1" lang="ko-Kore-CZ" altLang="en-US" sz="6000"/>
          </a:p>
        </p:txBody>
      </p:sp>
      <p:pic>
        <p:nvPicPr>
          <p:cNvPr id="4" name="그래픽 3" descr="댓글 심장">
            <a:extLst>
              <a:ext uri="{FF2B5EF4-FFF2-40B4-BE49-F238E27FC236}">
                <a16:creationId xmlns:a16="http://schemas.microsoft.com/office/drawing/2014/main" id="{C5A2A452-A80A-FD42-B6D8-F8EC7B41C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9012" y="2644438"/>
            <a:ext cx="914400" cy="91440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0FCB669E-A770-AF47-9C9B-E0D4425DE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3"/>
    </mc:Choice>
    <mc:Fallback xmlns="">
      <p:transition spd="slow" advTm="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521546-D30F-D24E-A38A-1D938762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860" y="1125795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43C33A7-813C-1B44-8612-924A4F102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568" y="1978661"/>
            <a:ext cx="9603275" cy="345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Sorry                                                                    </a:t>
            </a:r>
            <a:r>
              <a:rPr kumimoji="1" lang="en-US" altLang="ko-Kore-CZ" dirty="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</a:t>
            </a:r>
            <a:r>
              <a:rPr kumimoji="1" lang="en-US" altLang="ko-Kore-CZ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e</a:t>
            </a: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 dirty="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미안해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미안해요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죄송합니다</a:t>
            </a:r>
            <a:r>
              <a:rPr kumimoji="1" lang="en-US" altLang="ko-KR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{Mi-an-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 / Mi-an-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hae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 / </a:t>
            </a:r>
            <a:r>
              <a:rPr kumimoji="1" lang="en-US" altLang="ko-Kore-CZ" sz="2400" dirty="0" err="1">
                <a:latin typeface="AppleGothic" pitchFamily="2" charset="-127"/>
                <a:ea typeface="AppleGothic" pitchFamily="2" charset="-127"/>
              </a:rPr>
              <a:t>Jwae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-song-ha</a:t>
            </a:r>
            <a:r>
              <a:rPr kumimoji="1" lang="cs-CZ" altLang="ko-Kore-CZ" sz="2400" dirty="0">
                <a:latin typeface="AppleGothic" pitchFamily="2" charset="-127"/>
                <a:ea typeface="AppleGothic" pitchFamily="2" charset="-127"/>
              </a:rPr>
              <a:t>p-ni-da</a:t>
            </a: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ore-CZ" sz="2400" dirty="0">
                <a:latin typeface="AppleGothic" pitchFamily="2" charset="-127"/>
                <a:ea typeface="AppleGothic" pitchFamily="2" charset="-127"/>
              </a:rPr>
              <a:t>Thank you</a:t>
            </a:r>
          </a:p>
          <a:p>
            <a:pPr marL="0" indent="0">
              <a:buNone/>
            </a:pPr>
            <a:r>
              <a:rPr kumimoji="1" lang="ko-KR" altLang="en-US" sz="2400" dirty="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고마워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고마워요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 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24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ko-KR" altLang="en-US" sz="2400" dirty="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감사합니다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.</a:t>
            </a:r>
          </a:p>
          <a:p>
            <a:pPr marL="0" indent="0">
              <a:buNone/>
            </a:pP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{Go-ma-wo / Go-ma-wo-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  / Gam-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sa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-hap-</a:t>
            </a:r>
            <a:r>
              <a:rPr kumimoji="1" lang="en-US" altLang="ko-KR" sz="2400" dirty="0" err="1">
                <a:latin typeface="AppleGothic" pitchFamily="2" charset="-127"/>
                <a:ea typeface="AppleGothic" pitchFamily="2" charset="-127"/>
              </a:rPr>
              <a:t>ni</a:t>
            </a:r>
            <a:r>
              <a:rPr kumimoji="1" lang="en-US" altLang="ko-KR" sz="2400" dirty="0">
                <a:latin typeface="AppleGothic" pitchFamily="2" charset="-127"/>
                <a:ea typeface="AppleGothic" pitchFamily="2" charset="-127"/>
              </a:rPr>
              <a:t>-da}</a:t>
            </a:r>
            <a:endParaRPr kumimoji="1" lang="en-US" altLang="ko-Kore-CZ" sz="2400" dirty="0">
              <a:latin typeface="AppleGothic" pitchFamily="2" charset="-127"/>
              <a:ea typeface="AppleGothic" pitchFamily="2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9576ED05-B399-8041-938B-D8416850D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8"/>
    </mc:Choice>
    <mc:Fallback xmlns="">
      <p:transition spd="slow" advTm="3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353" y="2583195"/>
            <a:ext cx="9603275" cy="3450613"/>
          </a:xfrm>
        </p:spPr>
        <p:txBody>
          <a:bodyPr/>
          <a:lstStyle/>
          <a:p>
            <a:pPr marL="0" indent="0">
              <a:buNone/>
            </a:pPr>
            <a:endParaRPr kumimoji="1" lang="en-US" altLang="ko-Kore-CZ"/>
          </a:p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I have coffee.</a:t>
            </a:r>
          </a:p>
          <a:p>
            <a:pPr marL="0" indent="0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나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는 커피를 가지고 있어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.{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Na-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coffee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reul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ji go it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ko-Kore-CZ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저</a:t>
            </a:r>
            <a:r>
              <a:rPr kumimoji="1" lang="ko-Kore-CZ" altLang="en-US" sz="2400">
                <a:latin typeface="AppleGothic" pitchFamily="2" charset="-127"/>
                <a:ea typeface="AppleGothic" pitchFamily="2" charset="-127"/>
              </a:rPr>
              <a:t>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커피를 가지고 있어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.{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Jeo-neun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coffee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reul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ji go it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5" y="1964724"/>
            <a:ext cx="411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I</a:t>
            </a:r>
            <a:endParaRPr kumimoji="1" lang="ko-Kore-CZ" altLang="en-US" sz="32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00CE1-1294-E24B-A923-380D54F896BB}"/>
              </a:ext>
            </a:extLst>
          </p:cNvPr>
          <p:cNvSpPr txBox="1"/>
          <p:nvPr/>
        </p:nvSpPr>
        <p:spPr>
          <a:xfrm>
            <a:off x="9205785" y="1983957"/>
            <a:ext cx="1947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kumimoji="1" lang="ko-Kore-CZ" altLang="en-US" sz="200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CFAE5043-3F18-C44A-A1F8-B2CA51661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3"/>
    </mc:Choice>
    <mc:Fallback xmlns="">
      <p:transition spd="slow" advTm="5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46" y="2797027"/>
            <a:ext cx="9603275" cy="3450613"/>
          </a:xfrm>
        </p:spPr>
        <p:txBody>
          <a:bodyPr/>
          <a:lstStyle/>
          <a:p>
            <a:pPr marL="0" indent="0">
              <a:buNone/>
            </a:pPr>
            <a:endParaRPr kumimoji="1" lang="en-US" altLang="ko-Kore-CZ"/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My major is music.</a:t>
            </a:r>
          </a:p>
          <a:p>
            <a:pPr marL="0" indent="0">
              <a:buNone/>
            </a:pP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나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의 전공은 음악이야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Na-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jeon-gong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eum-ak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I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저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의 전공은 </a:t>
            </a:r>
            <a:r>
              <a:rPr kumimoji="1" lang="ko-KR" altLang="en-US" sz="2400" err="1">
                <a:latin typeface="AppleGothic" pitchFamily="2" charset="-127"/>
                <a:ea typeface="AppleGothic" pitchFamily="2" charset="-127"/>
              </a:rPr>
              <a:t>음악이</a:t>
            </a:r>
            <a:r>
              <a:rPr kumimoji="1" lang="ko-KR" altLang="en-US" sz="2400" err="1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에요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-un jeon-gong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eum-ak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i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-e-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6" y="1964724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My</a:t>
            </a:r>
            <a:endParaRPr kumimoji="1" lang="ko-Kore-CZ" altLang="en-US" sz="3200" b="1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BD0880E-F9D6-444A-8C85-83D8DE9C1F14}"/>
              </a:ext>
            </a:extLst>
          </p:cNvPr>
          <p:cNvSpPr/>
          <p:nvPr/>
        </p:nvSpPr>
        <p:spPr>
          <a:xfrm>
            <a:off x="9198256" y="2057056"/>
            <a:ext cx="1856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lang="ko-Kore-CZ" altLang="en-US" sz="200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2D643F8A-9D9C-944C-9453-7B1D2A7CE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0"/>
    </mc:Choice>
    <mc:Fallback xmlns="">
      <p:transition spd="slow" advTm="1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46" y="2797027"/>
            <a:ext cx="9603275" cy="3450613"/>
          </a:xfrm>
        </p:spPr>
        <p:txBody>
          <a:bodyPr/>
          <a:lstStyle/>
          <a:p>
            <a:pPr marL="0" indent="0">
              <a:buNone/>
            </a:pPr>
            <a:endParaRPr kumimoji="1" lang="en-US" altLang="ko-Kore-CZ"/>
          </a:p>
          <a:p>
            <a:pPr marL="0" indent="0">
              <a:buNone/>
            </a:pP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Please give it to me.</a:t>
            </a:r>
          </a:p>
          <a:p>
            <a:pPr marL="0" indent="0">
              <a:buNone/>
            </a:pPr>
            <a:endParaRPr kumimoji="1" lang="en-US" altLang="ko-KR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그것을 </a:t>
            </a: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나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에게 줘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Geu-geot-eul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na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-e-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gwo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  <a:p>
            <a:pPr marL="0" indent="0">
              <a:buNone/>
            </a:pP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그것을 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저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에게 주세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Geu-geot-eul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jeo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-e-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ge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ju-sae-yo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6" y="1964724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Me</a:t>
            </a:r>
            <a:endParaRPr kumimoji="1" lang="ko-Kore-CZ" altLang="en-US" sz="3200" b="1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E202861-8779-4848-9A5E-6B0C27CA7C50}"/>
              </a:ext>
            </a:extLst>
          </p:cNvPr>
          <p:cNvSpPr/>
          <p:nvPr/>
        </p:nvSpPr>
        <p:spPr>
          <a:xfrm>
            <a:off x="9198256" y="2073561"/>
            <a:ext cx="1856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lang="ko-Kore-CZ" altLang="en-US" sz="2000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E742D0BA-78BC-3747-BFD5-BB16B5D8B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5"/>
    </mc:Choice>
    <mc:Fallback xmlns="">
      <p:transition spd="slow" advTm="1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EAE5979-B891-9141-825C-A749225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01081"/>
            <a:ext cx="9603275" cy="1049235"/>
          </a:xfrm>
        </p:spPr>
        <p:txBody>
          <a:bodyPr/>
          <a:lstStyle/>
          <a:p>
            <a:r>
              <a:rPr kumimoji="1" lang="en-US" altLang="ko-Kore-CZ"/>
              <a:t>Informal/polite expression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0AEA0C4-3163-9349-9513-2024F83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191" y="3125170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ore-CZ" sz="2400">
                <a:latin typeface="AppleGothic" pitchFamily="2" charset="-127"/>
                <a:ea typeface="AppleGothic" pitchFamily="2" charset="-127"/>
              </a:rPr>
              <a:t>You are pretty.</a:t>
            </a:r>
          </a:p>
          <a:p>
            <a:pPr marL="0" indent="0">
              <a:buNone/>
            </a:pP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ko-KR" altLang="en-US" sz="24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너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는 예쁘다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{Neo-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neun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yae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bbeu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-da}</a:t>
            </a:r>
          </a:p>
          <a:p>
            <a:pPr marL="0" indent="0">
              <a:buNone/>
            </a:pP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당신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은 예뻐</a:t>
            </a:r>
            <a:r>
              <a:rPr kumimoji="1" lang="ko-KR" altLang="en-US" sz="24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요</a:t>
            </a:r>
            <a:r>
              <a:rPr kumimoji="1" lang="ko-KR" altLang="en-US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{Dang-sin-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eun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2400" err="1">
                <a:latin typeface="AppleGothic" pitchFamily="2" charset="-127"/>
                <a:ea typeface="AppleGothic" pitchFamily="2" charset="-127"/>
              </a:rPr>
              <a:t>yae-bbeo-yo</a:t>
            </a:r>
            <a:r>
              <a:rPr kumimoji="1" lang="en-US" altLang="ko-KR" sz="2400">
                <a:latin typeface="AppleGothic" pitchFamily="2" charset="-127"/>
                <a:ea typeface="AppleGothic" pitchFamily="2" charset="-127"/>
              </a:rPr>
              <a:t>}</a:t>
            </a:r>
            <a:endParaRPr kumimoji="1" lang="en-US" altLang="ko-Kore-CZ" sz="240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04232D-DB5C-E445-9ECD-92B0246FEDDE}"/>
              </a:ext>
            </a:extLst>
          </p:cNvPr>
          <p:cNvSpPr txBox="1"/>
          <p:nvPr/>
        </p:nvSpPr>
        <p:spPr>
          <a:xfrm>
            <a:off x="1729946" y="1964724"/>
            <a:ext cx="42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CZ" sz="3200" b="1"/>
              <a:t>You</a:t>
            </a:r>
            <a:endParaRPr kumimoji="1" lang="ko-Kore-CZ" altLang="en-US" sz="3200" b="1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D4C78E0-E8F2-B648-99B9-2FB8C0CD8FF8}"/>
              </a:ext>
            </a:extLst>
          </p:cNvPr>
          <p:cNvSpPr/>
          <p:nvPr/>
        </p:nvSpPr>
        <p:spPr>
          <a:xfrm>
            <a:off x="9105563" y="2057056"/>
            <a:ext cx="1856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ore-CZ" sz="2000">
                <a:highlight>
                  <a:srgbClr val="FF00FF"/>
                </a:highlight>
                <a:latin typeface="AppleGothic" pitchFamily="2" charset="-127"/>
                <a:ea typeface="AppleGothic" pitchFamily="2" charset="-127"/>
              </a:rPr>
              <a:t>Informal</a:t>
            </a:r>
            <a:r>
              <a:rPr kumimoji="1" lang="en-US" altLang="ko-Kore-CZ" sz="200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en-US" altLang="ko-Kore-CZ" sz="2000">
                <a:highlight>
                  <a:srgbClr val="00FFFF"/>
                </a:highlight>
                <a:latin typeface="AppleGothic" pitchFamily="2" charset="-127"/>
                <a:ea typeface="AppleGothic" pitchFamily="2" charset="-127"/>
              </a:rPr>
              <a:t>polite</a:t>
            </a:r>
            <a:endParaRPr lang="ko-Kore-CZ" altLang="en-US" sz="2000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CD491201-A935-7C42-A4F2-ABE6510DD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1"/>
    </mc:Choice>
    <mc:Fallback xmlns="">
      <p:transition spd="slow" advTm="3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0C6229-BD93-2A44-9994-54EFB180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006" y="1125794"/>
            <a:ext cx="9603275" cy="1049235"/>
          </a:xfrm>
        </p:spPr>
        <p:txBody>
          <a:bodyPr/>
          <a:lstStyle/>
          <a:p>
            <a:r>
              <a:rPr kumimoji="1" lang="en-US" altLang="ko-Kore-CZ"/>
              <a:t>Basic grammar</a:t>
            </a:r>
            <a:endParaRPr kumimoji="1" lang="ko-Kore-CZ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619C5DC-29AE-A240-9707-C22F02735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573" y="2639274"/>
            <a:ext cx="960327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ko-Kore-CZ" sz="4000" dirty="0">
                <a:solidFill>
                  <a:srgbClr val="C00000"/>
                </a:solidFill>
                <a:latin typeface="AppleGothic" pitchFamily="2" charset="-127"/>
                <a:ea typeface="AppleGothic" pitchFamily="2" charset="-127"/>
              </a:rPr>
              <a:t>Am , Are , Is</a:t>
            </a:r>
          </a:p>
          <a:p>
            <a:pPr marL="0" indent="0">
              <a:buNone/>
            </a:pPr>
            <a:endParaRPr kumimoji="1" lang="en-US" altLang="ko-KR" sz="3200" dirty="0">
              <a:solidFill>
                <a:srgbClr val="C00000"/>
              </a:solidFill>
              <a:latin typeface="AppleGothic" pitchFamily="2" charset="-127"/>
              <a:ea typeface="AppleGothic" pitchFamily="2" charset="-127"/>
            </a:endParaRPr>
          </a:p>
          <a:p>
            <a:pPr marL="0" indent="0">
              <a:buNone/>
            </a:pP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다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/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~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이다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{</a:t>
            </a:r>
            <a:r>
              <a:rPr kumimoji="1" lang="ko-KR" altLang="en-US" sz="3200" dirty="0">
                <a:latin typeface="AppleGothic" pitchFamily="2" charset="-127"/>
                <a:ea typeface="AppleGothic" pitchFamily="2" charset="-127"/>
              </a:rPr>
              <a:t> </a:t>
            </a:r>
            <a:r>
              <a:rPr kumimoji="1" lang="en-US" altLang="ko-KR" sz="3200" dirty="0">
                <a:latin typeface="AppleGothic" pitchFamily="2" charset="-127"/>
                <a:ea typeface="AppleGothic" pitchFamily="2" charset="-127"/>
              </a:rPr>
              <a:t>da / I –da}</a:t>
            </a:r>
            <a:endParaRPr kumimoji="1" lang="ko-Kore-CZ" altLang="en-US" sz="3200" dirty="0">
              <a:latin typeface="AppleGothic" pitchFamily="2" charset="-127"/>
              <a:ea typeface="AppleGothic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E0BD2-2D63-8D4E-A89C-58A7C096C3F3}"/>
              </a:ext>
            </a:extLst>
          </p:cNvPr>
          <p:cNvSpPr txBox="1"/>
          <p:nvPr/>
        </p:nvSpPr>
        <p:spPr>
          <a:xfrm>
            <a:off x="1655805" y="2148512"/>
            <a:ext cx="302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ko-Kore-CZ"/>
              <a:t>Be – Verb</a:t>
            </a:r>
            <a:endParaRPr kumimoji="1" lang="ko-Kore-CZ" altLang="en-US"/>
          </a:p>
        </p:txBody>
      </p:sp>
      <p:sp>
        <p:nvSpPr>
          <p:cNvPr id="6" name="타원형 설명선[O] 5">
            <a:extLst>
              <a:ext uri="{FF2B5EF4-FFF2-40B4-BE49-F238E27FC236}">
                <a16:creationId xmlns:a16="http://schemas.microsoft.com/office/drawing/2014/main" id="{E9356CAF-D27B-F848-AE25-83CCD6CE9495}"/>
              </a:ext>
            </a:extLst>
          </p:cNvPr>
          <p:cNvSpPr/>
          <p:nvPr/>
        </p:nvSpPr>
        <p:spPr>
          <a:xfrm>
            <a:off x="2689301" y="5113938"/>
            <a:ext cx="1458098" cy="715362"/>
          </a:xfrm>
          <a:prstGeom prst="wedgeEllipseCallout">
            <a:avLst>
              <a:gd name="adj1" fmla="val 56662"/>
              <a:gd name="adj2" fmla="val -8121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CZ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Behind Vowel</a:t>
            </a:r>
            <a:endParaRPr kumimoji="1" lang="ko-Kore-CZ" alt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타원형 설명선[O] 6">
            <a:extLst>
              <a:ext uri="{FF2B5EF4-FFF2-40B4-BE49-F238E27FC236}">
                <a16:creationId xmlns:a16="http://schemas.microsoft.com/office/drawing/2014/main" id="{5CC10EE7-CB47-B44A-82A8-B43D73EC3DD3}"/>
              </a:ext>
            </a:extLst>
          </p:cNvPr>
          <p:cNvSpPr/>
          <p:nvPr/>
        </p:nvSpPr>
        <p:spPr>
          <a:xfrm>
            <a:off x="5623363" y="5130478"/>
            <a:ext cx="1753621" cy="812800"/>
          </a:xfrm>
          <a:prstGeom prst="wedgeEllipseCallout">
            <a:avLst>
              <a:gd name="adj1" fmla="val -33014"/>
              <a:gd name="adj2" fmla="val -81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CZ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Behind</a:t>
            </a:r>
          </a:p>
          <a:p>
            <a:pPr algn="ctr"/>
            <a:r>
              <a:rPr kumimoji="1" lang="en-US" altLang="ko-Kore-CZ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Consonant</a:t>
            </a:r>
            <a:endParaRPr kumimoji="1" lang="ko-Kore-CZ" alt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A003FF1C-3090-C44A-BCEF-138798D1D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6"/>
    </mc:Choice>
    <mc:Fallback xmlns="">
      <p:transition spd="slow" advTm="3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갤러리">
  <a:themeElements>
    <a:clrScheme name="갤러리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갤러리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갤러리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716</Words>
  <Application>Microsoft Office PowerPoint</Application>
  <PresentationFormat>와이드스크린</PresentationFormat>
  <Paragraphs>184</Paragraphs>
  <Slides>33</Slides>
  <Notes>0</Notes>
  <HiddenSlides>0</HiddenSlides>
  <MMClips>32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9" baseType="lpstr">
      <vt:lpstr>AppleGothic</vt:lpstr>
      <vt:lpstr>나눔명조</vt:lpstr>
      <vt:lpstr>Arial</vt:lpstr>
      <vt:lpstr>Gill Sans MT</vt:lpstr>
      <vt:lpstr>Wingdings</vt:lpstr>
      <vt:lpstr>갤러리</vt:lpstr>
      <vt:lpstr>Korean class</vt:lpstr>
      <vt:lpstr>index</vt:lpstr>
      <vt:lpstr>Informal/polite expression</vt:lpstr>
      <vt:lpstr>Informal/polite expression</vt:lpstr>
      <vt:lpstr>Informal/polite expression</vt:lpstr>
      <vt:lpstr>Informal/polite expression</vt:lpstr>
      <vt:lpstr>Informal/polite expression</vt:lpstr>
      <vt:lpstr>Informal/polite expression</vt:lpstr>
      <vt:lpstr>Basic grammar</vt:lpstr>
      <vt:lpstr>Informal expression</vt:lpstr>
      <vt:lpstr>Informal expression</vt:lpstr>
      <vt:lpstr>Polite expression</vt:lpstr>
      <vt:lpstr>Polite expression</vt:lpstr>
      <vt:lpstr>Basic word - noun</vt:lpstr>
      <vt:lpstr>Basic word - verb</vt:lpstr>
      <vt:lpstr>Basic word - adjective</vt:lpstr>
      <vt:lpstr>Basic grammar</vt:lpstr>
      <vt:lpstr>Basic grammar</vt:lpstr>
      <vt:lpstr>Basic grammar</vt:lpstr>
      <vt:lpstr>Basic grammar</vt:lpstr>
      <vt:lpstr>Dialogue</vt:lpstr>
      <vt:lpstr>dialogue</vt:lpstr>
      <vt:lpstr>dialogue</vt:lpstr>
      <vt:lpstr>Let’s learn numerals</vt:lpstr>
      <vt:lpstr>Korea’s culture –Let’s go trip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class</dc:title>
  <dc:creator>장은주</dc:creator>
  <cp:lastModifiedBy>조석순 조석순</cp:lastModifiedBy>
  <cp:revision>5</cp:revision>
  <dcterms:created xsi:type="dcterms:W3CDTF">2020-11-22T17:20:56Z</dcterms:created>
  <dcterms:modified xsi:type="dcterms:W3CDTF">2023-10-24T22:30:12Z</dcterms:modified>
</cp:coreProperties>
</file>