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2" roundtripDataSignature="AMtx7miHDQ4Sx9sBFXkhXHKyTbo29sM2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55FE60-7EF3-4F8F-A3C0-22DFD475CA9B}">
  <a:tblStyle styleId="{9255FE60-7EF3-4F8F-A3C0-22DFD475CA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2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o4K8zfGmdw?si=vmZoDMiDgKBiz06h" TargetMode="External"/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d82b3579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g30d82b3579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0d82b3579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g30d82b3579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0b6e099d78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g30b6e099d78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0b6e099d78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refers to the final consonant of a syllable block</a:t>
            </a:r>
            <a:endParaRPr/>
          </a:p>
        </p:txBody>
      </p:sp>
      <p:sp>
        <p:nvSpPr>
          <p:cNvPr id="250" name="Google Shape;250;g30b6e099d78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0b6e099d78_1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4100">
                <a:solidFill>
                  <a:schemeClr val="dk1"/>
                </a:solidFill>
              </a:rPr>
              <a:t>                                                                         </a:t>
            </a:r>
            <a:endParaRPr sz="4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3700">
                <a:solidFill>
                  <a:schemeClr val="dk1"/>
                </a:solidFill>
                <a:highlight>
                  <a:srgbClr val="FF00FF"/>
                </a:highlight>
              </a:rPr>
              <a:t>Informal</a:t>
            </a:r>
            <a:r>
              <a:rPr lang="ko-KR" sz="3700">
                <a:solidFill>
                  <a:schemeClr val="dk1"/>
                </a:solidFill>
              </a:rPr>
              <a:t>/</a:t>
            </a:r>
            <a:r>
              <a:rPr lang="ko-KR" sz="3700">
                <a:solidFill>
                  <a:schemeClr val="dk1"/>
                </a:solidFill>
                <a:highlight>
                  <a:srgbClr val="00FFFF"/>
                </a:highlight>
              </a:rPr>
              <a:t>polite</a:t>
            </a:r>
            <a:endParaRPr sz="3700">
              <a:solidFill>
                <a:schemeClr val="dk1"/>
              </a:solidFill>
              <a:highlight>
                <a:srgbClr val="00FFFF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4100">
                <a:solidFill>
                  <a:schemeClr val="dk1"/>
                </a:solidFill>
                <a:highlight>
                  <a:srgbClr val="FF00FF"/>
                </a:highlight>
              </a:rPr>
              <a:t>안녕 </a:t>
            </a:r>
            <a:r>
              <a:rPr lang="ko-KR" sz="4100">
                <a:solidFill>
                  <a:schemeClr val="dk1"/>
                </a:solidFill>
              </a:rPr>
              <a:t> /  </a:t>
            </a:r>
            <a:r>
              <a:rPr lang="ko-KR" sz="4100">
                <a:solidFill>
                  <a:schemeClr val="dk1"/>
                </a:solidFill>
                <a:highlight>
                  <a:srgbClr val="00FFFF"/>
                </a:highlight>
              </a:rPr>
              <a:t>안녕하세요                                               </a:t>
            </a:r>
            <a:endParaRPr sz="4100">
              <a:solidFill>
                <a:schemeClr val="dk1"/>
              </a:solidFill>
              <a:highlight>
                <a:srgbClr val="00FFFF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4100">
                <a:solidFill>
                  <a:schemeClr val="dk1"/>
                </a:solidFill>
              </a:rPr>
              <a:t>{An-nyeong / An-nyeong-ha-sae-yo}</a:t>
            </a:r>
            <a:endParaRPr sz="4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4100">
                <a:solidFill>
                  <a:schemeClr val="dk1"/>
                </a:solidFill>
              </a:rPr>
              <a:t>Bye</a:t>
            </a:r>
            <a:endParaRPr sz="4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4100">
                <a:solidFill>
                  <a:schemeClr val="dk1"/>
                </a:solidFill>
                <a:highlight>
                  <a:srgbClr val="FF00FF"/>
                </a:highlight>
              </a:rPr>
              <a:t>잘 가</a:t>
            </a:r>
            <a:r>
              <a:rPr lang="ko-KR" sz="4100">
                <a:solidFill>
                  <a:schemeClr val="dk1"/>
                </a:solidFill>
              </a:rPr>
              <a:t>  / </a:t>
            </a:r>
            <a:r>
              <a:rPr lang="ko-KR" sz="4100">
                <a:solidFill>
                  <a:schemeClr val="dk1"/>
                </a:solidFill>
                <a:highlight>
                  <a:srgbClr val="00FFFF"/>
                </a:highlight>
              </a:rPr>
              <a:t>안녕히가세요</a:t>
            </a:r>
            <a:endParaRPr sz="4100">
              <a:solidFill>
                <a:schemeClr val="dk1"/>
              </a:solidFill>
              <a:highlight>
                <a:srgbClr val="00FFFF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4100">
                <a:solidFill>
                  <a:schemeClr val="dk1"/>
                </a:solidFill>
              </a:rPr>
              <a:t>{Jal-ga  / An-nyeong-hee-ga-sae-yo}</a:t>
            </a:r>
            <a:endParaRPr/>
          </a:p>
        </p:txBody>
      </p:sp>
      <p:sp>
        <p:nvSpPr>
          <p:cNvPr id="258" name="Google Shape;258;g30b6e099d78_1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0d82b3579a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ko-KR" sz="4100">
                <a:solidFill>
                  <a:schemeClr val="dk1"/>
                </a:solidFill>
              </a:rPr>
              <a:t>                         </a:t>
            </a:r>
            <a:r>
              <a:rPr lang="ko-KR" sz="3800">
                <a:solidFill>
                  <a:schemeClr val="dk1"/>
                </a:solidFill>
              </a:rPr>
              <a:t>Sorry                                                                    </a:t>
            </a:r>
            <a:endParaRPr sz="3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3400">
                <a:solidFill>
                  <a:schemeClr val="dk1"/>
                </a:solidFill>
                <a:highlight>
                  <a:srgbClr val="FF00FF"/>
                </a:highlight>
              </a:rPr>
              <a:t>Informal</a:t>
            </a:r>
            <a:r>
              <a:rPr lang="ko-KR" sz="3400">
                <a:solidFill>
                  <a:schemeClr val="dk1"/>
                </a:solidFill>
              </a:rPr>
              <a:t>/</a:t>
            </a:r>
            <a:r>
              <a:rPr lang="ko-KR" sz="3400">
                <a:solidFill>
                  <a:schemeClr val="dk1"/>
                </a:solidFill>
                <a:highlight>
                  <a:srgbClr val="00FFFF"/>
                </a:highlight>
              </a:rPr>
              <a:t>polite</a:t>
            </a:r>
            <a:endParaRPr sz="3200">
              <a:solidFill>
                <a:schemeClr val="dk1"/>
              </a:solidFill>
              <a:highlight>
                <a:srgbClr val="00FFFF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3800">
                <a:solidFill>
                  <a:schemeClr val="dk1"/>
                </a:solidFill>
                <a:highlight>
                  <a:srgbClr val="FF00FF"/>
                </a:highlight>
              </a:rPr>
              <a:t>미안해</a:t>
            </a:r>
            <a:r>
              <a:rPr lang="ko-KR" sz="3800">
                <a:solidFill>
                  <a:schemeClr val="dk1"/>
                </a:solidFill>
              </a:rPr>
              <a:t>  /  </a:t>
            </a:r>
            <a:r>
              <a:rPr lang="ko-KR" sz="3800">
                <a:solidFill>
                  <a:schemeClr val="dk1"/>
                </a:solidFill>
                <a:highlight>
                  <a:srgbClr val="00FFFF"/>
                </a:highlight>
              </a:rPr>
              <a:t>미안해요</a:t>
            </a:r>
            <a:r>
              <a:rPr lang="ko-KR" sz="3800">
                <a:solidFill>
                  <a:schemeClr val="dk1"/>
                </a:solidFill>
              </a:rPr>
              <a:t>  / </a:t>
            </a:r>
            <a:r>
              <a:rPr lang="ko-KR" sz="3800">
                <a:solidFill>
                  <a:schemeClr val="dk1"/>
                </a:solidFill>
                <a:highlight>
                  <a:srgbClr val="00FFFF"/>
                </a:highlight>
              </a:rPr>
              <a:t>죄송합니다.</a:t>
            </a:r>
            <a:endParaRPr sz="3800">
              <a:solidFill>
                <a:schemeClr val="dk1"/>
              </a:solidFill>
              <a:highlight>
                <a:srgbClr val="00FFFF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3800">
                <a:solidFill>
                  <a:schemeClr val="dk1"/>
                </a:solidFill>
              </a:rPr>
              <a:t>{Mi-an-hae  / Mi-an-hae-yo / Jwae-song-hap-ni-da}</a:t>
            </a:r>
            <a:endParaRPr sz="3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3800">
                <a:solidFill>
                  <a:schemeClr val="dk1"/>
                </a:solidFill>
              </a:rPr>
              <a:t>Thank you</a:t>
            </a:r>
            <a:endParaRPr sz="3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3800">
                <a:solidFill>
                  <a:schemeClr val="dk1"/>
                </a:solidFill>
                <a:highlight>
                  <a:srgbClr val="FF00FF"/>
                </a:highlight>
              </a:rPr>
              <a:t>고마워</a:t>
            </a:r>
            <a:r>
              <a:rPr lang="ko-KR" sz="3800">
                <a:solidFill>
                  <a:schemeClr val="dk1"/>
                </a:solidFill>
              </a:rPr>
              <a:t> / </a:t>
            </a:r>
            <a:r>
              <a:rPr lang="ko-KR" sz="3800">
                <a:solidFill>
                  <a:schemeClr val="dk1"/>
                </a:solidFill>
                <a:highlight>
                  <a:srgbClr val="00FFFF"/>
                </a:highlight>
              </a:rPr>
              <a:t>고마워요</a:t>
            </a:r>
            <a:r>
              <a:rPr lang="ko-KR" sz="3800">
                <a:solidFill>
                  <a:schemeClr val="dk1"/>
                </a:solidFill>
              </a:rPr>
              <a:t>  / </a:t>
            </a:r>
            <a:r>
              <a:rPr lang="ko-KR" sz="3800">
                <a:solidFill>
                  <a:schemeClr val="dk1"/>
                </a:solidFill>
                <a:highlight>
                  <a:srgbClr val="00FFFF"/>
                </a:highlight>
              </a:rPr>
              <a:t>감사합니다</a:t>
            </a:r>
            <a:r>
              <a:rPr lang="ko-KR" sz="3800">
                <a:solidFill>
                  <a:schemeClr val="dk1"/>
                </a:solidFill>
              </a:rPr>
              <a:t>.</a:t>
            </a:r>
            <a:endParaRPr sz="3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ko-KR" sz="3800">
                <a:solidFill>
                  <a:schemeClr val="dk1"/>
                </a:solidFill>
              </a:rPr>
              <a:t>{Go-ma-wo / Go-ma-wo-yo  / Gam-sa-hap-ni-da}</a:t>
            </a:r>
            <a:r>
              <a:rPr lang="ko-KR" sz="4100">
                <a:solidFill>
                  <a:schemeClr val="dk1"/>
                </a:solidFill>
              </a:rPr>
              <a:t>                                                </a:t>
            </a:r>
            <a:endParaRPr sz="4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ko-KR" sz="3700">
                <a:solidFill>
                  <a:schemeClr val="dk1"/>
                </a:solidFill>
                <a:highlight>
                  <a:srgbClr val="FF00FF"/>
                </a:highlight>
              </a:rPr>
              <a:t>Informal</a:t>
            </a:r>
            <a:r>
              <a:rPr lang="ko-KR" sz="3700">
                <a:solidFill>
                  <a:schemeClr val="dk1"/>
                </a:solidFill>
              </a:rPr>
              <a:t>/</a:t>
            </a:r>
            <a:r>
              <a:rPr lang="ko-KR" sz="3700">
                <a:solidFill>
                  <a:schemeClr val="dk1"/>
                </a:solidFill>
                <a:highlight>
                  <a:srgbClr val="00FFFF"/>
                </a:highlight>
              </a:rPr>
              <a:t>polite</a:t>
            </a:r>
            <a:endParaRPr sz="3700">
              <a:solidFill>
                <a:schemeClr val="dk1"/>
              </a:solidFill>
              <a:highlight>
                <a:srgbClr val="00FFFF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ko-KR" sz="4100">
                <a:solidFill>
                  <a:schemeClr val="dk1"/>
                </a:solidFill>
                <a:highlight>
                  <a:srgbClr val="FF00FF"/>
                </a:highlight>
              </a:rPr>
              <a:t>안녕 </a:t>
            </a:r>
            <a:r>
              <a:rPr lang="ko-KR" sz="4100">
                <a:solidFill>
                  <a:schemeClr val="dk1"/>
                </a:solidFill>
              </a:rPr>
              <a:t> /  </a:t>
            </a:r>
            <a:r>
              <a:rPr lang="ko-KR" sz="4100">
                <a:solidFill>
                  <a:schemeClr val="dk1"/>
                </a:solidFill>
                <a:highlight>
                  <a:srgbClr val="00FFFF"/>
                </a:highlight>
              </a:rPr>
              <a:t>안녕하세요                                               </a:t>
            </a:r>
            <a:endParaRPr sz="4100">
              <a:solidFill>
                <a:schemeClr val="dk1"/>
              </a:solidFill>
              <a:highlight>
                <a:srgbClr val="00FFFF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ko-KR" sz="4100">
                <a:solidFill>
                  <a:schemeClr val="dk1"/>
                </a:solidFill>
              </a:rPr>
              <a:t>{An-nyeong / An-nyeong-ha-sae-yo}</a:t>
            </a:r>
            <a:endParaRPr sz="4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ko-KR" sz="4100">
                <a:solidFill>
                  <a:schemeClr val="dk1"/>
                </a:solidFill>
              </a:rPr>
              <a:t>Bye</a:t>
            </a:r>
            <a:endParaRPr sz="4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ko-KR" sz="4100">
                <a:solidFill>
                  <a:schemeClr val="dk1"/>
                </a:solidFill>
                <a:highlight>
                  <a:srgbClr val="FF00FF"/>
                </a:highlight>
              </a:rPr>
              <a:t>잘 가</a:t>
            </a:r>
            <a:r>
              <a:rPr lang="ko-KR" sz="4100">
                <a:solidFill>
                  <a:schemeClr val="dk1"/>
                </a:solidFill>
              </a:rPr>
              <a:t>  / </a:t>
            </a:r>
            <a:r>
              <a:rPr lang="ko-KR" sz="4100">
                <a:solidFill>
                  <a:schemeClr val="dk1"/>
                </a:solidFill>
                <a:highlight>
                  <a:srgbClr val="00FFFF"/>
                </a:highlight>
              </a:rPr>
              <a:t>안녕히가세요</a:t>
            </a:r>
            <a:endParaRPr sz="4100">
              <a:solidFill>
                <a:schemeClr val="dk1"/>
              </a:solidFill>
              <a:highlight>
                <a:srgbClr val="00FFFF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ko-KR" sz="4100">
                <a:solidFill>
                  <a:schemeClr val="dk1"/>
                </a:solidFill>
              </a:rPr>
              <a:t>{Jal-ga  / An-nyeong-hee-ga-sae-yo}</a:t>
            </a:r>
            <a:endParaRPr/>
          </a:p>
        </p:txBody>
      </p:sp>
      <p:sp>
        <p:nvSpPr>
          <p:cNvPr id="284" name="Google Shape;284;g30d82b3579a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0d82b3579a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chart</a:t>
            </a:r>
            <a:endParaRPr/>
          </a:p>
        </p:txBody>
      </p:sp>
      <p:sp>
        <p:nvSpPr>
          <p:cNvPr id="308" name="Google Shape;308;g30d82b3579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0d82b3579a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chart</a:t>
            </a:r>
            <a:endParaRPr/>
          </a:p>
        </p:txBody>
      </p:sp>
      <p:sp>
        <p:nvSpPr>
          <p:cNvPr id="322" name="Google Shape;322;g30d82b3579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0d82b3579a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chart</a:t>
            </a:r>
            <a:endParaRPr/>
          </a:p>
        </p:txBody>
      </p:sp>
      <p:sp>
        <p:nvSpPr>
          <p:cNvPr id="336" name="Google Shape;336;g30d82b3579a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0d82b3579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chart</a:t>
            </a:r>
            <a:endParaRPr/>
          </a:p>
        </p:txBody>
      </p:sp>
      <p:sp>
        <p:nvSpPr>
          <p:cNvPr id="351" name="Google Shape;351;g30d82b3579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0d82b3579a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chart</a:t>
            </a:r>
            <a:endParaRPr/>
          </a:p>
        </p:txBody>
      </p:sp>
      <p:sp>
        <p:nvSpPr>
          <p:cNvPr id="365" name="Google Shape;365;g30d82b3579a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0d82b3579a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chart</a:t>
            </a:r>
            <a:endParaRPr/>
          </a:p>
        </p:txBody>
      </p:sp>
      <p:sp>
        <p:nvSpPr>
          <p:cNvPr id="382" name="Google Shape;382;g30d82b3579a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0d82b3579a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chart</a:t>
            </a:r>
            <a:endParaRPr/>
          </a:p>
        </p:txBody>
      </p:sp>
      <p:sp>
        <p:nvSpPr>
          <p:cNvPr id="402" name="Google Shape;402;g30d82b3579a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0d82b3579a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chart</a:t>
            </a:r>
            <a:endParaRPr/>
          </a:p>
        </p:txBody>
      </p:sp>
      <p:sp>
        <p:nvSpPr>
          <p:cNvPr id="421" name="Google Shape;421;g30d82b3579a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0d82b3579a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chart</a:t>
            </a:r>
            <a:endParaRPr/>
          </a:p>
        </p:txBody>
      </p:sp>
      <p:sp>
        <p:nvSpPr>
          <p:cNvPr id="441" name="Google Shape;441;g30d82b3579a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0" name="Google Shape;4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0b4073868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9" name="Google Shape;469;g30b4073868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0d43831bb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2" name="Google Shape;482;g30d43831bb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0d43831bb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5" name="Google Shape;495;g30d43831bb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0d43831bb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8" name="Google Shape;508;g30d43831bb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b6e099d7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g30b6e099d7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0d43831bb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1" name="Google Shape;521;g30d43831bb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0d43831bb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4" name="Google Shape;534;g30d43831bb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0d43831bb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7" name="Google Shape;547;g30d43831bb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0d43831bbb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0" name="Google Shape;560;g30d43831bbb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0d43831bbb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3" name="Google Shape;573;g30d43831bbb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0d43831bbb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6" name="Google Shape;586;g30d43831bbb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0d43831bb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아이콘 고민 필요</a:t>
            </a:r>
            <a:endParaRPr/>
          </a:p>
        </p:txBody>
      </p:sp>
      <p:sp>
        <p:nvSpPr>
          <p:cNvPr id="599" name="Google Shape;599;g30d43831bb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0d43831bbb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2" name="Google Shape;612;g30d43831bbb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0d43831bb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5" name="Google Shape;625;g30d43831bb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0d43831bb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아이콘 바꿔야 할 듯</a:t>
            </a:r>
            <a:endParaRPr/>
          </a:p>
        </p:txBody>
      </p:sp>
      <p:sp>
        <p:nvSpPr>
          <p:cNvPr id="638" name="Google Shape;638;g30d43831bb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b6e099d7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g30b6e099d7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0d43831bbb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1" name="Google Shape;651;g30d43831bbb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0d43831bbb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4" name="Google Shape;664;g30d43831bbb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0d43831bbb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7" name="Google Shape;677;g30d43831bbb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0d43831bbb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반의어 추가</a:t>
            </a:r>
            <a:endParaRPr/>
          </a:p>
        </p:txBody>
      </p:sp>
      <p:sp>
        <p:nvSpPr>
          <p:cNvPr id="690" name="Google Shape;690;g30d43831bbb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0d43831bbb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3" name="Google Shape;703;g30d43831bbb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0d43831bb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반의어 추가</a:t>
            </a:r>
            <a:endParaRPr/>
          </a:p>
        </p:txBody>
      </p:sp>
      <p:sp>
        <p:nvSpPr>
          <p:cNvPr id="716" name="Google Shape;716;g30d43831bb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0d43831bbb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9" name="Google Shape;729;g30d43831bbb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0d43831bbb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반의어 추가</a:t>
            </a:r>
            <a:endParaRPr/>
          </a:p>
        </p:txBody>
      </p:sp>
      <p:sp>
        <p:nvSpPr>
          <p:cNvPr id="742" name="Google Shape;742;g30d43831bbb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0b407386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5" name="Google Shape;755;g30b407386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0d43831bbb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4" name="Google Shape;764;g30d43831bbb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b6e099d78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g30b6e099d78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0d43831bbb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조사 (는, 를)는 검정색으로 표시</a:t>
            </a:r>
            <a:endParaRPr/>
          </a:p>
        </p:txBody>
      </p:sp>
      <p:sp>
        <p:nvSpPr>
          <p:cNvPr id="775" name="Google Shape;775;g30d43831bbb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0d43831bbb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조사 (는, 를)는 검정색으로 표시</a:t>
            </a:r>
            <a:endParaRPr/>
          </a:p>
        </p:txBody>
      </p:sp>
      <p:sp>
        <p:nvSpPr>
          <p:cNvPr id="789" name="Google Shape;789;g30d43831bbb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30d43831bbb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조사 (는, 를)는 검정색으로 표시</a:t>
            </a:r>
            <a:endParaRPr/>
          </a:p>
        </p:txBody>
      </p:sp>
      <p:sp>
        <p:nvSpPr>
          <p:cNvPr id="803" name="Google Shape;803;g30d43831bbb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30d43831bbb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조사 (는, 를)는 검정색으로 표시</a:t>
            </a:r>
            <a:endParaRPr/>
          </a:p>
        </p:txBody>
      </p:sp>
      <p:sp>
        <p:nvSpPr>
          <p:cNvPr id="817" name="Google Shape;817;g30d43831bbb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30b4073868a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2" name="Google Shape;832;g30b4073868a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30d43831bbb_1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0" name="Google Shape;850;g30d43831bbb_1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30d43831bbb_1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6" name="Google Shape;866;g30d43831bbb_1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30d43831bbb_1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4" name="Google Shape;884;g30d43831bbb_1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30b4073868a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0" name="Google Shape;900;g30b4073868a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30d43831bbb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9" name="Google Shape;909;g30d43831bbb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d82b3579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g30d82b3579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30d43831bbb_1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8" name="Google Shape;928;g30d43831bbb_1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30d43831bbb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밥 먹고 카페가서 수다떨고 인생 네컷 찍는 게 우리의 국룰 데이트 코스임을 이야기하기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7" name="Google Shape;947;g30d43831bbb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30d43831bb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6" name="Google Shape;966;g30d43831bb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30d43831bbb_1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5" name="Google Shape;975;g30d43831bbb_1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30d43831bbb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8" name="Google Shape;988;g30d43831bbb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30dc3b89d1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2" name="Google Shape;1002;g30dc3b89d1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30d67e60e8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4" name="Google Shape;1014;g30d67e60e8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30d43831bbb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8" name="Google Shape;1028;g30d43831bbb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30b4073868a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u="sng">
                <a:solidFill>
                  <a:schemeClr val="hlink"/>
                </a:solidFill>
                <a:hlinkClick r:id="rId3"/>
              </a:rPr>
              <a:t>https://youtu.be/Go4K8zfGmdw?si=vmZoDMiDgKBiz06h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/>
              <a:t>08:50-13:20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37" name="Google Shape;1037;g30b4073868a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30de15dba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9" name="Google Shape;1049;g30de15dba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d82b3579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g30d82b3579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30de15dba8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3" name="Google Shape;1063;g30de15dba8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30de15dba8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7" name="Google Shape;1077;g30de15dba8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30de15dba8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1" name="Google Shape;1091;g30de15dba8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30b4073868a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5" name="Google Shape;1105;g30b4073868a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30d67e60e8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4" name="Google Shape;1114;g30d67e60e8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30d67e60e8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0" name="Google Shape;1140;g30d67e60e8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30b4073868a_0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6" name="Google Shape;1166;g30b4073868a_0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30d67e60e8b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1" name="Google Shape;1181;g30d67e60e8b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30b4073868a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5" name="Google Shape;1195;g30b4073868a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30d67e60e8b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0" name="Google Shape;1210;g30d67e60e8b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0d82b3579a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g30d82b3579a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30d67e60e8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4" name="Google Shape;1224;g30d67e60e8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30d67e60e8b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8" name="Google Shape;1238;g30d67e60e8b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30d67e60e8b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4" name="Google Shape;1254;g30d67e60e8b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30d82b3579a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1" name="Google Shape;1271;g30d82b3579a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30d67e60e8b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고민 중 - 게임으로 할지 아니면 그냥 건물 층수 가리키고 그게 몇 층이라고 할 지</a:t>
            </a:r>
            <a:endParaRPr/>
          </a:p>
        </p:txBody>
      </p:sp>
      <p:sp>
        <p:nvSpPr>
          <p:cNvPr id="1289" name="Google Shape;1289;g30d67e60e8b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30d82b3579a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7" name="Google Shape;1307;g30d82b3579a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0b6e099d78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g30b6e099d78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s://youtu.be/gN0ArI1JAi8?si=YukQTWmTWEYjWk8y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F8lFSt7SQMU?si=ZYiNLxFot-u8RVob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Go4K8zfGmdw?si=vmZoDMiDgKBiz06h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7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000" y="1016000"/>
            <a:ext cx="16510000" cy="84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0300" y="6959600"/>
            <a:ext cx="13487400" cy="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200400" y="3200400"/>
            <a:ext cx="118872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Arial"/>
              <a:buNone/>
            </a:pPr>
            <a:r>
              <a:rPr lang="ko-KR" sz="13000" b="0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KOREAN</a:t>
            </a:r>
            <a:endParaRPr sz="13000" b="0" i="0" u="none" strike="noStrike" cap="none">
              <a:solidFill>
                <a:srgbClr val="6B68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Arial"/>
              <a:buNone/>
            </a:pPr>
            <a:r>
              <a:rPr lang="ko-KR" sz="13000" b="0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CLASS #</a:t>
            </a:r>
            <a:r>
              <a:rPr lang="ko-KR" sz="13000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3000" b="0" i="0" u="none" strike="noStrike" cap="none">
              <a:solidFill>
                <a:srgbClr val="6B68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5689600" y="2463800"/>
            <a:ext cx="6921500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78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ko-KR" sz="4400" b="0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Masaryk University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737100" y="7454900"/>
            <a:ext cx="88138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rgbClr val="807C74"/>
                </a:solidFill>
                <a:latin typeface="Calibri"/>
                <a:ea typeface="Calibri"/>
                <a:cs typeface="Calibri"/>
                <a:sym typeface="Calibri"/>
              </a:rPr>
              <a:t>PRESENTER </a:t>
            </a:r>
            <a:r>
              <a:rPr lang="ko-KR" sz="2600" b="0" i="0" u="none" strike="noStrike" cap="none">
                <a:solidFill>
                  <a:srgbClr val="807C74"/>
                </a:solidFill>
                <a:latin typeface="Calibri"/>
                <a:ea typeface="Calibri"/>
                <a:cs typeface="Calibri"/>
                <a:sym typeface="Calibri"/>
              </a:rPr>
              <a:t>:    Yoojin Oh | Jimin Lee | Seoyeong Kim 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5011400" y="1422400"/>
            <a:ext cx="13716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161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807C74"/>
                </a:solidFill>
                <a:latin typeface="Arial"/>
                <a:ea typeface="Arial"/>
                <a:cs typeface="Arial"/>
                <a:sym typeface="Arial"/>
              </a:rPr>
              <a:t>WEEK  </a:t>
            </a:r>
            <a:r>
              <a:rPr lang="ko-KR" sz="2000">
                <a:solidFill>
                  <a:srgbClr val="807C74"/>
                </a:solidFill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30d82b3579a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30d82b3579a_0_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30d82b3579a_0_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30d82b3579a_0_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30d82b3579a_0_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30d82b3579a_0_35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0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Let’s review!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30d82b3579a_0_35"/>
          <p:cNvSpPr txBox="1"/>
          <p:nvPr/>
        </p:nvSpPr>
        <p:spPr>
          <a:xfrm>
            <a:off x="7865825" y="3956400"/>
            <a:ext cx="73074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</a:t>
            </a:r>
            <a:endParaRPr sz="7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8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:학교</a:t>
            </a:r>
            <a:r>
              <a:rPr lang="ko-KR" sz="7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g30d82b3579a_0_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89025" y="3060000"/>
            <a:ext cx="4876800" cy="4876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g30d82b3579a_0_35"/>
          <p:cNvGrpSpPr/>
          <p:nvPr/>
        </p:nvGrpSpPr>
        <p:grpSpPr>
          <a:xfrm>
            <a:off x="2495625" y="2961550"/>
            <a:ext cx="13255200" cy="5351100"/>
            <a:chOff x="2495625" y="2961550"/>
            <a:chExt cx="13255200" cy="5351100"/>
          </a:xfrm>
        </p:grpSpPr>
        <p:sp>
          <p:nvSpPr>
            <p:cNvPr id="210" name="Google Shape;210;g30d82b3579a_0_35"/>
            <p:cNvSpPr/>
            <p:nvPr/>
          </p:nvSpPr>
          <p:spPr>
            <a:xfrm>
              <a:off x="2495625" y="2961550"/>
              <a:ext cx="6665700" cy="5351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g30d82b3579a_0_35"/>
            <p:cNvSpPr/>
            <p:nvPr/>
          </p:nvSpPr>
          <p:spPr>
            <a:xfrm>
              <a:off x="9085125" y="2961550"/>
              <a:ext cx="6665700" cy="262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30d82b3579a_0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30d82b3579a_0_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0d82b3579a_0_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0d82b3579a_0_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30d82b3579a_0_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30d82b3579a_0_54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0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Let’s review!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30d82b3579a_0_54"/>
          <p:cNvSpPr txBox="1"/>
          <p:nvPr/>
        </p:nvSpPr>
        <p:spPr>
          <a:xfrm>
            <a:off x="4753550" y="3195800"/>
            <a:ext cx="879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만나서 반가워요</a:t>
            </a:r>
            <a:endParaRPr sz="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30d82b3579a_0_54"/>
          <p:cNvSpPr txBox="1"/>
          <p:nvPr/>
        </p:nvSpPr>
        <p:spPr>
          <a:xfrm>
            <a:off x="6123000" y="6232963"/>
            <a:ext cx="59277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감사합니다</a:t>
            </a:r>
            <a:endParaRPr sz="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30d82b3579a_0_54"/>
          <p:cNvSpPr txBox="1"/>
          <p:nvPr/>
        </p:nvSpPr>
        <p:spPr>
          <a:xfrm>
            <a:off x="6312025" y="7070238"/>
            <a:ext cx="5927700" cy="21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800">
                <a:solidFill>
                  <a:srgbClr val="000000"/>
                </a:solidFill>
                <a:highlight>
                  <a:srgbClr val="D9D9D9"/>
                </a:highlight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5800">
              <a:solidFill>
                <a:srgbClr val="000000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800">
              <a:solidFill>
                <a:srgbClr val="000000"/>
              </a:solidFill>
              <a:highlight>
                <a:srgbClr val="C9DAF8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30d82b3579a_0_54"/>
          <p:cNvSpPr txBox="1"/>
          <p:nvPr/>
        </p:nvSpPr>
        <p:spPr>
          <a:xfrm>
            <a:off x="5265000" y="4108225"/>
            <a:ext cx="8100900" cy="21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800">
                <a:solidFill>
                  <a:srgbClr val="000000"/>
                </a:solidFill>
                <a:highlight>
                  <a:srgbClr val="D9D9D9"/>
                </a:highlight>
                <a:latin typeface="Calibri"/>
                <a:ea typeface="Calibri"/>
                <a:cs typeface="Calibri"/>
                <a:sym typeface="Calibri"/>
              </a:rPr>
              <a:t>Nice to meet you</a:t>
            </a:r>
            <a:endParaRPr sz="5800">
              <a:solidFill>
                <a:srgbClr val="000000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800">
              <a:solidFill>
                <a:srgbClr val="000000"/>
              </a:solidFill>
              <a:highlight>
                <a:srgbClr val="C9DAF8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30b6e099d78_1_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30b6e099d78_1_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30b6e099d78_1_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30b6e099d78_1_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30b6e099d78_1_5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30b6e099d78_1_59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0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Let’s review! </a:t>
            </a:r>
            <a:endParaRPr sz="6300" b="0" i="0" u="sng" strike="noStrike" cap="none">
              <a:solidFill>
                <a:srgbClr val="6B68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g30b6e099d78_1_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05075" y="2628900"/>
            <a:ext cx="1897800" cy="189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30b6e099d78_1_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475874" y="2628898"/>
            <a:ext cx="1897800" cy="189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30b6e099d78_1_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51125" y="5432750"/>
            <a:ext cx="2308550" cy="230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30b6e099d78_1_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740450" y="5432750"/>
            <a:ext cx="2308550" cy="230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0b6e099d78_1_59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921501" y="5508475"/>
            <a:ext cx="2157100" cy="2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0b6e099d78_1_59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572426" y="5508475"/>
            <a:ext cx="2157100" cy="21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30b6e099d78_1_59"/>
          <p:cNvSpPr txBox="1"/>
          <p:nvPr/>
        </p:nvSpPr>
        <p:spPr>
          <a:xfrm>
            <a:off x="8930775" y="3445925"/>
            <a:ext cx="545100" cy="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30b6e099d78_1_59"/>
          <p:cNvSpPr txBox="1"/>
          <p:nvPr/>
        </p:nvSpPr>
        <p:spPr>
          <a:xfrm>
            <a:off x="4807100" y="7989725"/>
            <a:ext cx="545100" cy="89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30b6e099d78_1_59"/>
          <p:cNvSpPr txBox="1"/>
          <p:nvPr/>
        </p:nvSpPr>
        <p:spPr>
          <a:xfrm>
            <a:off x="7727500" y="7989725"/>
            <a:ext cx="545100" cy="89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30b6e099d78_1_59"/>
          <p:cNvSpPr txBox="1"/>
          <p:nvPr/>
        </p:nvSpPr>
        <p:spPr>
          <a:xfrm>
            <a:off x="10647900" y="7989725"/>
            <a:ext cx="545100" cy="89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30b6e099d78_1_59"/>
          <p:cNvSpPr txBox="1"/>
          <p:nvPr/>
        </p:nvSpPr>
        <p:spPr>
          <a:xfrm>
            <a:off x="13378425" y="7989725"/>
            <a:ext cx="545100" cy="89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30b6e099d78_1_59"/>
          <p:cNvSpPr txBox="1"/>
          <p:nvPr/>
        </p:nvSpPr>
        <p:spPr>
          <a:xfrm>
            <a:off x="8854000" y="3958738"/>
            <a:ext cx="11241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CC5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g30b6e099d78_1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9600" y="1524000"/>
            <a:ext cx="14516101" cy="74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30b6e099d78_1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8200" y="6007100"/>
            <a:ext cx="11531601" cy="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30b6e099d78_1_8"/>
          <p:cNvSpPr txBox="1"/>
          <p:nvPr/>
        </p:nvSpPr>
        <p:spPr>
          <a:xfrm>
            <a:off x="3098800" y="2184400"/>
            <a:ext cx="43434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ko-KR" sz="22000" b="0" i="0" u="none" strike="noStrike" cap="none"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30b6e099d78_1_8"/>
          <p:cNvSpPr txBox="1"/>
          <p:nvPr/>
        </p:nvSpPr>
        <p:spPr>
          <a:xfrm>
            <a:off x="6831850" y="2921000"/>
            <a:ext cx="8718600" cy="21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8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ko-KR" sz="85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Informal &amp; Polite Expression</a:t>
            </a:r>
            <a:endParaRPr sz="8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30b6e099d78_1_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30b6e099d78_1_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30b6e099d78_1_1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30b6e099d78_1_16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30b6e099d78_1_16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30b6e099d78_1_160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Informal &amp; Polite Expression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30b6e099d78_1_160"/>
          <p:cNvSpPr txBox="1"/>
          <p:nvPr/>
        </p:nvSpPr>
        <p:spPr>
          <a:xfrm>
            <a:off x="8322900" y="3306400"/>
            <a:ext cx="23280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100">
                <a:solidFill>
                  <a:schemeClr val="dk1"/>
                </a:solidFill>
              </a:rPr>
              <a:t>[Hello]                                                                          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7" name="Google Shape;267;g30b6e099d78_1_160"/>
          <p:cNvCxnSpPr/>
          <p:nvPr/>
        </p:nvCxnSpPr>
        <p:spPr>
          <a:xfrm>
            <a:off x="9144000" y="4350700"/>
            <a:ext cx="15300" cy="1581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Google Shape;268;g30b6e099d78_1_160"/>
          <p:cNvSpPr txBox="1"/>
          <p:nvPr/>
        </p:nvSpPr>
        <p:spPr>
          <a:xfrm>
            <a:off x="4156700" y="2617475"/>
            <a:ext cx="2667600" cy="81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Informal</a:t>
            </a:r>
            <a:endParaRPr sz="5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30b6e099d78_1_160"/>
          <p:cNvSpPr txBox="1"/>
          <p:nvPr/>
        </p:nvSpPr>
        <p:spPr>
          <a:xfrm>
            <a:off x="12777557" y="2617475"/>
            <a:ext cx="1894800" cy="815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Polite</a:t>
            </a:r>
            <a:endParaRPr sz="5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30b6e099d78_1_160"/>
          <p:cNvSpPr txBox="1"/>
          <p:nvPr/>
        </p:nvSpPr>
        <p:spPr>
          <a:xfrm>
            <a:off x="4773950" y="4350700"/>
            <a:ext cx="1230600" cy="815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100">
                <a:solidFill>
                  <a:schemeClr val="dk1"/>
                </a:solidFill>
              </a:rPr>
              <a:t>안녕                                                                          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30b6e099d78_1_160"/>
          <p:cNvSpPr txBox="1"/>
          <p:nvPr/>
        </p:nvSpPr>
        <p:spPr>
          <a:xfrm>
            <a:off x="12222400" y="4350700"/>
            <a:ext cx="2956500" cy="815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100">
                <a:solidFill>
                  <a:schemeClr val="dk1"/>
                </a:solidFill>
              </a:rPr>
              <a:t>안녕하세요                                                                          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30b6e099d78_1_160"/>
          <p:cNvSpPr txBox="1"/>
          <p:nvPr/>
        </p:nvSpPr>
        <p:spPr>
          <a:xfrm>
            <a:off x="3823400" y="5166400"/>
            <a:ext cx="3276600" cy="815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100">
                <a:solidFill>
                  <a:schemeClr val="dk1"/>
                </a:solidFill>
              </a:rPr>
              <a:t>{An-nyeong}                                                                          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30b6e099d78_1_160"/>
          <p:cNvSpPr txBox="1"/>
          <p:nvPr/>
        </p:nvSpPr>
        <p:spPr>
          <a:xfrm>
            <a:off x="10740400" y="5166400"/>
            <a:ext cx="5922000" cy="815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100">
                <a:solidFill>
                  <a:schemeClr val="dk1"/>
                </a:solidFill>
              </a:rPr>
              <a:t>{An-nyeong-ha-sae-yo}                                                                          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30b6e099d78_1_160"/>
          <p:cNvSpPr txBox="1"/>
          <p:nvPr/>
        </p:nvSpPr>
        <p:spPr>
          <a:xfrm>
            <a:off x="8513400" y="6278200"/>
            <a:ext cx="23280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100">
                <a:solidFill>
                  <a:schemeClr val="dk1"/>
                </a:solidFill>
              </a:rPr>
              <a:t>[Bye]                                                                          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30b6e099d78_1_160"/>
          <p:cNvSpPr txBox="1"/>
          <p:nvPr/>
        </p:nvSpPr>
        <p:spPr>
          <a:xfrm>
            <a:off x="4773950" y="7284400"/>
            <a:ext cx="1230600" cy="815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100">
                <a:solidFill>
                  <a:schemeClr val="dk1"/>
                </a:solidFill>
              </a:rPr>
              <a:t>잘가                                                                          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30b6e099d78_1_160"/>
          <p:cNvSpPr txBox="1"/>
          <p:nvPr/>
        </p:nvSpPr>
        <p:spPr>
          <a:xfrm>
            <a:off x="4375850" y="8100100"/>
            <a:ext cx="2009700" cy="815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100">
                <a:solidFill>
                  <a:schemeClr val="dk1"/>
                </a:solidFill>
              </a:rPr>
              <a:t>{Jal-ga}                                                                          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30b6e099d78_1_160"/>
          <p:cNvSpPr txBox="1"/>
          <p:nvPr/>
        </p:nvSpPr>
        <p:spPr>
          <a:xfrm>
            <a:off x="11681450" y="7284400"/>
            <a:ext cx="4583400" cy="815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100">
                <a:solidFill>
                  <a:schemeClr val="dk1"/>
                </a:solidFill>
              </a:rPr>
              <a:t>안녕히 가세요                                                                         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30b6e099d78_1_160"/>
          <p:cNvSpPr txBox="1"/>
          <p:nvPr/>
        </p:nvSpPr>
        <p:spPr>
          <a:xfrm>
            <a:off x="10319200" y="8100100"/>
            <a:ext cx="6762900" cy="815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100">
                <a:solidFill>
                  <a:schemeClr val="dk1"/>
                </a:solidFill>
              </a:rPr>
              <a:t>{An-nyeong-hee-ga-sae-yo}                                                                          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9" name="Google Shape;279;g30b6e099d78_1_160"/>
          <p:cNvCxnSpPr/>
          <p:nvPr/>
        </p:nvCxnSpPr>
        <p:spPr>
          <a:xfrm>
            <a:off x="9136350" y="7284400"/>
            <a:ext cx="15300" cy="1581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" name="Google Shape;280;g30b6e099d78_1_160"/>
          <p:cNvSpPr txBox="1"/>
          <p:nvPr/>
        </p:nvSpPr>
        <p:spPr>
          <a:xfrm>
            <a:off x="4971200" y="3399350"/>
            <a:ext cx="971400" cy="5775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반말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30b6e099d78_1_160"/>
          <p:cNvSpPr txBox="1"/>
          <p:nvPr/>
        </p:nvSpPr>
        <p:spPr>
          <a:xfrm>
            <a:off x="13031202" y="3426400"/>
            <a:ext cx="1361400" cy="437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존댓말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30d82b3579a_0_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30d82b3579a_0_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30d82b3579a_0_2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30d82b3579a_0_2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30d82b3579a_0_2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30d82b3579a_0_225"/>
          <p:cNvSpPr txBox="1"/>
          <p:nvPr/>
        </p:nvSpPr>
        <p:spPr>
          <a:xfrm>
            <a:off x="8322900" y="3306400"/>
            <a:ext cx="23280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100">
                <a:solidFill>
                  <a:schemeClr val="dk1"/>
                </a:solidFill>
              </a:rPr>
              <a:t>[Sorry]                                                                          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" name="Google Shape;292;g30d82b3579a_0_225"/>
          <p:cNvCxnSpPr/>
          <p:nvPr/>
        </p:nvCxnSpPr>
        <p:spPr>
          <a:xfrm>
            <a:off x="9144000" y="4350700"/>
            <a:ext cx="15300" cy="1581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3" name="Google Shape;293;g30d82b3579a_0_225"/>
          <p:cNvSpPr txBox="1"/>
          <p:nvPr/>
        </p:nvSpPr>
        <p:spPr>
          <a:xfrm>
            <a:off x="4156700" y="2617475"/>
            <a:ext cx="2667600" cy="81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Informal</a:t>
            </a:r>
            <a:endParaRPr sz="5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30d82b3579a_0_225"/>
          <p:cNvSpPr txBox="1"/>
          <p:nvPr/>
        </p:nvSpPr>
        <p:spPr>
          <a:xfrm>
            <a:off x="12777557" y="2617475"/>
            <a:ext cx="1894800" cy="815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Polite</a:t>
            </a:r>
            <a:endParaRPr sz="5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30d82b3579a_0_225"/>
          <p:cNvSpPr txBox="1"/>
          <p:nvPr/>
        </p:nvSpPr>
        <p:spPr>
          <a:xfrm>
            <a:off x="4433300" y="4339250"/>
            <a:ext cx="1894800" cy="815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100">
                <a:solidFill>
                  <a:schemeClr val="dk1"/>
                </a:solidFill>
              </a:rPr>
              <a:t>미안해                                                                          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30d82b3579a_0_225"/>
          <p:cNvSpPr txBox="1"/>
          <p:nvPr/>
        </p:nvSpPr>
        <p:spPr>
          <a:xfrm>
            <a:off x="11203300" y="4350700"/>
            <a:ext cx="5236800" cy="815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100">
                <a:solidFill>
                  <a:schemeClr val="dk1"/>
                </a:solidFill>
              </a:rPr>
              <a:t>미안해요/죄송합니다                                                                          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30d82b3579a_0_225"/>
          <p:cNvSpPr txBox="1"/>
          <p:nvPr/>
        </p:nvSpPr>
        <p:spPr>
          <a:xfrm>
            <a:off x="4039850" y="5166400"/>
            <a:ext cx="2748900" cy="815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100">
                <a:solidFill>
                  <a:schemeClr val="dk1"/>
                </a:solidFill>
              </a:rPr>
              <a:t>{</a:t>
            </a:r>
            <a:r>
              <a:rPr lang="ko-KR" sz="3800">
                <a:solidFill>
                  <a:schemeClr val="dk1"/>
                </a:solidFill>
              </a:rPr>
              <a:t>Mi-an-hae</a:t>
            </a:r>
            <a:r>
              <a:rPr lang="ko-KR" sz="4100">
                <a:solidFill>
                  <a:schemeClr val="dk1"/>
                </a:solidFill>
              </a:rPr>
              <a:t>}                                                                          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30d82b3579a_0_225"/>
          <p:cNvSpPr txBox="1"/>
          <p:nvPr/>
        </p:nvSpPr>
        <p:spPr>
          <a:xfrm>
            <a:off x="9549900" y="5166400"/>
            <a:ext cx="7823700" cy="815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100">
                <a:solidFill>
                  <a:schemeClr val="dk1"/>
                </a:solidFill>
              </a:rPr>
              <a:t>{</a:t>
            </a:r>
            <a:r>
              <a:rPr lang="ko-KR" sz="3600">
                <a:solidFill>
                  <a:schemeClr val="dk1"/>
                </a:solidFill>
              </a:rPr>
              <a:t>Mi-an-hae-yo</a:t>
            </a:r>
            <a:r>
              <a:rPr lang="ko-KR" sz="3800">
                <a:solidFill>
                  <a:schemeClr val="dk1"/>
                </a:solidFill>
              </a:rPr>
              <a:t> / </a:t>
            </a:r>
            <a:r>
              <a:rPr lang="ko-KR" sz="3500">
                <a:solidFill>
                  <a:schemeClr val="dk1"/>
                </a:solidFill>
              </a:rPr>
              <a:t>Jwae-song-hap-ni-da</a:t>
            </a:r>
            <a:r>
              <a:rPr lang="ko-KR" sz="3800">
                <a:solidFill>
                  <a:schemeClr val="dk1"/>
                </a:solidFill>
              </a:rPr>
              <a:t>}</a:t>
            </a:r>
            <a:r>
              <a:rPr lang="ko-KR" sz="4100">
                <a:solidFill>
                  <a:schemeClr val="dk1"/>
                </a:solidFill>
              </a:rPr>
              <a:t>                                                                          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30d82b3579a_0_225"/>
          <p:cNvSpPr txBox="1"/>
          <p:nvPr/>
        </p:nvSpPr>
        <p:spPr>
          <a:xfrm>
            <a:off x="7753350" y="6278200"/>
            <a:ext cx="28596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100">
                <a:solidFill>
                  <a:schemeClr val="dk1"/>
                </a:solidFill>
              </a:rPr>
              <a:t>[</a:t>
            </a:r>
            <a:r>
              <a:rPr lang="ko-KR" sz="3800">
                <a:solidFill>
                  <a:schemeClr val="dk1"/>
                </a:solidFill>
              </a:rPr>
              <a:t>Thank you</a:t>
            </a:r>
            <a:r>
              <a:rPr lang="ko-KR" sz="4100">
                <a:solidFill>
                  <a:schemeClr val="dk1"/>
                </a:solidFill>
              </a:rPr>
              <a:t>]                                                                          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30d82b3579a_0_225"/>
          <p:cNvSpPr txBox="1"/>
          <p:nvPr/>
        </p:nvSpPr>
        <p:spPr>
          <a:xfrm>
            <a:off x="4572000" y="7284400"/>
            <a:ext cx="1756200" cy="815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100">
                <a:solidFill>
                  <a:schemeClr val="dk1"/>
                </a:solidFill>
              </a:rPr>
              <a:t>고마워                                                                          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30d82b3579a_0_225"/>
          <p:cNvSpPr txBox="1"/>
          <p:nvPr/>
        </p:nvSpPr>
        <p:spPr>
          <a:xfrm>
            <a:off x="3954800" y="8100100"/>
            <a:ext cx="2859600" cy="815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100">
                <a:solidFill>
                  <a:schemeClr val="dk1"/>
                </a:solidFill>
              </a:rPr>
              <a:t>{</a:t>
            </a:r>
            <a:r>
              <a:rPr lang="ko-KR" sz="3800">
                <a:solidFill>
                  <a:schemeClr val="dk1"/>
                </a:solidFill>
              </a:rPr>
              <a:t>Go-ma-wo</a:t>
            </a:r>
            <a:r>
              <a:rPr lang="ko-KR" sz="4100">
                <a:solidFill>
                  <a:schemeClr val="dk1"/>
                </a:solidFill>
              </a:rPr>
              <a:t>}                                                                          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30d82b3579a_0_225"/>
          <p:cNvSpPr txBox="1"/>
          <p:nvPr/>
        </p:nvSpPr>
        <p:spPr>
          <a:xfrm>
            <a:off x="11315700" y="7284400"/>
            <a:ext cx="5124300" cy="815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100">
                <a:solidFill>
                  <a:schemeClr val="dk1"/>
                </a:solidFill>
              </a:rPr>
              <a:t>고마워요/감사합니다                                                                         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30d82b3579a_0_225"/>
          <p:cNvSpPr txBox="1"/>
          <p:nvPr/>
        </p:nvSpPr>
        <p:spPr>
          <a:xfrm>
            <a:off x="10319200" y="8100100"/>
            <a:ext cx="6762900" cy="815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100">
                <a:solidFill>
                  <a:schemeClr val="dk1"/>
                </a:solidFill>
              </a:rPr>
              <a:t>{</a:t>
            </a:r>
            <a:r>
              <a:rPr lang="ko-KR" sz="3000">
                <a:solidFill>
                  <a:schemeClr val="dk1"/>
                </a:solidFill>
              </a:rPr>
              <a:t>Go-ma-yoe-yo / Gam-sa-hap-ni-da</a:t>
            </a:r>
            <a:r>
              <a:rPr lang="ko-KR" sz="4100">
                <a:solidFill>
                  <a:schemeClr val="dk1"/>
                </a:solidFill>
              </a:rPr>
              <a:t>}                                                                          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4" name="Google Shape;304;g30d82b3579a_0_225"/>
          <p:cNvCxnSpPr/>
          <p:nvPr/>
        </p:nvCxnSpPr>
        <p:spPr>
          <a:xfrm>
            <a:off x="9136350" y="7284400"/>
            <a:ext cx="15300" cy="1581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" name="Google Shape;305;g30d82b3579a_0_225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Informal &amp; Polite Expression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g30d82b3579a_0_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30d82b3579a_0_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30d82b3579a_0_1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30d82b3579a_0_1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30d82b3579a_0_10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30d82b3579a_0_103"/>
          <p:cNvSpPr txBox="1"/>
          <p:nvPr/>
        </p:nvSpPr>
        <p:spPr>
          <a:xfrm>
            <a:off x="1790700" y="2753950"/>
            <a:ext cx="13285500" cy="6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3500">
                <a:solidFill>
                  <a:schemeClr val="dk1"/>
                </a:solidFill>
              </a:rPr>
              <a:t>I have strawberry.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3500">
                <a:solidFill>
                  <a:schemeClr val="dk1"/>
                </a:solidFill>
                <a:highlight>
                  <a:srgbClr val="EAD1DC"/>
                </a:highlight>
              </a:rPr>
              <a:t>나</a:t>
            </a:r>
            <a:r>
              <a:rPr lang="ko-KR" sz="3500">
                <a:solidFill>
                  <a:schemeClr val="dk1"/>
                </a:solidFill>
              </a:rPr>
              <a:t>는 딸기를 가지고 있어.{ Na-neun ddal-gi reul ga ji go it eo}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3500">
                <a:solidFill>
                  <a:schemeClr val="dk1"/>
                </a:solidFill>
                <a:highlight>
                  <a:srgbClr val="CFE2F3"/>
                </a:highlight>
              </a:rPr>
              <a:t>저</a:t>
            </a:r>
            <a:r>
              <a:rPr lang="ko-KR" sz="3500">
                <a:solidFill>
                  <a:schemeClr val="dk1"/>
                </a:solidFill>
              </a:rPr>
              <a:t>는 딸기를 가지고 있어</a:t>
            </a:r>
            <a:r>
              <a:rPr lang="ko-KR" sz="3500">
                <a:solidFill>
                  <a:schemeClr val="dk1"/>
                </a:solidFill>
                <a:highlight>
                  <a:srgbClr val="C9DAF8"/>
                </a:highlight>
              </a:rPr>
              <a:t>요</a:t>
            </a:r>
            <a:r>
              <a:rPr lang="ko-KR" sz="3500">
                <a:solidFill>
                  <a:schemeClr val="dk1"/>
                </a:solidFill>
              </a:rPr>
              <a:t>.{Jeo-neun ddal-gi reul ga ji go it eo yo}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900">
              <a:solidFill>
                <a:schemeClr val="dk1"/>
              </a:solidFill>
            </a:endParaRPr>
          </a:p>
        </p:txBody>
      </p:sp>
      <p:pic>
        <p:nvPicPr>
          <p:cNvPr id="316" name="Google Shape;316;g30d82b3579a_0_10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83600" y="3049797"/>
            <a:ext cx="1695626" cy="21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30d82b3579a_0_103"/>
          <p:cNvSpPr txBox="1"/>
          <p:nvPr/>
        </p:nvSpPr>
        <p:spPr>
          <a:xfrm>
            <a:off x="12372100" y="3211150"/>
            <a:ext cx="2667600" cy="81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Informal</a:t>
            </a:r>
            <a:endParaRPr sz="5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30d82b3579a_0_103"/>
          <p:cNvSpPr txBox="1"/>
          <p:nvPr/>
        </p:nvSpPr>
        <p:spPr>
          <a:xfrm>
            <a:off x="12758507" y="4196925"/>
            <a:ext cx="1894800" cy="815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Polite</a:t>
            </a:r>
            <a:endParaRPr sz="5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30d82b3579a_0_103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Informal &amp; Polite Expression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g30d82b3579a_0_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30d82b3579a_0_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30d82b3579a_0_1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30d82b3579a_0_1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30d82b3579a_0_1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30d82b3579a_0_113"/>
          <p:cNvSpPr txBox="1"/>
          <p:nvPr/>
        </p:nvSpPr>
        <p:spPr>
          <a:xfrm>
            <a:off x="1638300" y="5867750"/>
            <a:ext cx="14581800" cy="3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3800">
                <a:solidFill>
                  <a:schemeClr val="dk1"/>
                </a:solidFill>
              </a:rPr>
              <a:t>My major is music.</a:t>
            </a:r>
            <a:endParaRPr sz="3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3800">
                <a:solidFill>
                  <a:schemeClr val="dk1"/>
                </a:solidFill>
                <a:highlight>
                  <a:srgbClr val="EAD1DC"/>
                </a:highlight>
              </a:rPr>
              <a:t>나</a:t>
            </a:r>
            <a:r>
              <a:rPr lang="ko-KR" sz="3800">
                <a:solidFill>
                  <a:schemeClr val="dk1"/>
                </a:solidFill>
              </a:rPr>
              <a:t>의 전공은 음악이</a:t>
            </a:r>
            <a:r>
              <a:rPr lang="ko-KR" sz="3800">
                <a:solidFill>
                  <a:schemeClr val="dk1"/>
                </a:solidFill>
                <a:highlight>
                  <a:srgbClr val="EAD1DC"/>
                </a:highlight>
              </a:rPr>
              <a:t>야</a:t>
            </a:r>
            <a:r>
              <a:rPr lang="ko-KR" sz="3800">
                <a:solidFill>
                  <a:schemeClr val="dk1"/>
                </a:solidFill>
              </a:rPr>
              <a:t> { Na-eu jeon-gong eun eum-ak I ya}</a:t>
            </a:r>
            <a:endParaRPr sz="3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3800">
                <a:solidFill>
                  <a:schemeClr val="dk1"/>
                </a:solidFill>
                <a:highlight>
                  <a:srgbClr val="C9DAF8"/>
                </a:highlight>
              </a:rPr>
              <a:t>저</a:t>
            </a:r>
            <a:r>
              <a:rPr lang="ko-KR" sz="3800">
                <a:solidFill>
                  <a:schemeClr val="dk1"/>
                </a:solidFill>
              </a:rPr>
              <a:t>의 전공은 음악이</a:t>
            </a:r>
            <a:r>
              <a:rPr lang="ko-KR" sz="3800">
                <a:solidFill>
                  <a:schemeClr val="dk1"/>
                </a:solidFill>
                <a:highlight>
                  <a:srgbClr val="CFE2F3"/>
                </a:highlight>
              </a:rPr>
              <a:t>에요</a:t>
            </a:r>
            <a:r>
              <a:rPr lang="ko-KR" sz="3800">
                <a:solidFill>
                  <a:schemeClr val="dk1"/>
                </a:solidFill>
              </a:rPr>
              <a:t> {Jeo-un jeon-gong eun eum-ak i-e-yo}</a:t>
            </a:r>
            <a:endParaRPr sz="3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g30d82b3579a_0_113"/>
          <p:cNvPicPr preferRelativeResize="0"/>
          <p:nvPr/>
        </p:nvPicPr>
        <p:blipFill rotWithShape="1">
          <a:blip r:embed="rId8">
            <a:alphaModFix/>
          </a:blip>
          <a:srcRect l="25419" t="23095" r="24075" b="26610"/>
          <a:stretch/>
        </p:blipFill>
        <p:spPr>
          <a:xfrm>
            <a:off x="2499000" y="3032975"/>
            <a:ext cx="3663975" cy="24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30d82b3579a_0_113"/>
          <p:cNvSpPr txBox="1"/>
          <p:nvPr/>
        </p:nvSpPr>
        <p:spPr>
          <a:xfrm>
            <a:off x="12372100" y="3211150"/>
            <a:ext cx="2667600" cy="81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Informal</a:t>
            </a:r>
            <a:endParaRPr sz="5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30d82b3579a_0_113"/>
          <p:cNvSpPr txBox="1"/>
          <p:nvPr/>
        </p:nvSpPr>
        <p:spPr>
          <a:xfrm>
            <a:off x="12758507" y="4196925"/>
            <a:ext cx="1894800" cy="815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Polite</a:t>
            </a:r>
            <a:endParaRPr sz="5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0d82b3579a_0_113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Informal &amp; Polite Expression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g30d82b3579a_0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30d82b3579a_0_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30d82b3579a_0_1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30d82b3579a_0_1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30d82b3579a_0_1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30d82b3579a_0_142"/>
          <p:cNvSpPr txBox="1"/>
          <p:nvPr/>
        </p:nvSpPr>
        <p:spPr>
          <a:xfrm>
            <a:off x="1638300" y="5867750"/>
            <a:ext cx="14581800" cy="31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3800">
                <a:solidFill>
                  <a:schemeClr val="dk1"/>
                </a:solidFill>
              </a:rPr>
              <a:t>Please give it to me.</a:t>
            </a:r>
            <a:endParaRPr sz="3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3800">
                <a:solidFill>
                  <a:schemeClr val="dk1"/>
                </a:solidFill>
              </a:rPr>
              <a:t>그것을 </a:t>
            </a:r>
            <a:r>
              <a:rPr lang="ko-KR" sz="3800">
                <a:solidFill>
                  <a:schemeClr val="dk1"/>
                </a:solidFill>
                <a:highlight>
                  <a:srgbClr val="EAD1DC"/>
                </a:highlight>
              </a:rPr>
              <a:t>나</a:t>
            </a:r>
            <a:r>
              <a:rPr lang="ko-KR" sz="3800">
                <a:solidFill>
                  <a:schemeClr val="dk1"/>
                </a:solidFill>
              </a:rPr>
              <a:t>에게 줘 { Geu-geot-eul na-e-ge gwo}</a:t>
            </a:r>
            <a:endParaRPr sz="3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3800">
                <a:solidFill>
                  <a:schemeClr val="dk1"/>
                </a:solidFill>
              </a:rPr>
              <a:t>그것을 </a:t>
            </a:r>
            <a:r>
              <a:rPr lang="ko-KR" sz="3800">
                <a:solidFill>
                  <a:schemeClr val="dk1"/>
                </a:solidFill>
                <a:highlight>
                  <a:srgbClr val="C9DAF8"/>
                </a:highlight>
              </a:rPr>
              <a:t>저</a:t>
            </a:r>
            <a:r>
              <a:rPr lang="ko-KR" sz="3800">
                <a:solidFill>
                  <a:schemeClr val="dk1"/>
                </a:solidFill>
              </a:rPr>
              <a:t>에게 주세</a:t>
            </a:r>
            <a:r>
              <a:rPr lang="ko-KR" sz="3800">
                <a:solidFill>
                  <a:schemeClr val="dk1"/>
                </a:solidFill>
                <a:highlight>
                  <a:srgbClr val="C9DAF8"/>
                </a:highlight>
              </a:rPr>
              <a:t>요</a:t>
            </a:r>
            <a:r>
              <a:rPr lang="ko-KR" sz="3800">
                <a:solidFill>
                  <a:schemeClr val="dk1"/>
                </a:solidFill>
              </a:rPr>
              <a:t> {Geu-geot-eul jeo-e-ge ju-sae-yo}</a:t>
            </a:r>
            <a:endParaRPr sz="3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g30d82b3579a_0_142"/>
          <p:cNvPicPr preferRelativeResize="0"/>
          <p:nvPr/>
        </p:nvPicPr>
        <p:blipFill rotWithShape="1">
          <a:blip r:embed="rId8">
            <a:alphaModFix/>
          </a:blip>
          <a:srcRect t="28433" b="31838"/>
          <a:stretch/>
        </p:blipFill>
        <p:spPr>
          <a:xfrm>
            <a:off x="1638300" y="3415413"/>
            <a:ext cx="4876800" cy="1937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5" name="Google Shape;345;g30d82b3579a_0_142"/>
          <p:cNvGrpSpPr/>
          <p:nvPr/>
        </p:nvGrpSpPr>
        <p:grpSpPr>
          <a:xfrm>
            <a:off x="12372100" y="3211150"/>
            <a:ext cx="2667600" cy="1801475"/>
            <a:chOff x="12372100" y="3211150"/>
            <a:chExt cx="2667600" cy="1801475"/>
          </a:xfrm>
        </p:grpSpPr>
        <p:sp>
          <p:nvSpPr>
            <p:cNvPr id="346" name="Google Shape;346;g30d82b3579a_0_142"/>
            <p:cNvSpPr txBox="1"/>
            <p:nvPr/>
          </p:nvSpPr>
          <p:spPr>
            <a:xfrm>
              <a:off x="12372100" y="3211150"/>
              <a:ext cx="2667600" cy="8157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5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Informal</a:t>
              </a:r>
              <a:endParaRPr sz="5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g30d82b3579a_0_142"/>
            <p:cNvSpPr txBox="1"/>
            <p:nvPr/>
          </p:nvSpPr>
          <p:spPr>
            <a:xfrm>
              <a:off x="12758507" y="4196925"/>
              <a:ext cx="1894800" cy="8157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5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Polite</a:t>
              </a:r>
              <a:endParaRPr sz="5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g30d82b3579a_0_142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Informal &amp; Polite Expression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g30d82b3579a_0_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30d82b3579a_0_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30d82b3579a_0_1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30d82b3579a_0_1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30d82b3579a_0_1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30d82b3579a_0_156"/>
          <p:cNvSpPr txBox="1"/>
          <p:nvPr/>
        </p:nvSpPr>
        <p:spPr>
          <a:xfrm>
            <a:off x="1638300" y="5867750"/>
            <a:ext cx="14581800" cy="4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3800">
                <a:solidFill>
                  <a:schemeClr val="dk1"/>
                </a:solidFill>
              </a:rPr>
              <a:t>You are pretty.</a:t>
            </a:r>
            <a:endParaRPr sz="3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3800">
                <a:solidFill>
                  <a:schemeClr val="dk1"/>
                </a:solidFill>
                <a:highlight>
                  <a:srgbClr val="EAD1DC"/>
                </a:highlight>
              </a:rPr>
              <a:t>너</a:t>
            </a:r>
            <a:r>
              <a:rPr lang="ko-KR" sz="3800">
                <a:solidFill>
                  <a:schemeClr val="dk1"/>
                </a:solidFill>
              </a:rPr>
              <a:t>는 예쁘다 {Neo-neun yae-bbeu-da}</a:t>
            </a:r>
            <a:endParaRPr sz="3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3800">
                <a:solidFill>
                  <a:schemeClr val="dk1"/>
                </a:solidFill>
                <a:highlight>
                  <a:srgbClr val="C9DAF8"/>
                </a:highlight>
              </a:rPr>
              <a:t>당신</a:t>
            </a:r>
            <a:r>
              <a:rPr lang="ko-KR" sz="3800">
                <a:solidFill>
                  <a:schemeClr val="dk1"/>
                </a:solidFill>
              </a:rPr>
              <a:t>은 예뻐</a:t>
            </a:r>
            <a:r>
              <a:rPr lang="ko-KR" sz="3800">
                <a:solidFill>
                  <a:schemeClr val="dk1"/>
                </a:solidFill>
                <a:highlight>
                  <a:srgbClr val="C9DAF8"/>
                </a:highlight>
              </a:rPr>
              <a:t>요</a:t>
            </a:r>
            <a:r>
              <a:rPr lang="ko-KR" sz="3800">
                <a:solidFill>
                  <a:schemeClr val="dk1"/>
                </a:solidFill>
              </a:rPr>
              <a:t> {Dang-sin-eun yae-bbeo-yo}</a:t>
            </a:r>
            <a:endParaRPr sz="3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g30d82b3579a_0_156"/>
          <p:cNvPicPr preferRelativeResize="0"/>
          <p:nvPr/>
        </p:nvPicPr>
        <p:blipFill rotWithShape="1">
          <a:blip r:embed="rId8">
            <a:alphaModFix/>
          </a:blip>
          <a:srcRect t="21374" b="26479"/>
          <a:stretch/>
        </p:blipFill>
        <p:spPr>
          <a:xfrm>
            <a:off x="1790700" y="3221404"/>
            <a:ext cx="4456475" cy="23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30d82b3579a_0_156"/>
          <p:cNvSpPr txBox="1"/>
          <p:nvPr/>
        </p:nvSpPr>
        <p:spPr>
          <a:xfrm>
            <a:off x="12372100" y="3211150"/>
            <a:ext cx="2667600" cy="81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Informal</a:t>
            </a:r>
            <a:endParaRPr sz="5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30d82b3579a_0_156"/>
          <p:cNvSpPr txBox="1"/>
          <p:nvPr/>
        </p:nvSpPr>
        <p:spPr>
          <a:xfrm>
            <a:off x="12758507" y="4196925"/>
            <a:ext cx="1894800" cy="815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Polite</a:t>
            </a:r>
            <a:endParaRPr sz="5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30d82b3579a_0_156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Informal &amp; Polite Expression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000" y="1016000"/>
            <a:ext cx="16510001" cy="84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0300" y="3505200"/>
            <a:ext cx="13487400" cy="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5219700" y="1803400"/>
            <a:ext cx="78359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lang="ko-KR" sz="8900" b="1" i="0" u="none" strike="noStrike" cap="none"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5016500" y="4025900"/>
            <a:ext cx="3632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8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ko-KR" sz="4000" b="1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114800" y="4000500"/>
            <a:ext cx="7366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ko-KR" sz="4100" b="1" i="0" u="none" strike="noStrike" cap="none"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rPr>
              <a:t>00.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10553700" y="4025900"/>
            <a:ext cx="3632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8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ko-KR" sz="4000" b="1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Basic </a:t>
            </a:r>
            <a:r>
              <a:rPr lang="ko-KR" sz="4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9626600" y="4000500"/>
            <a:ext cx="7366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ko-KR" sz="4100" b="1" i="0" u="none" strike="noStrike" cap="none"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rPr>
              <a:t>03.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5016500" y="4686300"/>
            <a:ext cx="32004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8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ko-KR" sz="27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Week 2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5016500" y="5524500"/>
            <a:ext cx="3632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8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ko-KR" sz="4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Polite/Informal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114800" y="5499100"/>
            <a:ext cx="7366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ko-KR" sz="4100" b="1" i="0" u="none" strike="noStrike" cap="none"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rPr>
              <a:t>01.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0553700" y="5524500"/>
            <a:ext cx="36321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8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ko-KR" sz="4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Dialogue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9626600" y="5499100"/>
            <a:ext cx="7365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ko-KR" sz="4100" b="1" i="0" u="none" strike="noStrike" cap="none"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rPr>
              <a:t>04.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16500" y="6184900"/>
            <a:ext cx="3200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8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16500" y="7124700"/>
            <a:ext cx="3632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8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ko-KR" sz="4000" b="1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Basic word 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4114800" y="7112000"/>
            <a:ext cx="7366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ko-KR" sz="4100" b="1" i="0" u="none" strike="noStrike" cap="none"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rPr>
              <a:t>02.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0553700" y="7124700"/>
            <a:ext cx="36321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8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ko-KR" sz="4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K-Culture_Game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626600" y="7112000"/>
            <a:ext cx="7365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ko-KR" sz="4100" b="1" i="0" u="none" strike="noStrike" cap="none"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rPr>
              <a:t>05.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16500" y="7785100"/>
            <a:ext cx="3200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8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16500" y="6134200"/>
            <a:ext cx="32004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8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ko-KR" sz="27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Expression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g30d82b3579a_0_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g30d82b3579a_0_2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g30d82b3579a_0_2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30d82b3579a_0_29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g30d82b3579a_0_29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g30d82b3579a_0_293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Basic Grammar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30d82b3579a_0_293"/>
          <p:cNvSpPr txBox="1"/>
          <p:nvPr/>
        </p:nvSpPr>
        <p:spPr>
          <a:xfrm>
            <a:off x="1885950" y="2659500"/>
            <a:ext cx="10824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200">
                <a:solidFill>
                  <a:schemeClr val="dk1"/>
                </a:solidFill>
              </a:rPr>
              <a:t>✸Be-verb :                     </a:t>
            </a:r>
            <a:r>
              <a:rPr lang="ko-KR" sz="4200">
                <a:solidFill>
                  <a:schemeClr val="dk1"/>
                </a:solidFill>
                <a:highlight>
                  <a:srgbClr val="EAD1DC"/>
                </a:highlight>
              </a:rPr>
              <a:t>am, are, is</a:t>
            </a:r>
            <a:endParaRPr sz="1800">
              <a:highlight>
                <a:srgbClr val="EAD1DC"/>
              </a:highlight>
            </a:endParaRPr>
          </a:p>
        </p:txBody>
      </p:sp>
      <p:sp>
        <p:nvSpPr>
          <p:cNvPr id="374" name="Google Shape;374;g30d82b3579a_0_293"/>
          <p:cNvSpPr txBox="1"/>
          <p:nvPr/>
        </p:nvSpPr>
        <p:spPr>
          <a:xfrm>
            <a:off x="7650350" y="4915075"/>
            <a:ext cx="3000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5200">
                <a:solidFill>
                  <a:schemeClr val="dk1"/>
                </a:solidFill>
              </a:rPr>
              <a:t>다 / 이다</a:t>
            </a:r>
            <a:endParaRPr sz="2800"/>
          </a:p>
        </p:txBody>
      </p:sp>
      <p:sp>
        <p:nvSpPr>
          <p:cNvPr id="375" name="Google Shape;375;g30d82b3579a_0_293"/>
          <p:cNvSpPr txBox="1"/>
          <p:nvPr/>
        </p:nvSpPr>
        <p:spPr>
          <a:xfrm>
            <a:off x="7663050" y="590027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>
                <a:solidFill>
                  <a:schemeClr val="dk1"/>
                </a:solidFill>
              </a:rPr>
              <a:t>{ da / I –da}</a:t>
            </a:r>
            <a:endParaRPr/>
          </a:p>
        </p:txBody>
      </p:sp>
      <p:sp>
        <p:nvSpPr>
          <p:cNvPr id="376" name="Google Shape;376;g30d82b3579a_0_293"/>
          <p:cNvSpPr/>
          <p:nvPr/>
        </p:nvSpPr>
        <p:spPr>
          <a:xfrm rot="5400000">
            <a:off x="10650350" y="5151125"/>
            <a:ext cx="1828800" cy="182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807C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30d82b3579a_0_293"/>
          <p:cNvSpPr/>
          <p:nvPr/>
        </p:nvSpPr>
        <p:spPr>
          <a:xfrm rot="-5400000" flipH="1">
            <a:off x="5497700" y="5151125"/>
            <a:ext cx="1828800" cy="182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807C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30d82b3579a_0_293"/>
          <p:cNvSpPr txBox="1"/>
          <p:nvPr/>
        </p:nvSpPr>
        <p:spPr>
          <a:xfrm>
            <a:off x="10586850" y="7296150"/>
            <a:ext cx="30000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3000">
                <a:solidFill>
                  <a:schemeClr val="dk1"/>
                </a:solidFill>
              </a:rPr>
              <a:t>Behind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>
                <a:solidFill>
                  <a:schemeClr val="dk1"/>
                </a:solidFill>
              </a:rPr>
              <a:t>Consonant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3000">
                <a:solidFill>
                  <a:schemeClr val="dk1"/>
                </a:solidFill>
              </a:rPr>
              <a:t>(Batchim)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379" name="Google Shape;379;g30d82b3579a_0_293"/>
          <p:cNvSpPr txBox="1"/>
          <p:nvPr/>
        </p:nvSpPr>
        <p:spPr>
          <a:xfrm>
            <a:off x="4663050" y="74485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>
                <a:solidFill>
                  <a:schemeClr val="dk1"/>
                </a:solidFill>
              </a:rPr>
              <a:t>Behind Vowel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g30d82b3579a_0_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30d82b3579a_0_3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30d82b3579a_0_3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30d82b3579a_0_3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g30d82b3579a_0_3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30d82b3579a_0_323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Informal Expression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30d82b3579a_0_323"/>
          <p:cNvSpPr txBox="1"/>
          <p:nvPr/>
        </p:nvSpPr>
        <p:spPr>
          <a:xfrm>
            <a:off x="1885950" y="2659500"/>
            <a:ext cx="10824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200">
                <a:solidFill>
                  <a:schemeClr val="dk1"/>
                </a:solidFill>
              </a:rPr>
              <a:t>✸</a:t>
            </a:r>
            <a:r>
              <a:rPr lang="ko-KR" sz="4200" b="1">
                <a:solidFill>
                  <a:schemeClr val="dk1"/>
                </a:solidFill>
              </a:rPr>
              <a:t>야</a:t>
            </a:r>
            <a:r>
              <a:rPr lang="ko-KR" sz="4200">
                <a:solidFill>
                  <a:schemeClr val="dk1"/>
                </a:solidFill>
              </a:rPr>
              <a:t> {ya}              </a:t>
            </a:r>
            <a:endParaRPr sz="1800">
              <a:highlight>
                <a:srgbClr val="EAD1DC"/>
              </a:highlight>
            </a:endParaRPr>
          </a:p>
        </p:txBody>
      </p:sp>
      <p:sp>
        <p:nvSpPr>
          <p:cNvPr id="391" name="Google Shape;391;g30d82b3579a_0_323"/>
          <p:cNvSpPr txBox="1"/>
          <p:nvPr/>
        </p:nvSpPr>
        <p:spPr>
          <a:xfrm>
            <a:off x="4572000" y="4667250"/>
            <a:ext cx="9090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</a:rPr>
              <a:t>안녕 나는 유진이</a:t>
            </a:r>
            <a:r>
              <a:rPr lang="ko-KR" sz="4000">
                <a:solidFill>
                  <a:schemeClr val="dk1"/>
                </a:solidFill>
                <a:highlight>
                  <a:srgbClr val="EAD1DC"/>
                </a:highlight>
              </a:rPr>
              <a:t>야</a:t>
            </a:r>
            <a:r>
              <a:rPr lang="ko-KR" sz="4000">
                <a:solidFill>
                  <a:schemeClr val="dk1"/>
                </a:solidFill>
              </a:rPr>
              <a:t>. 너는 지민이</a:t>
            </a:r>
            <a:r>
              <a:rPr lang="ko-KR" sz="4000">
                <a:solidFill>
                  <a:schemeClr val="dk1"/>
                </a:solidFill>
                <a:highlight>
                  <a:srgbClr val="EAD1DC"/>
                </a:highlight>
              </a:rPr>
              <a:t>야</a:t>
            </a:r>
            <a:r>
              <a:rPr lang="ko-KR" sz="4000">
                <a:solidFill>
                  <a:schemeClr val="dk1"/>
                </a:solidFill>
              </a:rPr>
              <a:t>?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392" name="Google Shape;392;g30d82b3579a_0_323"/>
          <p:cNvSpPr txBox="1"/>
          <p:nvPr/>
        </p:nvSpPr>
        <p:spPr>
          <a:xfrm>
            <a:off x="4572000" y="5219700"/>
            <a:ext cx="12877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</a:rPr>
              <a:t>{Annyeong, na neun Yujin I ya. Neo neun Jimin I ya?}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393" name="Google Shape;393;g30d82b3579a_0_323"/>
          <p:cNvSpPr txBox="1"/>
          <p:nvPr/>
        </p:nvSpPr>
        <p:spPr>
          <a:xfrm>
            <a:off x="4572000" y="6400800"/>
            <a:ext cx="5280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</a:rPr>
              <a:t>Yes, I am Jimin.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394" name="Google Shape;394;g30d82b3579a_0_323"/>
          <p:cNvSpPr txBox="1"/>
          <p:nvPr/>
        </p:nvSpPr>
        <p:spPr>
          <a:xfrm>
            <a:off x="4572000" y="7445625"/>
            <a:ext cx="6042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</a:rPr>
              <a:t>응, 나는 지민이</a:t>
            </a:r>
            <a:r>
              <a:rPr lang="ko-KR" sz="4000">
                <a:solidFill>
                  <a:schemeClr val="dk1"/>
                </a:solidFill>
                <a:highlight>
                  <a:srgbClr val="EAD1DC"/>
                </a:highlight>
              </a:rPr>
              <a:t>야</a:t>
            </a:r>
            <a:r>
              <a:rPr lang="ko-KR" sz="4000">
                <a:solidFill>
                  <a:schemeClr val="dk1"/>
                </a:solidFill>
              </a:rPr>
              <a:t>.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395" name="Google Shape;395;g30d82b3579a_0_323"/>
          <p:cNvSpPr txBox="1"/>
          <p:nvPr/>
        </p:nvSpPr>
        <p:spPr>
          <a:xfrm>
            <a:off x="4572000" y="8039100"/>
            <a:ext cx="872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</a:rPr>
              <a:t>{Eung, na neun jimin I ya.}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396" name="Google Shape;396;g30d82b3579a_0_323"/>
          <p:cNvSpPr txBox="1"/>
          <p:nvPr/>
        </p:nvSpPr>
        <p:spPr>
          <a:xfrm>
            <a:off x="4572000" y="3527175"/>
            <a:ext cx="8645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</a:rPr>
              <a:t>Hi, I </a:t>
            </a:r>
            <a:r>
              <a:rPr lang="ko-KR" sz="4000" u="sng">
                <a:solidFill>
                  <a:schemeClr val="dk1"/>
                </a:solidFill>
              </a:rPr>
              <a:t>am</a:t>
            </a:r>
            <a:r>
              <a:rPr lang="ko-KR" sz="4000">
                <a:solidFill>
                  <a:schemeClr val="dk1"/>
                </a:solidFill>
              </a:rPr>
              <a:t> Yujin.  </a:t>
            </a:r>
            <a:r>
              <a:rPr lang="ko-KR" sz="4000" u="sng">
                <a:solidFill>
                  <a:schemeClr val="dk1"/>
                </a:solidFill>
              </a:rPr>
              <a:t>Are</a:t>
            </a:r>
            <a:r>
              <a:rPr lang="ko-KR" sz="4000">
                <a:solidFill>
                  <a:schemeClr val="dk1"/>
                </a:solidFill>
              </a:rPr>
              <a:t> you Jimin?</a:t>
            </a:r>
            <a:endParaRPr sz="4000"/>
          </a:p>
        </p:txBody>
      </p:sp>
      <p:pic>
        <p:nvPicPr>
          <p:cNvPr id="397" name="Google Shape;397;g30d82b3579a_0_3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38850" y="4171099"/>
            <a:ext cx="2839160" cy="8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30d82b3579a_0_3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72500" y="4171100"/>
            <a:ext cx="3870950" cy="8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30d82b3579a_0_3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78525" y="6988425"/>
            <a:ext cx="2002525" cy="8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g30d82b3579a_0_3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30d82b3579a_0_3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g30d82b3579a_0_3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30d82b3579a_0_3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g30d82b3579a_0_36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30d82b3579a_0_362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Informal Expression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30d82b3579a_0_362"/>
          <p:cNvSpPr txBox="1"/>
          <p:nvPr/>
        </p:nvSpPr>
        <p:spPr>
          <a:xfrm>
            <a:off x="1885950" y="2659500"/>
            <a:ext cx="10824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200">
                <a:solidFill>
                  <a:schemeClr val="dk1"/>
                </a:solidFill>
              </a:rPr>
              <a:t>✸</a:t>
            </a:r>
            <a:r>
              <a:rPr lang="ko-KR" sz="4200" b="1">
                <a:solidFill>
                  <a:schemeClr val="dk1"/>
                </a:solidFill>
              </a:rPr>
              <a:t>야</a:t>
            </a:r>
            <a:r>
              <a:rPr lang="ko-KR" sz="4200">
                <a:solidFill>
                  <a:schemeClr val="dk1"/>
                </a:solidFill>
              </a:rPr>
              <a:t> {ya}              </a:t>
            </a:r>
            <a:endParaRPr sz="1800">
              <a:highlight>
                <a:srgbClr val="EAD1DC"/>
              </a:highlight>
            </a:endParaRPr>
          </a:p>
        </p:txBody>
      </p:sp>
      <p:sp>
        <p:nvSpPr>
          <p:cNvPr id="411" name="Google Shape;411;g30d82b3579a_0_362"/>
          <p:cNvSpPr txBox="1"/>
          <p:nvPr/>
        </p:nvSpPr>
        <p:spPr>
          <a:xfrm>
            <a:off x="7086600" y="4667250"/>
            <a:ext cx="9090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</a:rPr>
              <a:t>이건 뭐</a:t>
            </a:r>
            <a:r>
              <a:rPr lang="ko-KR" sz="4000">
                <a:solidFill>
                  <a:schemeClr val="dk1"/>
                </a:solidFill>
                <a:highlight>
                  <a:srgbClr val="EAD1DC"/>
                </a:highlight>
              </a:rPr>
              <a:t>야</a:t>
            </a:r>
            <a:r>
              <a:rPr lang="ko-KR" sz="4000">
                <a:solidFill>
                  <a:schemeClr val="dk1"/>
                </a:solidFill>
              </a:rPr>
              <a:t>?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412" name="Google Shape;412;g30d82b3579a_0_362"/>
          <p:cNvSpPr txBox="1"/>
          <p:nvPr/>
        </p:nvSpPr>
        <p:spPr>
          <a:xfrm>
            <a:off x="7086600" y="5219700"/>
            <a:ext cx="12877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</a:rPr>
              <a:t>{I geon meo ya?}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413" name="Google Shape;413;g30d82b3579a_0_362"/>
          <p:cNvSpPr txBox="1"/>
          <p:nvPr/>
        </p:nvSpPr>
        <p:spPr>
          <a:xfrm>
            <a:off x="7086600" y="6400800"/>
            <a:ext cx="5280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</a:rPr>
              <a:t>This </a:t>
            </a:r>
            <a:r>
              <a:rPr lang="ko-KR" sz="4000" u="sng">
                <a:solidFill>
                  <a:schemeClr val="dk1"/>
                </a:solidFill>
              </a:rPr>
              <a:t>is</a:t>
            </a:r>
            <a:r>
              <a:rPr lang="ko-KR" sz="4000">
                <a:solidFill>
                  <a:schemeClr val="dk1"/>
                </a:solidFill>
              </a:rPr>
              <a:t> cup.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414" name="Google Shape;414;g30d82b3579a_0_362"/>
          <p:cNvSpPr txBox="1"/>
          <p:nvPr/>
        </p:nvSpPr>
        <p:spPr>
          <a:xfrm>
            <a:off x="7086600" y="7445625"/>
            <a:ext cx="6042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</a:rPr>
              <a:t>이건 컵이</a:t>
            </a:r>
            <a:r>
              <a:rPr lang="ko-KR" sz="4000">
                <a:solidFill>
                  <a:schemeClr val="dk1"/>
                </a:solidFill>
                <a:highlight>
                  <a:srgbClr val="EAD1DC"/>
                </a:highlight>
              </a:rPr>
              <a:t>야</a:t>
            </a:r>
            <a:r>
              <a:rPr lang="ko-KR" sz="4000">
                <a:solidFill>
                  <a:schemeClr val="dk1"/>
                </a:solidFill>
              </a:rPr>
              <a:t>.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415" name="Google Shape;415;g30d82b3579a_0_362"/>
          <p:cNvSpPr txBox="1"/>
          <p:nvPr/>
        </p:nvSpPr>
        <p:spPr>
          <a:xfrm>
            <a:off x="7086600" y="8039100"/>
            <a:ext cx="872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</a:rPr>
              <a:t>{I geon cup I ya.}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416" name="Google Shape;416;g30d82b3579a_0_362"/>
          <p:cNvSpPr txBox="1"/>
          <p:nvPr/>
        </p:nvSpPr>
        <p:spPr>
          <a:xfrm>
            <a:off x="7086600" y="3527175"/>
            <a:ext cx="8645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</a:rPr>
              <a:t>What </a:t>
            </a:r>
            <a:r>
              <a:rPr lang="ko-KR" sz="4000" u="sng">
                <a:solidFill>
                  <a:schemeClr val="dk1"/>
                </a:solidFill>
              </a:rPr>
              <a:t>is</a:t>
            </a:r>
            <a:r>
              <a:rPr lang="ko-KR" sz="4000">
                <a:solidFill>
                  <a:schemeClr val="dk1"/>
                </a:solidFill>
              </a:rPr>
              <a:t> it?</a:t>
            </a:r>
            <a:endParaRPr sz="4000"/>
          </a:p>
        </p:txBody>
      </p:sp>
      <p:pic>
        <p:nvPicPr>
          <p:cNvPr id="417" name="Google Shape;417;g30d82b3579a_0_3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53450" y="4171100"/>
            <a:ext cx="613400" cy="8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g30d82b3579a_0_3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09438" y="6988425"/>
            <a:ext cx="1316725" cy="8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g30d82b3579a_0_4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g30d82b3579a_0_4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g30d82b3579a_0_4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g30d82b3579a_0_40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g30d82b3579a_0_40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30d82b3579a_0_404"/>
          <p:cNvSpPr txBox="1"/>
          <p:nvPr/>
        </p:nvSpPr>
        <p:spPr>
          <a:xfrm>
            <a:off x="4572000" y="4667250"/>
            <a:ext cx="9909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300">
                <a:solidFill>
                  <a:schemeClr val="dk1"/>
                </a:solidFill>
              </a:rPr>
              <a:t>안녕하세요 저는 유진</a:t>
            </a:r>
            <a:r>
              <a:rPr lang="ko-KR" sz="3300">
                <a:solidFill>
                  <a:schemeClr val="dk1"/>
                </a:solidFill>
                <a:highlight>
                  <a:srgbClr val="C9DAF8"/>
                </a:highlight>
              </a:rPr>
              <a:t>이에요</a:t>
            </a:r>
            <a:r>
              <a:rPr lang="ko-KR" sz="3300">
                <a:solidFill>
                  <a:schemeClr val="dk1"/>
                </a:solidFill>
              </a:rPr>
              <a:t>. 당신은 지민</a:t>
            </a:r>
            <a:r>
              <a:rPr lang="ko-KR" sz="3300">
                <a:solidFill>
                  <a:schemeClr val="dk1"/>
                </a:solidFill>
                <a:highlight>
                  <a:srgbClr val="C9DAF8"/>
                </a:highlight>
              </a:rPr>
              <a:t>이에요</a:t>
            </a:r>
            <a:r>
              <a:rPr lang="ko-KR" sz="3300">
                <a:solidFill>
                  <a:schemeClr val="dk1"/>
                </a:solidFill>
              </a:rPr>
              <a:t>?</a:t>
            </a:r>
            <a:endParaRPr sz="5500">
              <a:solidFill>
                <a:schemeClr val="dk1"/>
              </a:solidFill>
            </a:endParaRPr>
          </a:p>
        </p:txBody>
      </p:sp>
      <p:sp>
        <p:nvSpPr>
          <p:cNvPr id="429" name="Google Shape;429;g30d82b3579a_0_404"/>
          <p:cNvSpPr txBox="1"/>
          <p:nvPr/>
        </p:nvSpPr>
        <p:spPr>
          <a:xfrm>
            <a:off x="4572000" y="5219700"/>
            <a:ext cx="128778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>
                <a:solidFill>
                  <a:schemeClr val="dk1"/>
                </a:solidFill>
              </a:rPr>
              <a:t>{Annyeong-ha-sae-yo, jeo-neun jisoo yeyo. 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>
                <a:solidFill>
                  <a:schemeClr val="dk1"/>
                </a:solidFill>
              </a:rPr>
              <a:t> Dang-sin-eun Jimin i-yae-yo?}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430" name="Google Shape;430;g30d82b3579a_0_404"/>
          <p:cNvSpPr txBox="1"/>
          <p:nvPr/>
        </p:nvSpPr>
        <p:spPr>
          <a:xfrm>
            <a:off x="4572000" y="6705600"/>
            <a:ext cx="5280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</a:rPr>
              <a:t>Yes, I </a:t>
            </a:r>
            <a:r>
              <a:rPr lang="ko-KR" sz="4000" u="sng">
                <a:solidFill>
                  <a:schemeClr val="dk1"/>
                </a:solidFill>
              </a:rPr>
              <a:t>am</a:t>
            </a:r>
            <a:r>
              <a:rPr lang="ko-KR" sz="4000">
                <a:solidFill>
                  <a:schemeClr val="dk1"/>
                </a:solidFill>
              </a:rPr>
              <a:t> Jimin.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431" name="Google Shape;431;g30d82b3579a_0_404"/>
          <p:cNvSpPr txBox="1"/>
          <p:nvPr/>
        </p:nvSpPr>
        <p:spPr>
          <a:xfrm>
            <a:off x="4572000" y="7750425"/>
            <a:ext cx="6042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</a:rPr>
              <a:t>네, 저는 지민</a:t>
            </a:r>
            <a:r>
              <a:rPr lang="ko-KR" sz="4000">
                <a:solidFill>
                  <a:schemeClr val="dk1"/>
                </a:solidFill>
                <a:highlight>
                  <a:srgbClr val="C9DAF8"/>
                </a:highlight>
              </a:rPr>
              <a:t>이에요</a:t>
            </a:r>
            <a:r>
              <a:rPr lang="ko-KR" sz="4000">
                <a:solidFill>
                  <a:schemeClr val="dk1"/>
                </a:solidFill>
              </a:rPr>
              <a:t>.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432" name="Google Shape;432;g30d82b3579a_0_404"/>
          <p:cNvSpPr txBox="1"/>
          <p:nvPr/>
        </p:nvSpPr>
        <p:spPr>
          <a:xfrm>
            <a:off x="4572000" y="8343900"/>
            <a:ext cx="872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</a:rPr>
              <a:t>{Nea, Jeo-neun Jimin i-yae-yo.}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433" name="Google Shape;433;g30d82b3579a_0_404"/>
          <p:cNvSpPr txBox="1"/>
          <p:nvPr/>
        </p:nvSpPr>
        <p:spPr>
          <a:xfrm>
            <a:off x="4572000" y="3527175"/>
            <a:ext cx="8645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</a:rPr>
              <a:t>Hi, I </a:t>
            </a:r>
            <a:r>
              <a:rPr lang="ko-KR" sz="4000" u="sng">
                <a:solidFill>
                  <a:schemeClr val="dk1"/>
                </a:solidFill>
              </a:rPr>
              <a:t>am</a:t>
            </a:r>
            <a:r>
              <a:rPr lang="ko-KR" sz="4000">
                <a:solidFill>
                  <a:schemeClr val="dk1"/>
                </a:solidFill>
              </a:rPr>
              <a:t> Yujin.  </a:t>
            </a:r>
            <a:r>
              <a:rPr lang="ko-KR" sz="4000" u="sng">
                <a:solidFill>
                  <a:schemeClr val="dk1"/>
                </a:solidFill>
              </a:rPr>
              <a:t>Are</a:t>
            </a:r>
            <a:r>
              <a:rPr lang="ko-KR" sz="4000">
                <a:solidFill>
                  <a:schemeClr val="dk1"/>
                </a:solidFill>
              </a:rPr>
              <a:t> you Jimin?</a:t>
            </a:r>
            <a:endParaRPr sz="4000"/>
          </a:p>
        </p:txBody>
      </p:sp>
      <p:pic>
        <p:nvPicPr>
          <p:cNvPr id="434" name="Google Shape;434;g30d82b3579a_0_4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15050" y="4171100"/>
            <a:ext cx="3108950" cy="8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g30d82b3579a_0_4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72500" y="4171100"/>
            <a:ext cx="4309100" cy="8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g30d82b3579a_0_4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02325" y="7312275"/>
            <a:ext cx="1583425" cy="8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g30d82b3579a_0_404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Polite Expression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30d82b3579a_0_404"/>
          <p:cNvSpPr txBox="1"/>
          <p:nvPr/>
        </p:nvSpPr>
        <p:spPr>
          <a:xfrm>
            <a:off x="1885950" y="2659500"/>
            <a:ext cx="10824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</a:rPr>
              <a:t>✸</a:t>
            </a:r>
            <a:r>
              <a:rPr lang="ko-KR" sz="4000">
                <a:solidFill>
                  <a:srgbClr val="B71E42"/>
                </a:solidFill>
              </a:rPr>
              <a:t>•</a:t>
            </a:r>
            <a:r>
              <a:rPr lang="ko-KR" sz="4000" b="1">
                <a:solidFill>
                  <a:schemeClr val="dk1"/>
                </a:solidFill>
              </a:rPr>
              <a:t>예요 [Yeyo]  = 이에요 [i-yae-yo]</a:t>
            </a:r>
            <a:r>
              <a:rPr lang="ko-KR" sz="4000">
                <a:solidFill>
                  <a:schemeClr val="dk1"/>
                </a:solidFill>
              </a:rPr>
              <a:t>         </a:t>
            </a:r>
            <a:endParaRPr sz="4000">
              <a:highlight>
                <a:srgbClr val="EAD1DC"/>
              </a:highligh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g30d82b3579a_0_4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g30d82b3579a_0_4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g30d82b3579a_0_4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g30d82b3579a_0_4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g30d82b3579a_0_4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g30d82b3579a_0_429"/>
          <p:cNvSpPr txBox="1"/>
          <p:nvPr/>
        </p:nvSpPr>
        <p:spPr>
          <a:xfrm>
            <a:off x="4572000" y="4667250"/>
            <a:ext cx="9909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300">
                <a:solidFill>
                  <a:schemeClr val="dk1"/>
                </a:solidFill>
              </a:rPr>
              <a:t>이건 뭐</a:t>
            </a:r>
            <a:r>
              <a:rPr lang="ko-KR" sz="3300">
                <a:solidFill>
                  <a:schemeClr val="dk1"/>
                </a:solidFill>
                <a:highlight>
                  <a:srgbClr val="C9DAF8"/>
                </a:highlight>
              </a:rPr>
              <a:t>예요</a:t>
            </a:r>
            <a:r>
              <a:rPr lang="ko-KR" sz="3300">
                <a:solidFill>
                  <a:schemeClr val="dk1"/>
                </a:solidFill>
              </a:rPr>
              <a:t>?</a:t>
            </a:r>
            <a:endParaRPr sz="5500">
              <a:solidFill>
                <a:schemeClr val="dk1"/>
              </a:solidFill>
            </a:endParaRPr>
          </a:p>
        </p:txBody>
      </p:sp>
      <p:sp>
        <p:nvSpPr>
          <p:cNvPr id="449" name="Google Shape;449;g30d82b3579a_0_429"/>
          <p:cNvSpPr txBox="1"/>
          <p:nvPr/>
        </p:nvSpPr>
        <p:spPr>
          <a:xfrm>
            <a:off x="4572000" y="5219700"/>
            <a:ext cx="12877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</a:rPr>
              <a:t>{I-geon mwo-yae-yo?}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450" name="Google Shape;450;g30d82b3579a_0_429"/>
          <p:cNvSpPr txBox="1"/>
          <p:nvPr/>
        </p:nvSpPr>
        <p:spPr>
          <a:xfrm>
            <a:off x="4572000" y="6705600"/>
            <a:ext cx="5280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4000">
                <a:solidFill>
                  <a:schemeClr val="dk1"/>
                </a:solidFill>
              </a:rPr>
              <a:t>This </a:t>
            </a:r>
            <a:r>
              <a:rPr lang="ko-KR" sz="4000" u="sng">
                <a:solidFill>
                  <a:schemeClr val="dk1"/>
                </a:solidFill>
              </a:rPr>
              <a:t>is</a:t>
            </a:r>
            <a:r>
              <a:rPr lang="ko-KR" sz="4000">
                <a:solidFill>
                  <a:schemeClr val="dk1"/>
                </a:solidFill>
              </a:rPr>
              <a:t> cup.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451" name="Google Shape;451;g30d82b3579a_0_429"/>
          <p:cNvSpPr txBox="1"/>
          <p:nvPr/>
        </p:nvSpPr>
        <p:spPr>
          <a:xfrm>
            <a:off x="4572000" y="7750425"/>
            <a:ext cx="6042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</a:rPr>
              <a:t>이건 컵</a:t>
            </a:r>
            <a:r>
              <a:rPr lang="ko-KR" sz="4000">
                <a:solidFill>
                  <a:schemeClr val="dk1"/>
                </a:solidFill>
                <a:highlight>
                  <a:srgbClr val="C9DAF8"/>
                </a:highlight>
              </a:rPr>
              <a:t>이에요</a:t>
            </a:r>
            <a:r>
              <a:rPr lang="ko-KR" sz="4000">
                <a:solidFill>
                  <a:schemeClr val="dk1"/>
                </a:solidFill>
              </a:rPr>
              <a:t>.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452" name="Google Shape;452;g30d82b3579a_0_429"/>
          <p:cNvSpPr txBox="1"/>
          <p:nvPr/>
        </p:nvSpPr>
        <p:spPr>
          <a:xfrm>
            <a:off x="4572000" y="8343900"/>
            <a:ext cx="872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</a:rPr>
              <a:t>{I-geon-cup i-yae-yo}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453" name="Google Shape;453;g30d82b3579a_0_429"/>
          <p:cNvSpPr txBox="1"/>
          <p:nvPr/>
        </p:nvSpPr>
        <p:spPr>
          <a:xfrm>
            <a:off x="4572000" y="3527175"/>
            <a:ext cx="8645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4000">
                <a:solidFill>
                  <a:schemeClr val="dk1"/>
                </a:solidFill>
              </a:rPr>
              <a:t>What </a:t>
            </a:r>
            <a:r>
              <a:rPr lang="ko-KR" sz="4000" u="sng">
                <a:solidFill>
                  <a:schemeClr val="dk1"/>
                </a:solidFill>
              </a:rPr>
              <a:t>is</a:t>
            </a:r>
            <a:r>
              <a:rPr lang="ko-KR" sz="4000">
                <a:solidFill>
                  <a:schemeClr val="dk1"/>
                </a:solidFill>
              </a:rPr>
              <a:t> it?</a:t>
            </a:r>
            <a:endParaRPr sz="4000"/>
          </a:p>
        </p:txBody>
      </p:sp>
      <p:pic>
        <p:nvPicPr>
          <p:cNvPr id="454" name="Google Shape;454;g30d82b3579a_0_4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15050" y="4171100"/>
            <a:ext cx="287275" cy="8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g30d82b3579a_0_4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02325" y="7312275"/>
            <a:ext cx="1583425" cy="8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g30d82b3579a_0_429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Polite Expression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30d82b3579a_0_429"/>
          <p:cNvSpPr txBox="1"/>
          <p:nvPr/>
        </p:nvSpPr>
        <p:spPr>
          <a:xfrm>
            <a:off x="1885950" y="2659500"/>
            <a:ext cx="10824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</a:rPr>
              <a:t>✸</a:t>
            </a:r>
            <a:r>
              <a:rPr lang="ko-KR" sz="4000">
                <a:solidFill>
                  <a:srgbClr val="B71E42"/>
                </a:solidFill>
              </a:rPr>
              <a:t>•</a:t>
            </a:r>
            <a:r>
              <a:rPr lang="ko-KR" sz="4000" b="1">
                <a:solidFill>
                  <a:schemeClr val="dk1"/>
                </a:solidFill>
              </a:rPr>
              <a:t>예요 [Yeyo]  = 이에요 [i-yae-yo]</a:t>
            </a:r>
            <a:r>
              <a:rPr lang="ko-KR" sz="4000">
                <a:solidFill>
                  <a:schemeClr val="dk1"/>
                </a:solidFill>
              </a:rPr>
              <a:t>         </a:t>
            </a:r>
            <a:endParaRPr sz="4000">
              <a:highlight>
                <a:srgbClr val="EAD1DC"/>
              </a:highligh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CC5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9600" y="1524000"/>
            <a:ext cx="14516100" cy="74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8200" y="6007100"/>
            <a:ext cx="11531600" cy="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5"/>
          <p:cNvSpPr txBox="1"/>
          <p:nvPr/>
        </p:nvSpPr>
        <p:spPr>
          <a:xfrm>
            <a:off x="3098800" y="2184400"/>
            <a:ext cx="4343400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ko-KR" sz="22000" b="0" i="0" u="none" strike="noStrike" cap="none"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"/>
          <p:cNvSpPr txBox="1"/>
          <p:nvPr/>
        </p:nvSpPr>
        <p:spPr>
          <a:xfrm>
            <a:off x="7594600" y="3225800"/>
            <a:ext cx="7531100" cy="2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8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ko-KR" sz="9600" b="1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Basic Words</a:t>
            </a:r>
            <a:endParaRPr sz="9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5"/>
          <p:cNvSpPr txBox="1"/>
          <p:nvPr/>
        </p:nvSpPr>
        <p:spPr>
          <a:xfrm>
            <a:off x="3556000" y="6692900"/>
            <a:ext cx="111760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ko-KR" sz="3000" b="0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Let’s learn about basic words!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g30b4073868a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g30b4073868a_0_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g30b4073868a_0_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g30b4073868a_0_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g30b4073868a_0_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g30b4073868a_0_45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NOUN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g30b4073868a_0_45"/>
          <p:cNvSpPr txBox="1"/>
          <p:nvPr/>
        </p:nvSpPr>
        <p:spPr>
          <a:xfrm>
            <a:off x="3187700" y="5969000"/>
            <a:ext cx="48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30b4073868a_0_45"/>
          <p:cNvSpPr txBox="1"/>
          <p:nvPr/>
        </p:nvSpPr>
        <p:spPr>
          <a:xfrm>
            <a:off x="8725475" y="3194400"/>
            <a:ext cx="79368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Breakfast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아침식사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A-chim-sik-sa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9" name="Google Shape;479;g30b4073868a_0_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71800" y="28448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g30d43831bbb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g30d43831bbb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g30d43831bbb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g30d43831bbb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g30d43831bbb_0_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g30d43831bbb_0_1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NOUN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g30d43831bbb_0_1"/>
          <p:cNvSpPr txBox="1"/>
          <p:nvPr/>
        </p:nvSpPr>
        <p:spPr>
          <a:xfrm>
            <a:off x="3187700" y="5969000"/>
            <a:ext cx="48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g30d43831bbb_0_1"/>
          <p:cNvSpPr txBox="1"/>
          <p:nvPr/>
        </p:nvSpPr>
        <p:spPr>
          <a:xfrm>
            <a:off x="8725475" y="3194400"/>
            <a:ext cx="7936800" cy="50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Lunch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점심식사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Jum-sim-sik-sa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2" name="Google Shape;492;g30d43831bbb_0_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35950" y="326895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g30d43831bbb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g30d43831bbb_0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g30d43831bbb_0_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g30d43831bbb_0_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g30d43831bbb_0_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g30d43831bbb_0_13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NOUN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g30d43831bbb_0_13"/>
          <p:cNvSpPr txBox="1"/>
          <p:nvPr/>
        </p:nvSpPr>
        <p:spPr>
          <a:xfrm>
            <a:off x="3187700" y="5969000"/>
            <a:ext cx="48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30d43831bbb_0_13"/>
          <p:cNvSpPr txBox="1"/>
          <p:nvPr/>
        </p:nvSpPr>
        <p:spPr>
          <a:xfrm>
            <a:off x="8725475" y="3194400"/>
            <a:ext cx="79368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Dinner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저녁식사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Jeo-nyuk-sik-sa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g30d43831bbb_0_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87700" y="28448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g30d43831bbb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g30d43831bbb_0_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g30d43831bbb_0_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g30d43831bbb_0_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g30d43831bbb_0_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g30d43831bbb_0_25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NOUN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g30d43831bbb_0_25"/>
          <p:cNvSpPr txBox="1"/>
          <p:nvPr/>
        </p:nvSpPr>
        <p:spPr>
          <a:xfrm>
            <a:off x="3187700" y="5969000"/>
            <a:ext cx="48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g30d43831bbb_0_25"/>
          <p:cNvSpPr txBox="1"/>
          <p:nvPr/>
        </p:nvSpPr>
        <p:spPr>
          <a:xfrm>
            <a:off x="8725475" y="3651600"/>
            <a:ext cx="79368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Restaurant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식당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Sik-dang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8" name="Google Shape;518;g30d43831bbb_0_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99825" y="31362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CC5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30b6e099d78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9600" y="1524000"/>
            <a:ext cx="14516101" cy="74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0b6e099d78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8200" y="6007100"/>
            <a:ext cx="11531601" cy="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30b6e099d78_1_0"/>
          <p:cNvSpPr txBox="1"/>
          <p:nvPr/>
        </p:nvSpPr>
        <p:spPr>
          <a:xfrm>
            <a:off x="3098800" y="2184400"/>
            <a:ext cx="43434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ko-KR" sz="22000" b="0" i="0" u="none" strike="noStrike" cap="none"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30b6e099d78_1_0"/>
          <p:cNvSpPr txBox="1"/>
          <p:nvPr/>
        </p:nvSpPr>
        <p:spPr>
          <a:xfrm>
            <a:off x="7594600" y="3225800"/>
            <a:ext cx="7531200" cy="21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8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ko-KR" sz="9600" b="1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Let’s Review!</a:t>
            </a:r>
            <a:endParaRPr sz="9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30b6e099d78_1_0"/>
          <p:cNvSpPr txBox="1"/>
          <p:nvPr/>
        </p:nvSpPr>
        <p:spPr>
          <a:xfrm>
            <a:off x="3556000" y="6692900"/>
            <a:ext cx="111759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ko-KR" sz="3000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About week 2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g30d43831bbb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g30d43831bbb_0_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g30d43831bbb_0_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g30d43831bbb_0_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g30d43831bbb_0_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g30d43831bbb_0_53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NOUN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g30d43831bbb_0_53"/>
          <p:cNvSpPr txBox="1"/>
          <p:nvPr/>
        </p:nvSpPr>
        <p:spPr>
          <a:xfrm>
            <a:off x="3187700" y="5969000"/>
            <a:ext cx="48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g30d43831bbb_0_53"/>
          <p:cNvSpPr txBox="1"/>
          <p:nvPr/>
        </p:nvSpPr>
        <p:spPr>
          <a:xfrm>
            <a:off x="8725475" y="3880200"/>
            <a:ext cx="79368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음식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Um-sik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1" name="Google Shape;531;g30d43831bbb_0_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08600" y="30734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g30d43831bbb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g30d43831bbb_0_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g30d43831bbb_0_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g30d43831bbb_0_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g30d43831bbb_0_6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g30d43831bbb_0_65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NOUN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g30d43831bbb_0_65"/>
          <p:cNvSpPr txBox="1"/>
          <p:nvPr/>
        </p:nvSpPr>
        <p:spPr>
          <a:xfrm>
            <a:off x="3187700" y="5969000"/>
            <a:ext cx="48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g30d43831bbb_0_65"/>
          <p:cNvSpPr txBox="1"/>
          <p:nvPr/>
        </p:nvSpPr>
        <p:spPr>
          <a:xfrm>
            <a:off x="8725475" y="3651600"/>
            <a:ext cx="79368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Spoon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숟가락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Suggarak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4" name="Google Shape;544;g30d43831bbb_0_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26025" y="31362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g30d43831bbb_0_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g30d43831bbb_0_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g30d43831bbb_0_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g30d43831bbb_0_7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g30d43831bbb_0_7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g30d43831bbb_0_77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NOUN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g30d43831bbb_0_77"/>
          <p:cNvSpPr txBox="1"/>
          <p:nvPr/>
        </p:nvSpPr>
        <p:spPr>
          <a:xfrm>
            <a:off x="3187700" y="5969000"/>
            <a:ext cx="48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g30d43831bbb_0_77"/>
          <p:cNvSpPr txBox="1"/>
          <p:nvPr/>
        </p:nvSpPr>
        <p:spPr>
          <a:xfrm>
            <a:off x="8725475" y="3194400"/>
            <a:ext cx="79368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Chopsticks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젓가락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Jeot-ga-lak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7" name="Google Shape;557;g30d43831bbb_0_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40100" y="30420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g30d43831bbb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g30d43831bbb_0_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g30d43831bbb_0_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g30d43831bbb_0_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g30d43831bbb_0_8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g30d43831bbb_0_89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NOUN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g30d43831bbb_0_89"/>
          <p:cNvSpPr txBox="1"/>
          <p:nvPr/>
        </p:nvSpPr>
        <p:spPr>
          <a:xfrm>
            <a:off x="3187700" y="5969000"/>
            <a:ext cx="48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g30d43831bbb_0_89"/>
          <p:cNvSpPr txBox="1"/>
          <p:nvPr/>
        </p:nvSpPr>
        <p:spPr>
          <a:xfrm>
            <a:off x="8725475" y="3651600"/>
            <a:ext cx="79368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Spoon &amp; Chopsticks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수저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Soo-jeo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0" name="Google Shape;570;g30d43831bbb_0_8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10750" y="31362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g30d43831bbb_0_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g30d43831bbb_0_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g30d43831bbb_0_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g30d43831bbb_0_1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g30d43831bbb_0_10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g30d43831bbb_0_105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g30d43831bbb_0_105"/>
          <p:cNvSpPr txBox="1"/>
          <p:nvPr/>
        </p:nvSpPr>
        <p:spPr>
          <a:xfrm>
            <a:off x="3187700" y="5969000"/>
            <a:ext cx="48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g30d43831bbb_0_105"/>
          <p:cNvSpPr txBox="1"/>
          <p:nvPr/>
        </p:nvSpPr>
        <p:spPr>
          <a:xfrm>
            <a:off x="8725475" y="3651600"/>
            <a:ext cx="79368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먹다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meok-da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3" name="Google Shape;583;g30d43831bbb_0_10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43500" y="31362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g30d43831bbb_0_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g30d43831bbb_0_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g30d43831bbb_0_1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g30d43831bbb_0_1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g30d43831bbb_0_1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g30d43831bbb_0_117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g30d43831bbb_0_117"/>
          <p:cNvSpPr txBox="1"/>
          <p:nvPr/>
        </p:nvSpPr>
        <p:spPr>
          <a:xfrm>
            <a:off x="3187700" y="5969000"/>
            <a:ext cx="48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g30d43831bbb_0_117"/>
          <p:cNvSpPr txBox="1"/>
          <p:nvPr/>
        </p:nvSpPr>
        <p:spPr>
          <a:xfrm>
            <a:off x="8725475" y="3651600"/>
            <a:ext cx="79368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가다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Ga-da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6" name="Google Shape;596;g30d43831bbb_0_1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80450" y="31362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g30d43831bbb_0_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g30d43831bbb_0_1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g30d43831bbb_0_1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g30d43831bbb_0_1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g30d43831bbb_0_1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g30d43831bbb_0_129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g30d43831bbb_0_129"/>
          <p:cNvSpPr txBox="1"/>
          <p:nvPr/>
        </p:nvSpPr>
        <p:spPr>
          <a:xfrm>
            <a:off x="3187700" y="5969000"/>
            <a:ext cx="48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g30d43831bbb_0_129"/>
          <p:cNvSpPr txBox="1"/>
          <p:nvPr/>
        </p:nvSpPr>
        <p:spPr>
          <a:xfrm>
            <a:off x="8725475" y="3270600"/>
            <a:ext cx="79368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사용하다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Sa-yong-ha-da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9" name="Google Shape;609;g30d43831bbb_0_1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87700" y="3140075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g30d43831bbb_0_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g30d43831bbb_0_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g30d43831bbb_0_1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g30d43831bbb_0_1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g30d43831bbb_0_1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g30d43831bbb_0_141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30d43831bbb_0_141"/>
          <p:cNvSpPr txBox="1"/>
          <p:nvPr/>
        </p:nvSpPr>
        <p:spPr>
          <a:xfrm>
            <a:off x="3187700" y="5969000"/>
            <a:ext cx="48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g30d43831bbb_0_141"/>
          <p:cNvSpPr txBox="1"/>
          <p:nvPr/>
        </p:nvSpPr>
        <p:spPr>
          <a:xfrm>
            <a:off x="8725475" y="3651600"/>
            <a:ext cx="79368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Wear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입다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Ip-da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2" name="Google Shape;622;g30d43831bbb_0_1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99825" y="31362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g30d43831bbb_0_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g30d43831bbb_0_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g30d43831bbb_0_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g30d43831bbb_0_1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g30d43831bbb_0_1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g30d43831bbb_0_153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g30d43831bbb_0_153"/>
          <p:cNvSpPr txBox="1"/>
          <p:nvPr/>
        </p:nvSpPr>
        <p:spPr>
          <a:xfrm>
            <a:off x="3187700" y="5969000"/>
            <a:ext cx="48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g30d43831bbb_0_153"/>
          <p:cNvSpPr txBox="1"/>
          <p:nvPr/>
        </p:nvSpPr>
        <p:spPr>
          <a:xfrm>
            <a:off x="8725475" y="3651600"/>
            <a:ext cx="79368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Sleep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자다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Ja-da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5" name="Google Shape;635;g30d43831bbb_0_1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24300" y="31362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g30d43831bbb_0_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g30d43831bbb_0_1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g30d43831bbb_0_1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g30d43831bbb_0_1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g30d43831bbb_0_16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g30d43831bbb_0_165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g30d43831bbb_0_165"/>
          <p:cNvSpPr txBox="1"/>
          <p:nvPr/>
        </p:nvSpPr>
        <p:spPr>
          <a:xfrm>
            <a:off x="3187700" y="5969000"/>
            <a:ext cx="48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g30d43831bbb_0_165"/>
          <p:cNvSpPr txBox="1"/>
          <p:nvPr/>
        </p:nvSpPr>
        <p:spPr>
          <a:xfrm>
            <a:off x="8725475" y="3651600"/>
            <a:ext cx="79368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하다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Ha-da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8" name="Google Shape;648;g30d43831bbb_0_1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09075" y="31362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30b6e099d78_1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0b6e099d78_1_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30b6e099d78_1_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30b6e099d78_1_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0b6e099d78_1_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0b6e099d78_1_18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0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Let’s review!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0b6e099d78_1_18"/>
          <p:cNvSpPr txBox="1"/>
          <p:nvPr/>
        </p:nvSpPr>
        <p:spPr>
          <a:xfrm>
            <a:off x="3418225" y="4852900"/>
            <a:ext cx="4156200" cy="118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ㅊ ㅌ ㅍ ㅎ</a:t>
            </a:r>
            <a:endParaRPr sz="6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30b6e099d78_1_18"/>
          <p:cNvSpPr txBox="1"/>
          <p:nvPr/>
        </p:nvSpPr>
        <p:spPr>
          <a:xfrm>
            <a:off x="11025269" y="4852900"/>
            <a:ext cx="4156200" cy="118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ㅘ ㅞ ㅑ ㅗ</a:t>
            </a:r>
            <a:endParaRPr sz="6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g30d43831bbb_0_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g30d43831bbb_0_1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g30d43831bbb_0_1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g30d43831bbb_0_1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g30d43831bbb_0_18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g30d43831bbb_0_184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g30d43831bbb_0_184"/>
          <p:cNvSpPr txBox="1"/>
          <p:nvPr/>
        </p:nvSpPr>
        <p:spPr>
          <a:xfrm>
            <a:off x="3187700" y="5969000"/>
            <a:ext cx="48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g30d43831bbb_0_184"/>
          <p:cNvSpPr txBox="1"/>
          <p:nvPr/>
        </p:nvSpPr>
        <p:spPr>
          <a:xfrm>
            <a:off x="8725475" y="3651600"/>
            <a:ext cx="79368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크다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Keu-da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1" name="Google Shape;661;g30d43831bbb_0_18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15100" y="28448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g30d43831bbb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g30d43831bbb_0_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g30d43831bbb_0_1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g30d43831bbb_0_1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g30d43831bbb_0_19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g30d43831bbb_0_196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g30d43831bbb_0_196"/>
          <p:cNvSpPr txBox="1"/>
          <p:nvPr/>
        </p:nvSpPr>
        <p:spPr>
          <a:xfrm>
            <a:off x="3187700" y="5969000"/>
            <a:ext cx="48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g30d43831bbb_0_196"/>
          <p:cNvSpPr txBox="1"/>
          <p:nvPr/>
        </p:nvSpPr>
        <p:spPr>
          <a:xfrm>
            <a:off x="8725475" y="3651600"/>
            <a:ext cx="79368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작다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Jag-da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4" name="Google Shape;674;g30d43831bbb_0_1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47425" y="28448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679;g30d43831bbb_0_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g30d43831bbb_0_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g30d43831bbb_0_2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g30d43831bbb_0_2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g30d43831bbb_0_20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g30d43831bbb_0_208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g30d43831bbb_0_208"/>
          <p:cNvSpPr txBox="1"/>
          <p:nvPr/>
        </p:nvSpPr>
        <p:spPr>
          <a:xfrm>
            <a:off x="3187700" y="5969000"/>
            <a:ext cx="48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g30d43831bbb_0_208"/>
          <p:cNvSpPr txBox="1"/>
          <p:nvPr/>
        </p:nvSpPr>
        <p:spPr>
          <a:xfrm>
            <a:off x="8725475" y="3270600"/>
            <a:ext cx="79368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Pretty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예쁘다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Yep-peu-da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7" name="Google Shape;687;g30d43831bbb_0_20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30938" y="32258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692;g30d43831bbb_0_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g30d43831bbb_0_2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g30d43831bbb_0_2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g30d43831bbb_0_2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g30d43831bbb_0_2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g30d43831bbb_0_247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g30d43831bbb_0_247"/>
          <p:cNvSpPr txBox="1"/>
          <p:nvPr/>
        </p:nvSpPr>
        <p:spPr>
          <a:xfrm>
            <a:off x="3187700" y="5969000"/>
            <a:ext cx="48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g30d43831bbb_0_247"/>
          <p:cNvSpPr txBox="1"/>
          <p:nvPr/>
        </p:nvSpPr>
        <p:spPr>
          <a:xfrm>
            <a:off x="8407750" y="3270600"/>
            <a:ext cx="82545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Ugly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못생겼다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Mot-saeng-gyeot-da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0" name="Google Shape;700;g30d43831bbb_0_2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12650" y="29972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g30d43831bbb_0_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g30d43831bbb_0_2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g30d43831bbb_0_2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g30d43831bbb_0_2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g30d43831bbb_0_2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g30d43831bbb_0_220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g30d43831bbb_0_220"/>
          <p:cNvSpPr txBox="1"/>
          <p:nvPr/>
        </p:nvSpPr>
        <p:spPr>
          <a:xfrm>
            <a:off x="3187700" y="5969000"/>
            <a:ext cx="48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g30d43831bbb_0_220"/>
          <p:cNvSpPr txBox="1"/>
          <p:nvPr/>
        </p:nvSpPr>
        <p:spPr>
          <a:xfrm>
            <a:off x="8725475" y="3651600"/>
            <a:ext cx="79368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Delicious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맛있다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Ma-ssit-da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Google Shape;713;g30d43831bbb_0_2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34375" y="31362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g30d43831bbb_0_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g30d43831bbb_0_2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g30d43831bbb_0_2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g30d43831bbb_0_2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g30d43831bbb_0_26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g30d43831bbb_0_262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g30d43831bbb_0_262"/>
          <p:cNvSpPr txBox="1"/>
          <p:nvPr/>
        </p:nvSpPr>
        <p:spPr>
          <a:xfrm>
            <a:off x="3187700" y="5969000"/>
            <a:ext cx="48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g30d43831bbb_0_262"/>
          <p:cNvSpPr txBox="1"/>
          <p:nvPr/>
        </p:nvSpPr>
        <p:spPr>
          <a:xfrm>
            <a:off x="8725475" y="3423000"/>
            <a:ext cx="79368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delicious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맛없다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Mat-eop-da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6" name="Google Shape;726;g30d43831bbb_0_2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34600" y="31362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g30d43831bbb_0_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g30d43831bbb_0_2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g30d43831bbb_0_2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g30d43831bbb_0_2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g30d43831bbb_0_2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g30d43831bbb_0_232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g30d43831bbb_0_232"/>
          <p:cNvSpPr txBox="1"/>
          <p:nvPr/>
        </p:nvSpPr>
        <p:spPr>
          <a:xfrm>
            <a:off x="3187700" y="5969000"/>
            <a:ext cx="48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g30d43831bbb_0_232"/>
          <p:cNvSpPr txBox="1"/>
          <p:nvPr/>
        </p:nvSpPr>
        <p:spPr>
          <a:xfrm>
            <a:off x="8725475" y="3346800"/>
            <a:ext cx="79368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재미있다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Jae-mi-it-da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9" name="Google Shape;739;g30d43831bbb_0_2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54775" y="3053075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g30d43831bbb_0_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g30d43831bbb_0_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g30d43831bbb_0_2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g30d43831bbb_0_2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g30d43831bbb_0_27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g30d43831bbb_0_276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g30d43831bbb_0_276"/>
          <p:cNvSpPr txBox="1"/>
          <p:nvPr/>
        </p:nvSpPr>
        <p:spPr>
          <a:xfrm>
            <a:off x="3187700" y="5969000"/>
            <a:ext cx="48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g30d43831bbb_0_276"/>
          <p:cNvSpPr txBox="1"/>
          <p:nvPr/>
        </p:nvSpPr>
        <p:spPr>
          <a:xfrm>
            <a:off x="8725475" y="3346800"/>
            <a:ext cx="79368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funny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재미없다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Jae-mi-eop-da</a:t>
            </a:r>
            <a:r>
              <a:rPr lang="ko-KR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2" name="Google Shape;752;g30d43831bbb_0_2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12850" y="30734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CC5"/>
        </a:solidFill>
        <a:effectLst/>
      </p:bgPr>
    </p:bg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g30b4073868a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9600" y="1524000"/>
            <a:ext cx="14516101" cy="74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g30b4073868a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8200" y="6007100"/>
            <a:ext cx="11531601" cy="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g30b4073868a_1_0"/>
          <p:cNvSpPr txBox="1"/>
          <p:nvPr/>
        </p:nvSpPr>
        <p:spPr>
          <a:xfrm>
            <a:off x="2481350" y="2602200"/>
            <a:ext cx="43434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ko-KR" sz="22000" b="0" i="0" u="none" strike="noStrike" cap="none"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g30b4073868a_1_0"/>
          <p:cNvSpPr txBox="1"/>
          <p:nvPr/>
        </p:nvSpPr>
        <p:spPr>
          <a:xfrm>
            <a:off x="6538900" y="3453000"/>
            <a:ext cx="8370900" cy="21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8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ko-KR" sz="9500" b="1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BASIC </a:t>
            </a:r>
            <a:r>
              <a:rPr lang="ko-KR" sz="95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9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g30b4073868a_1_0"/>
          <p:cNvSpPr txBox="1"/>
          <p:nvPr/>
        </p:nvSpPr>
        <p:spPr>
          <a:xfrm>
            <a:off x="3556000" y="6313200"/>
            <a:ext cx="11175900" cy="16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ko-KR" sz="3500" b="0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Now, it’s time to learn about </a:t>
            </a:r>
            <a:r>
              <a:rPr lang="ko-KR" sz="3500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r>
              <a:rPr lang="ko-KR" sz="3500" b="0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500" b="0" i="0" u="none" strike="noStrike" cap="none">
              <a:solidFill>
                <a:srgbClr val="6B68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g30d43831bbb_0_2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g30d43831bbb_0_2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g30d43831bbb_0_2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g30d43831bbb_0_2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g30d43831bbb_0_28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g30d43831bbb_0_289"/>
          <p:cNvSpPr txBox="1"/>
          <p:nvPr/>
        </p:nvSpPr>
        <p:spPr>
          <a:xfrm>
            <a:off x="1981200" y="12319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Korean</a:t>
            </a:r>
            <a:r>
              <a:rPr lang="ko-KR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Sentence Order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g30d43831bbb_0_289"/>
          <p:cNvSpPr txBox="1"/>
          <p:nvPr/>
        </p:nvSpPr>
        <p:spPr>
          <a:xfrm>
            <a:off x="1617900" y="3498700"/>
            <a:ext cx="15395100" cy="4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5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Korean has a different word order from English.</a:t>
            </a:r>
            <a:endParaRPr sz="5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5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Subject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ko-KR" sz="8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ko-KR" sz="8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endParaRPr sz="8000" b="1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ko-KR" sz="8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ko-KR" sz="8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ko-KR" sz="8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30b6e099d78_1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0b6e099d78_1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0b6e099d78_1_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30b6e099d78_1_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30b6e099d78_1_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30b6e099d78_1_40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0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Let’s review!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30b6e099d78_1_40"/>
          <p:cNvSpPr txBox="1"/>
          <p:nvPr/>
        </p:nvSpPr>
        <p:spPr>
          <a:xfrm>
            <a:off x="3476100" y="3429000"/>
            <a:ext cx="6154200" cy="144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8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한국어 수업</a:t>
            </a:r>
            <a:endParaRPr sz="8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0b6e099d78_1_40"/>
          <p:cNvSpPr txBox="1"/>
          <p:nvPr/>
        </p:nvSpPr>
        <p:spPr>
          <a:xfrm>
            <a:off x="3739200" y="6444350"/>
            <a:ext cx="5628000" cy="1185300"/>
          </a:xfrm>
          <a:prstGeom prst="rect">
            <a:avLst/>
          </a:prstGeom>
          <a:solidFill>
            <a:srgbClr val="6B686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ㄴㄱ              ㅂ</a:t>
            </a:r>
            <a:endParaRPr sz="6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30b6e099d78_1_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08250" y="3819558"/>
            <a:ext cx="4971126" cy="3602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g30d43831bbb_0_3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g30d43831bbb_0_3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g30d43831bbb_0_3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g30d43831bbb_0_30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g30d43831bbb_0_30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g30d43831bbb_0_307"/>
          <p:cNvSpPr txBox="1"/>
          <p:nvPr/>
        </p:nvSpPr>
        <p:spPr>
          <a:xfrm>
            <a:off x="1981200" y="12319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Korean</a:t>
            </a:r>
            <a:r>
              <a:rPr lang="ko-KR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Sentence Order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g30d43831bbb_0_307"/>
          <p:cNvSpPr txBox="1"/>
          <p:nvPr/>
        </p:nvSpPr>
        <p:spPr>
          <a:xfrm>
            <a:off x="1617900" y="2983100"/>
            <a:ext cx="15395100" cy="4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8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ate </a:t>
            </a:r>
            <a:r>
              <a:rPr lang="ko-KR" sz="8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apples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1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나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는</a:t>
            </a:r>
            <a:r>
              <a:rPr lang="ko-KR" sz="8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8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사과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를</a:t>
            </a:r>
            <a:r>
              <a:rPr lang="ko-KR" sz="8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 먹었다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ko-KR" sz="8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neun</a:t>
            </a:r>
            <a:r>
              <a:rPr lang="ko-KR" sz="8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8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sagwa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leul</a:t>
            </a:r>
            <a:r>
              <a:rPr lang="ko-KR" sz="8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8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meogeotdda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4" name="Google Shape;784;g30d43831bbb_0_307"/>
          <p:cNvCxnSpPr/>
          <p:nvPr/>
        </p:nvCxnSpPr>
        <p:spPr>
          <a:xfrm flipH="1">
            <a:off x="5898250" y="4162650"/>
            <a:ext cx="891600" cy="1348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5" name="Google Shape;785;g30d43831bbb_0_307"/>
          <p:cNvCxnSpPr/>
          <p:nvPr/>
        </p:nvCxnSpPr>
        <p:spPr>
          <a:xfrm>
            <a:off x="8116675" y="4342250"/>
            <a:ext cx="3436200" cy="1190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6" name="Google Shape;786;g30d43831bbb_0_307"/>
          <p:cNvCxnSpPr/>
          <p:nvPr/>
        </p:nvCxnSpPr>
        <p:spPr>
          <a:xfrm flipH="1">
            <a:off x="8507875" y="4342250"/>
            <a:ext cx="1772700" cy="1147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Google Shape;791;g30d43831bbb_0_3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g30d43831bbb_0_3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g30d43831bbb_0_3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g30d43831bbb_0_3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g30d43831bbb_0_3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g30d43831bbb_0_321"/>
          <p:cNvSpPr txBox="1"/>
          <p:nvPr/>
        </p:nvSpPr>
        <p:spPr>
          <a:xfrm>
            <a:off x="1981200" y="12319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Korean</a:t>
            </a:r>
            <a:r>
              <a:rPr lang="ko-KR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Sentence Order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g30d43831bbb_0_321"/>
          <p:cNvSpPr txBox="1"/>
          <p:nvPr/>
        </p:nvSpPr>
        <p:spPr>
          <a:xfrm>
            <a:off x="1617900" y="2983100"/>
            <a:ext cx="15395100" cy="4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8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like </a:t>
            </a:r>
            <a:r>
              <a:rPr lang="ko-KR" sz="8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chocolate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1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나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는</a:t>
            </a:r>
            <a:r>
              <a:rPr lang="ko-KR" sz="8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8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초콜렛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을</a:t>
            </a:r>
            <a:r>
              <a:rPr lang="ko-KR" sz="8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 좋아한다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ko-KR" sz="8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neun</a:t>
            </a:r>
            <a:r>
              <a:rPr lang="ko-KR" sz="8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8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chocolate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eul</a:t>
            </a:r>
            <a:r>
              <a:rPr lang="ko-KR" sz="8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8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johahanda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8" name="Google Shape;798;g30d43831bbb_0_321"/>
          <p:cNvCxnSpPr/>
          <p:nvPr/>
        </p:nvCxnSpPr>
        <p:spPr>
          <a:xfrm flipH="1">
            <a:off x="5267550" y="4241600"/>
            <a:ext cx="891600" cy="1348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9" name="Google Shape;799;g30d43831bbb_0_321"/>
          <p:cNvCxnSpPr/>
          <p:nvPr/>
        </p:nvCxnSpPr>
        <p:spPr>
          <a:xfrm>
            <a:off x="7377050" y="4249650"/>
            <a:ext cx="4175700" cy="1283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0" name="Google Shape;800;g30d43831bbb_0_321"/>
          <p:cNvCxnSpPr/>
          <p:nvPr/>
        </p:nvCxnSpPr>
        <p:spPr>
          <a:xfrm flipH="1">
            <a:off x="7877150" y="4241600"/>
            <a:ext cx="2474100" cy="1291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g30d43831bbb_0_3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g30d43831bbb_0_3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g30d43831bbb_0_3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g30d43831bbb_0_3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g30d43831bbb_0_3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g30d43831bbb_0_334"/>
          <p:cNvSpPr txBox="1"/>
          <p:nvPr/>
        </p:nvSpPr>
        <p:spPr>
          <a:xfrm>
            <a:off x="1981200" y="12319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Korean</a:t>
            </a:r>
            <a:r>
              <a:rPr lang="ko-KR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Sentence Order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g30d43831bbb_0_334"/>
          <p:cNvSpPr txBox="1"/>
          <p:nvPr/>
        </p:nvSpPr>
        <p:spPr>
          <a:xfrm>
            <a:off x="1617900" y="2983100"/>
            <a:ext cx="15395100" cy="4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8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am 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ko-KR" sz="8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8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Czech Republic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1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나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는</a:t>
            </a:r>
            <a:r>
              <a:rPr lang="ko-KR" sz="8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8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체코사람</a:t>
            </a:r>
            <a:r>
              <a:rPr lang="ko-KR" sz="8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이에요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ko-KR" sz="8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neun</a:t>
            </a:r>
            <a:r>
              <a:rPr lang="ko-KR" sz="8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8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Chekosaram</a:t>
            </a:r>
            <a:r>
              <a:rPr lang="ko-KR" sz="8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-ieyo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2" name="Google Shape;812;g30d43831bbb_0_334"/>
          <p:cNvCxnSpPr/>
          <p:nvPr/>
        </p:nvCxnSpPr>
        <p:spPr>
          <a:xfrm>
            <a:off x="4071300" y="4162650"/>
            <a:ext cx="1196400" cy="1427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3" name="Google Shape;813;g30d43831bbb_0_334"/>
          <p:cNvCxnSpPr/>
          <p:nvPr/>
        </p:nvCxnSpPr>
        <p:spPr>
          <a:xfrm>
            <a:off x="5245725" y="4162650"/>
            <a:ext cx="6665700" cy="1355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4" name="Google Shape;814;g30d43831bbb_0_334"/>
          <p:cNvCxnSpPr/>
          <p:nvPr/>
        </p:nvCxnSpPr>
        <p:spPr>
          <a:xfrm flipH="1">
            <a:off x="8899175" y="4227900"/>
            <a:ext cx="1848900" cy="1294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" name="Google Shape;819;g30d43831bbb_0_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g30d43831bbb_0_3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g30d43831bbb_0_3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g30d43831bbb_0_3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g30d43831bbb_0_3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g30d43831bbb_0_347"/>
          <p:cNvSpPr txBox="1"/>
          <p:nvPr/>
        </p:nvSpPr>
        <p:spPr>
          <a:xfrm>
            <a:off x="1981200" y="12319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Korean</a:t>
            </a:r>
            <a:r>
              <a:rPr lang="ko-KR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Sentence Order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g30d43831bbb_0_347"/>
          <p:cNvSpPr txBox="1"/>
          <p:nvPr/>
        </p:nvSpPr>
        <p:spPr>
          <a:xfrm>
            <a:off x="1617900" y="2983100"/>
            <a:ext cx="15395100" cy="4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My name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8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ko-KR" sz="8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Michael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1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내 이름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은</a:t>
            </a:r>
            <a:r>
              <a:rPr lang="ko-KR" sz="8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8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마이클</a:t>
            </a:r>
            <a:r>
              <a:rPr lang="ko-KR" sz="8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이에요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ko-KR" sz="8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Nae ileum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eun</a:t>
            </a:r>
            <a:r>
              <a:rPr lang="ko-KR" sz="8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8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maikeul</a:t>
            </a:r>
            <a:r>
              <a:rPr lang="ko-KR" sz="8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ieyo</a:t>
            </a:r>
            <a:r>
              <a:rPr lang="ko-KR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6" name="Google Shape;826;g30d43831bbb_0_347"/>
          <p:cNvCxnSpPr/>
          <p:nvPr/>
        </p:nvCxnSpPr>
        <p:spPr>
          <a:xfrm flipH="1">
            <a:off x="5919975" y="4249650"/>
            <a:ext cx="1370100" cy="1239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27" name="Google Shape;827;g30d43831bbb_0_347"/>
          <p:cNvCxnSpPr/>
          <p:nvPr/>
        </p:nvCxnSpPr>
        <p:spPr>
          <a:xfrm>
            <a:off x="9725900" y="4249650"/>
            <a:ext cx="2870700" cy="1326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28" name="Google Shape;828;g30d43831bbb_0_347"/>
          <p:cNvCxnSpPr/>
          <p:nvPr/>
        </p:nvCxnSpPr>
        <p:spPr>
          <a:xfrm flipH="1">
            <a:off x="9725900" y="4229250"/>
            <a:ext cx="1848900" cy="1294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29" name="Google Shape;829;g30d43831bbb_0_347"/>
          <p:cNvSpPr txBox="1"/>
          <p:nvPr/>
        </p:nvSpPr>
        <p:spPr>
          <a:xfrm>
            <a:off x="6935850" y="8774550"/>
            <a:ext cx="44163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https://youtu.be/F8lFSt7SQMU?si=ZYiNLxFot-u8RVob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Google Shape;834;g30b4073868a_0_3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g30b4073868a_0_3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g30b4073868a_0_3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g30b4073868a_0_30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g30b4073868a_0_30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g30b4073868a_0_307"/>
          <p:cNvSpPr txBox="1"/>
          <p:nvPr/>
        </p:nvSpPr>
        <p:spPr>
          <a:xfrm>
            <a:off x="1981200" y="12319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latin typeface="Calibri"/>
                <a:ea typeface="Calibri"/>
                <a:cs typeface="Calibri"/>
                <a:sym typeface="Calibri"/>
              </a:rPr>
              <a:t>Postpositional Particles - Subject Marking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g30b4073868a_0_307"/>
          <p:cNvSpPr txBox="1"/>
          <p:nvPr/>
        </p:nvSpPr>
        <p:spPr>
          <a:xfrm>
            <a:off x="1528650" y="6377825"/>
            <a:ext cx="64353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latin typeface="Calibri"/>
                <a:ea typeface="Calibri"/>
                <a:cs typeface="Calibri"/>
                <a:sym typeface="Calibri"/>
              </a:rPr>
              <a:t>consonant + 이[i]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g30b4073868a_0_307"/>
          <p:cNvSpPr txBox="1"/>
          <p:nvPr/>
        </p:nvSpPr>
        <p:spPr>
          <a:xfrm>
            <a:off x="11353500" y="6377825"/>
            <a:ext cx="49737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latin typeface="Calibri"/>
                <a:ea typeface="Calibri"/>
                <a:cs typeface="Calibri"/>
                <a:sym typeface="Calibri"/>
              </a:rPr>
              <a:t>vowel + 가[ga]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g30b4073868a_0_307"/>
          <p:cNvSpPr txBox="1"/>
          <p:nvPr/>
        </p:nvSpPr>
        <p:spPr>
          <a:xfrm>
            <a:off x="2362200" y="2994764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7000" b="1">
                <a:latin typeface="Calibri"/>
                <a:ea typeface="Calibri"/>
                <a:cs typeface="Calibri"/>
                <a:sym typeface="Calibri"/>
              </a:rPr>
              <a:t>이[i], 가[ga]</a:t>
            </a:r>
            <a:endParaRPr sz="7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g30b4073868a_0_307"/>
          <p:cNvSpPr txBox="1"/>
          <p:nvPr/>
        </p:nvSpPr>
        <p:spPr>
          <a:xfrm>
            <a:off x="7239300" y="3832964"/>
            <a:ext cx="4114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4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Word ending with</a:t>
            </a:r>
            <a:endParaRPr sz="4000" b="1" i="0" u="none" strike="noStrike" cap="none">
              <a:solidFill>
                <a:srgbClr val="6B68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g30b4073868a_0_307"/>
          <p:cNvGrpSpPr/>
          <p:nvPr/>
        </p:nvGrpSpPr>
        <p:grpSpPr>
          <a:xfrm>
            <a:off x="4885200" y="4823564"/>
            <a:ext cx="8602200" cy="1554300"/>
            <a:chOff x="4809000" y="5052164"/>
            <a:chExt cx="8602200" cy="1554300"/>
          </a:xfrm>
        </p:grpSpPr>
        <p:cxnSp>
          <p:nvCxnSpPr>
            <p:cNvPr id="845" name="Google Shape;845;g30b4073868a_0_307"/>
            <p:cNvCxnSpPr/>
            <p:nvPr/>
          </p:nvCxnSpPr>
          <p:spPr>
            <a:xfrm flipH="1">
              <a:off x="4809000" y="5052164"/>
              <a:ext cx="4335000" cy="1554300"/>
            </a:xfrm>
            <a:prstGeom prst="straightConnector1">
              <a:avLst/>
            </a:prstGeom>
            <a:noFill/>
            <a:ln w="76200" cap="flat" cmpd="sng">
              <a:solidFill>
                <a:srgbClr val="6B686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g30b4073868a_0_307"/>
            <p:cNvCxnSpPr/>
            <p:nvPr/>
          </p:nvCxnSpPr>
          <p:spPr>
            <a:xfrm rot="10800000">
              <a:off x="9076200" y="5052164"/>
              <a:ext cx="4335000" cy="1554300"/>
            </a:xfrm>
            <a:prstGeom prst="straightConnector1">
              <a:avLst/>
            </a:prstGeom>
            <a:noFill/>
            <a:ln w="76200" cap="flat" cmpd="sng">
              <a:solidFill>
                <a:srgbClr val="6B686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7" name="Google Shape;847;g30b4073868a_0_307"/>
          <p:cNvSpPr txBox="1"/>
          <p:nvPr/>
        </p:nvSpPr>
        <p:spPr>
          <a:xfrm>
            <a:off x="1638300" y="7776250"/>
            <a:ext cx="15024000" cy="1066800"/>
          </a:xfrm>
          <a:prstGeom prst="rect">
            <a:avLst/>
          </a:prstGeom>
          <a:noFill/>
          <a:ln w="38100" cap="flat" cmpd="sng">
            <a:solidFill>
              <a:srgbClr val="6B68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subject markers '이' and '가' in Korean depends on 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whether the preceding word ends in a </a:t>
            </a:r>
            <a:r>
              <a:rPr lang="ko-KR" sz="3000" b="1">
                <a:solidFill>
                  <a:schemeClr val="dk1"/>
                </a:solidFill>
                <a:highlight>
                  <a:srgbClr val="CECCC5"/>
                </a:highlight>
                <a:latin typeface="Calibri"/>
                <a:ea typeface="Calibri"/>
                <a:cs typeface="Calibri"/>
                <a:sym typeface="Calibri"/>
              </a:rPr>
              <a:t>consonant</a:t>
            </a:r>
            <a:r>
              <a:rPr lang="ko-K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a </a:t>
            </a:r>
            <a:r>
              <a:rPr lang="ko-KR" sz="3000" b="1">
                <a:solidFill>
                  <a:schemeClr val="dk1"/>
                </a:solidFill>
                <a:highlight>
                  <a:srgbClr val="CECCC5"/>
                </a:highlight>
                <a:latin typeface="Calibri"/>
                <a:ea typeface="Calibri"/>
                <a:cs typeface="Calibri"/>
                <a:sym typeface="Calibri"/>
              </a:rPr>
              <a:t>vowel</a:t>
            </a:r>
            <a:r>
              <a:rPr lang="ko-K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Google Shape;852;g30d43831bbb_1_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g30d43831bbb_1_3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g30d43831bbb_1_3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g30d43831bbb_1_3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g30d43831bbb_1_3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g30d43831bbb_1_316"/>
          <p:cNvSpPr txBox="1"/>
          <p:nvPr/>
        </p:nvSpPr>
        <p:spPr>
          <a:xfrm>
            <a:off x="1981200" y="12319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latin typeface="Calibri"/>
                <a:ea typeface="Calibri"/>
                <a:cs typeface="Calibri"/>
                <a:sym typeface="Calibri"/>
              </a:rPr>
              <a:t>Postpositional Particles - Subject Marking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g30d43831bbb_1_316"/>
          <p:cNvSpPr txBox="1"/>
          <p:nvPr/>
        </p:nvSpPr>
        <p:spPr>
          <a:xfrm>
            <a:off x="1866900" y="2992575"/>
            <a:ext cx="13563600" cy="5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4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가방 [ga-bang] + 이 [i]</a:t>
            </a:r>
            <a:endParaRPr sz="4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4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4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학교 [hak-gyo] + 가 [ga]</a:t>
            </a:r>
            <a:endParaRPr sz="4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4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4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내 [nae] + 가 [ga]</a:t>
            </a:r>
            <a:endParaRPr sz="4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4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4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선물이 왔다 [seon-mul-i-wat-da]</a:t>
            </a:r>
            <a:endParaRPr sz="4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g30d43831bbb_1_316"/>
          <p:cNvSpPr txBox="1"/>
          <p:nvPr/>
        </p:nvSpPr>
        <p:spPr>
          <a:xfrm>
            <a:off x="1638300" y="3405600"/>
            <a:ext cx="14070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= bag</a:t>
            </a:r>
            <a:endParaRPr sz="32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g30d43831bbb_1_316"/>
          <p:cNvSpPr txBox="1"/>
          <p:nvPr/>
        </p:nvSpPr>
        <p:spPr>
          <a:xfrm>
            <a:off x="1866900" y="5218800"/>
            <a:ext cx="15714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= school</a:t>
            </a:r>
            <a:endParaRPr sz="32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g30d43831bbb_1_316"/>
          <p:cNvSpPr txBox="1"/>
          <p:nvPr/>
        </p:nvSpPr>
        <p:spPr>
          <a:xfrm>
            <a:off x="1714500" y="6746550"/>
            <a:ext cx="8658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= I</a:t>
            </a:r>
            <a:endParaRPr sz="32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g30d43831bbb_1_316"/>
          <p:cNvSpPr txBox="1"/>
          <p:nvPr/>
        </p:nvSpPr>
        <p:spPr>
          <a:xfrm>
            <a:off x="1756500" y="8403900"/>
            <a:ext cx="12126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= gift</a:t>
            </a:r>
            <a:endParaRPr sz="32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g30d43831bbb_1_316"/>
          <p:cNvSpPr txBox="1"/>
          <p:nvPr/>
        </p:nvSpPr>
        <p:spPr>
          <a:xfrm>
            <a:off x="10824300" y="7851675"/>
            <a:ext cx="31134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gift is came</a:t>
            </a:r>
            <a:endParaRPr sz="4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" name="Google Shape;868;g30d43831bbb_1_3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g30d43831bbb_1_3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g30d43831bbb_1_3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g30d43831bbb_1_3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g30d43831bbb_1_3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g30d43831bbb_1_350"/>
          <p:cNvSpPr txBox="1"/>
          <p:nvPr/>
        </p:nvSpPr>
        <p:spPr>
          <a:xfrm>
            <a:off x="1981200" y="12319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latin typeface="Calibri"/>
                <a:ea typeface="Calibri"/>
                <a:cs typeface="Calibri"/>
                <a:sym typeface="Calibri"/>
              </a:rPr>
              <a:t>Postpositional Particles - Topic Marking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g30d43831bbb_1_350"/>
          <p:cNvSpPr txBox="1"/>
          <p:nvPr/>
        </p:nvSpPr>
        <p:spPr>
          <a:xfrm>
            <a:off x="1638300" y="6377825"/>
            <a:ext cx="7115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latin typeface="Calibri"/>
                <a:ea typeface="Calibri"/>
                <a:cs typeface="Calibri"/>
                <a:sym typeface="Calibri"/>
              </a:rPr>
              <a:t>consonant + 은[eun]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g30d43831bbb_1_350"/>
          <p:cNvSpPr txBox="1"/>
          <p:nvPr/>
        </p:nvSpPr>
        <p:spPr>
          <a:xfrm>
            <a:off x="11169800" y="6377825"/>
            <a:ext cx="549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latin typeface="Calibri"/>
                <a:ea typeface="Calibri"/>
                <a:cs typeface="Calibri"/>
                <a:sym typeface="Calibri"/>
              </a:rPr>
              <a:t>vowel + 는[neun]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g30d43831bbb_1_350"/>
          <p:cNvSpPr txBox="1"/>
          <p:nvPr/>
        </p:nvSpPr>
        <p:spPr>
          <a:xfrm>
            <a:off x="2362200" y="2994764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7000" b="1">
                <a:latin typeface="Calibri"/>
                <a:ea typeface="Calibri"/>
                <a:cs typeface="Calibri"/>
                <a:sym typeface="Calibri"/>
              </a:rPr>
              <a:t>은[eun], 는[neun]</a:t>
            </a:r>
            <a:endParaRPr sz="7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g30d43831bbb_1_350"/>
          <p:cNvSpPr txBox="1"/>
          <p:nvPr/>
        </p:nvSpPr>
        <p:spPr>
          <a:xfrm>
            <a:off x="7239300" y="3832964"/>
            <a:ext cx="4114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4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Word ending with</a:t>
            </a:r>
            <a:endParaRPr sz="4000" b="1" i="0" u="none" strike="noStrike" cap="none">
              <a:solidFill>
                <a:srgbClr val="6B68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8" name="Google Shape;878;g30d43831bbb_1_350"/>
          <p:cNvGrpSpPr/>
          <p:nvPr/>
        </p:nvGrpSpPr>
        <p:grpSpPr>
          <a:xfrm>
            <a:off x="4885200" y="4823564"/>
            <a:ext cx="8602200" cy="1554300"/>
            <a:chOff x="4809000" y="5052164"/>
            <a:chExt cx="8602200" cy="1554300"/>
          </a:xfrm>
        </p:grpSpPr>
        <p:cxnSp>
          <p:nvCxnSpPr>
            <p:cNvPr id="879" name="Google Shape;879;g30d43831bbb_1_350"/>
            <p:cNvCxnSpPr/>
            <p:nvPr/>
          </p:nvCxnSpPr>
          <p:spPr>
            <a:xfrm flipH="1">
              <a:off x="4809000" y="5052164"/>
              <a:ext cx="4335000" cy="1554300"/>
            </a:xfrm>
            <a:prstGeom prst="straightConnector1">
              <a:avLst/>
            </a:prstGeom>
            <a:noFill/>
            <a:ln w="76200" cap="flat" cmpd="sng">
              <a:solidFill>
                <a:srgbClr val="6B686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g30d43831bbb_1_350"/>
            <p:cNvCxnSpPr/>
            <p:nvPr/>
          </p:nvCxnSpPr>
          <p:spPr>
            <a:xfrm rot="10800000">
              <a:off x="9076200" y="5052164"/>
              <a:ext cx="4335000" cy="1554300"/>
            </a:xfrm>
            <a:prstGeom prst="straightConnector1">
              <a:avLst/>
            </a:prstGeom>
            <a:noFill/>
            <a:ln w="76200" cap="flat" cmpd="sng">
              <a:solidFill>
                <a:srgbClr val="6B686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81" name="Google Shape;881;g30d43831bbb_1_350"/>
          <p:cNvSpPr txBox="1"/>
          <p:nvPr/>
        </p:nvSpPr>
        <p:spPr>
          <a:xfrm>
            <a:off x="1638300" y="7776250"/>
            <a:ext cx="15024000" cy="1066800"/>
          </a:xfrm>
          <a:prstGeom prst="rect">
            <a:avLst/>
          </a:prstGeom>
          <a:noFill/>
          <a:ln w="38100" cap="flat" cmpd="sng">
            <a:solidFill>
              <a:srgbClr val="6B68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 omitting the topic markers '은' and '는' is grammatically incorrect, 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can sound natural in spoken language.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" name="Google Shape;886;g30d43831bbb_1_3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g30d43831bbb_1_3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g30d43831bbb_1_3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g30d43831bbb_1_3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g30d43831bbb_1_38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g30d43831bbb_1_384"/>
          <p:cNvSpPr txBox="1"/>
          <p:nvPr/>
        </p:nvSpPr>
        <p:spPr>
          <a:xfrm>
            <a:off x="1981200" y="12319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latin typeface="Calibri"/>
                <a:ea typeface="Calibri"/>
                <a:cs typeface="Calibri"/>
                <a:sym typeface="Calibri"/>
              </a:rPr>
              <a:t>Postpositional Particles - Topic Marking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g30d43831bbb_1_384"/>
          <p:cNvSpPr txBox="1"/>
          <p:nvPr/>
        </p:nvSpPr>
        <p:spPr>
          <a:xfrm>
            <a:off x="1866900" y="2992575"/>
            <a:ext cx="13563600" cy="5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4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가방 [ga-bang] + 은 [eun]</a:t>
            </a:r>
            <a:endParaRPr sz="4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4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4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나 [na] + 는 [neun]</a:t>
            </a:r>
            <a:endParaRPr sz="4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4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4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이거 [i-geo] + 는 [neun]</a:t>
            </a:r>
            <a:endParaRPr sz="4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4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4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저는 학생이에요. [jeo-neun-hak-saeng-i-e-yo]</a:t>
            </a:r>
            <a:endParaRPr sz="4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g30d43831bbb_1_384"/>
          <p:cNvSpPr txBox="1"/>
          <p:nvPr/>
        </p:nvSpPr>
        <p:spPr>
          <a:xfrm>
            <a:off x="1714500" y="3481800"/>
            <a:ext cx="14070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= bag</a:t>
            </a:r>
            <a:endParaRPr sz="32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g30d43831bbb_1_384"/>
          <p:cNvSpPr txBox="1"/>
          <p:nvPr/>
        </p:nvSpPr>
        <p:spPr>
          <a:xfrm>
            <a:off x="1409700" y="5090925"/>
            <a:ext cx="14070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= I</a:t>
            </a:r>
            <a:endParaRPr sz="32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g30d43831bbb_1_384"/>
          <p:cNvSpPr txBox="1"/>
          <p:nvPr/>
        </p:nvSpPr>
        <p:spPr>
          <a:xfrm>
            <a:off x="1790700" y="6747413"/>
            <a:ext cx="12546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= This</a:t>
            </a:r>
            <a:endParaRPr sz="32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g30d43831bbb_1_384"/>
          <p:cNvSpPr txBox="1"/>
          <p:nvPr/>
        </p:nvSpPr>
        <p:spPr>
          <a:xfrm>
            <a:off x="1680300" y="8403900"/>
            <a:ext cx="8658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= I</a:t>
            </a:r>
            <a:endParaRPr sz="32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g30d43831bbb_1_384"/>
          <p:cNvSpPr txBox="1"/>
          <p:nvPr/>
        </p:nvSpPr>
        <p:spPr>
          <a:xfrm>
            <a:off x="13245400" y="7927875"/>
            <a:ext cx="36432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I’m a student.</a:t>
            </a:r>
            <a:endParaRPr sz="4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CC5"/>
        </a:solidFill>
        <a:effectLst/>
      </p:bgPr>
    </p:bg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2" name="Google Shape;902;g30b4073868a_0_3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9600" y="1524000"/>
            <a:ext cx="14516101" cy="74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g30b4073868a_0_3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8200" y="6007100"/>
            <a:ext cx="11531601" cy="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g30b4073868a_0_365"/>
          <p:cNvSpPr txBox="1"/>
          <p:nvPr/>
        </p:nvSpPr>
        <p:spPr>
          <a:xfrm>
            <a:off x="3098800" y="2184400"/>
            <a:ext cx="43434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ko-KR" sz="22000" b="0" i="0" u="none" strike="noStrike" cap="none"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g30b4073868a_0_365"/>
          <p:cNvSpPr txBox="1"/>
          <p:nvPr/>
        </p:nvSpPr>
        <p:spPr>
          <a:xfrm>
            <a:off x="7594600" y="2844800"/>
            <a:ext cx="7531200" cy="21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8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ko-KR" sz="96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Dialogue</a:t>
            </a:r>
            <a:endParaRPr sz="9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g30b4073868a_0_365"/>
          <p:cNvSpPr txBox="1"/>
          <p:nvPr/>
        </p:nvSpPr>
        <p:spPr>
          <a:xfrm>
            <a:off x="3556000" y="6692900"/>
            <a:ext cx="111759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ko-KR" sz="3000" b="0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Let’s talk</a:t>
            </a:r>
            <a:r>
              <a:rPr lang="ko-KR" sz="3000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 together</a:t>
            </a:r>
            <a:r>
              <a:rPr lang="ko-KR" sz="3000" b="0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" name="Google Shape;911;g30d43831bbb_1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g30d43831bbb_1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g30d43831bbb_1_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g30d43831bbb_1_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g30d43831bbb_1_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g30d43831bbb_1_16"/>
          <p:cNvSpPr txBox="1"/>
          <p:nvPr/>
        </p:nvSpPr>
        <p:spPr>
          <a:xfrm>
            <a:off x="1981200" y="12319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Sentence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g30d43831bbb_1_16"/>
          <p:cNvSpPr/>
          <p:nvPr/>
        </p:nvSpPr>
        <p:spPr>
          <a:xfrm>
            <a:off x="1321650" y="2630512"/>
            <a:ext cx="13815900" cy="2899500"/>
          </a:xfrm>
          <a:prstGeom prst="wedgeRoundRectCallout">
            <a:avLst>
              <a:gd name="adj1" fmla="val -43778"/>
              <a:gd name="adj2" fmla="val 60412"/>
              <a:gd name="adj3" fmla="val 0"/>
            </a:avLst>
          </a:prstGeom>
          <a:solidFill>
            <a:schemeClr val="lt1"/>
          </a:solidFill>
          <a:ln w="38100" cap="flat" cmpd="sng">
            <a:solidFill>
              <a:srgbClr val="6B68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g30d43831bbb_1_16"/>
          <p:cNvSpPr txBox="1"/>
          <p:nvPr/>
        </p:nvSpPr>
        <p:spPr>
          <a:xfrm>
            <a:off x="5272050" y="2759138"/>
            <a:ext cx="5927700" cy="21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ko-KR" sz="5800">
                <a:solidFill>
                  <a:schemeClr val="dk1"/>
                </a:solidFill>
                <a:highlight>
                  <a:srgbClr val="D9D9D9"/>
                </a:highlight>
                <a:latin typeface="Calibri"/>
                <a:ea typeface="Calibri"/>
                <a:cs typeface="Calibri"/>
                <a:sym typeface="Calibri"/>
              </a:rPr>
              <a:t>I’m hungry</a:t>
            </a:r>
            <a:endParaRPr sz="5800" b="0" i="0" u="none" strike="noStrike" cap="none">
              <a:solidFill>
                <a:schemeClr val="dk1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endParaRPr sz="5800" b="0" i="0" u="none" strike="noStrike" cap="none">
              <a:solidFill>
                <a:schemeClr val="dk1"/>
              </a:solidFill>
              <a:highlight>
                <a:srgbClr val="C9DAF8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g30d43831bbb_1_16"/>
          <p:cNvSpPr/>
          <p:nvPr/>
        </p:nvSpPr>
        <p:spPr>
          <a:xfrm flipH="1">
            <a:off x="3395250" y="5950700"/>
            <a:ext cx="13815900" cy="2899500"/>
          </a:xfrm>
          <a:prstGeom prst="wedgeRoundRectCallout">
            <a:avLst>
              <a:gd name="adj1" fmla="val -43713"/>
              <a:gd name="adj2" fmla="val 60730"/>
              <a:gd name="adj3" fmla="val 0"/>
            </a:avLst>
          </a:prstGeom>
          <a:solidFill>
            <a:schemeClr val="lt1"/>
          </a:solidFill>
          <a:ln w="38100" cap="flat" cmpd="sng">
            <a:solidFill>
              <a:srgbClr val="6B68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g30d43831bbb_1_16"/>
          <p:cNvSpPr txBox="1"/>
          <p:nvPr/>
        </p:nvSpPr>
        <p:spPr>
          <a:xfrm>
            <a:off x="5529000" y="6103100"/>
            <a:ext cx="95607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ko-KR" sz="5800">
                <a:solidFill>
                  <a:schemeClr val="dk1"/>
                </a:solidFill>
                <a:highlight>
                  <a:srgbClr val="CECCC5"/>
                </a:highlight>
                <a:latin typeface="Calibri"/>
                <a:ea typeface="Calibri"/>
                <a:cs typeface="Calibri"/>
                <a:sym typeface="Calibri"/>
              </a:rPr>
              <a:t>Me too, Let’s eat lunch</a:t>
            </a:r>
            <a:endParaRPr sz="5800" b="0" i="0" u="none" strike="noStrike" cap="none">
              <a:solidFill>
                <a:schemeClr val="dk1"/>
              </a:solidFill>
              <a:highlight>
                <a:srgbClr val="CECCC5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g30d43831bbb_1_16"/>
          <p:cNvSpPr txBox="1"/>
          <p:nvPr/>
        </p:nvSpPr>
        <p:spPr>
          <a:xfrm>
            <a:off x="5272150" y="3744013"/>
            <a:ext cx="59277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ko-KR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ko-KR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나(는) 배고파</a:t>
            </a:r>
            <a:endParaRPr sz="5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g30d43831bbb_1_16"/>
          <p:cNvSpPr txBox="1"/>
          <p:nvPr/>
        </p:nvSpPr>
        <p:spPr>
          <a:xfrm>
            <a:off x="3242850" y="4364838"/>
            <a:ext cx="99735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ko-KR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 </a:t>
            </a:r>
            <a:r>
              <a:rPr lang="ko-KR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ko-KR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-(neun)-</a:t>
            </a:r>
            <a:r>
              <a:rPr lang="ko-KR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bae</a:t>
            </a:r>
            <a:r>
              <a:rPr lang="ko-KR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ko-KR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</a:t>
            </a:r>
            <a:r>
              <a:rPr lang="ko-KR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ko-KR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r>
              <a:rPr lang="ko-KR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]</a:t>
            </a:r>
            <a:endParaRPr sz="5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g30d43831bbb_1_16"/>
          <p:cNvSpPr txBox="1"/>
          <p:nvPr/>
        </p:nvSpPr>
        <p:spPr>
          <a:xfrm>
            <a:off x="7345500" y="7073700"/>
            <a:ext cx="59277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ko-KR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ko-KR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나도, 점심 먹자</a:t>
            </a:r>
            <a:endParaRPr sz="5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g30d43831bbb_1_16"/>
          <p:cNvSpPr txBox="1"/>
          <p:nvPr/>
        </p:nvSpPr>
        <p:spPr>
          <a:xfrm>
            <a:off x="5016450" y="7724700"/>
            <a:ext cx="105858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ko-KR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 </a:t>
            </a:r>
            <a:r>
              <a:rPr lang="ko-KR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na-do, Jeom-sim-meok-ja</a:t>
            </a:r>
            <a:r>
              <a:rPr lang="ko-KR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]</a:t>
            </a:r>
            <a:endParaRPr sz="5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g30d43831bbb_1_16"/>
          <p:cNvSpPr/>
          <p:nvPr/>
        </p:nvSpPr>
        <p:spPr>
          <a:xfrm>
            <a:off x="13663475" y="2400300"/>
            <a:ext cx="1055400" cy="492600"/>
          </a:xfrm>
          <a:prstGeom prst="rect">
            <a:avLst/>
          </a:prstGeom>
          <a:solidFill>
            <a:srgbClr val="CECCC5"/>
          </a:solidFill>
          <a:ln w="9525" cap="flat" cmpd="sng">
            <a:solidFill>
              <a:srgbClr val="CECC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b="1">
                <a:latin typeface="Calibri"/>
                <a:ea typeface="Calibri"/>
                <a:cs typeface="Calibri"/>
                <a:sym typeface="Calibri"/>
              </a:rPr>
              <a:t>YOU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30d82b3579a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30d82b3579a_0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30d82b3579a_0_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30d82b3579a_0_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30d82b3579a_0_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30d82b3579a_0_4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0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Let’s review!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30d82b3579a_0_4"/>
          <p:cNvSpPr txBox="1"/>
          <p:nvPr/>
        </p:nvSpPr>
        <p:spPr>
          <a:xfrm>
            <a:off x="2933250" y="3429000"/>
            <a:ext cx="5924100" cy="144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8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노란색 가방</a:t>
            </a:r>
            <a:endParaRPr sz="8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30d82b3579a_0_4"/>
          <p:cNvSpPr txBox="1"/>
          <p:nvPr/>
        </p:nvSpPr>
        <p:spPr>
          <a:xfrm>
            <a:off x="3279150" y="6243825"/>
            <a:ext cx="5324400" cy="1200600"/>
          </a:xfrm>
          <a:prstGeom prst="rect">
            <a:avLst/>
          </a:prstGeom>
          <a:solidFill>
            <a:srgbClr val="6B686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ㄴ ㄱ        ㅇ</a:t>
            </a:r>
            <a:endParaRPr sz="6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30d82b3579a_0_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381150" y="3010875"/>
            <a:ext cx="4544651" cy="454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" name="Google Shape;930;g30d43831bbb_1_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g30d43831bbb_1_2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g30d43831bbb_1_2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g30d43831bbb_1_28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g30d43831bbb_1_28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g30d43831bbb_1_280"/>
          <p:cNvSpPr txBox="1"/>
          <p:nvPr/>
        </p:nvSpPr>
        <p:spPr>
          <a:xfrm>
            <a:off x="1981200" y="12319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Sentence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g30d43831bbb_1_280"/>
          <p:cNvSpPr/>
          <p:nvPr/>
        </p:nvSpPr>
        <p:spPr>
          <a:xfrm>
            <a:off x="1321650" y="2630512"/>
            <a:ext cx="13815900" cy="2899500"/>
          </a:xfrm>
          <a:prstGeom prst="wedgeRoundRectCallout">
            <a:avLst>
              <a:gd name="adj1" fmla="val -43778"/>
              <a:gd name="adj2" fmla="val 60412"/>
              <a:gd name="adj3" fmla="val 0"/>
            </a:avLst>
          </a:prstGeom>
          <a:solidFill>
            <a:schemeClr val="lt1"/>
          </a:solidFill>
          <a:ln w="38100" cap="flat" cmpd="sng">
            <a:solidFill>
              <a:srgbClr val="6B68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g30d43831bbb_1_280"/>
          <p:cNvSpPr txBox="1"/>
          <p:nvPr/>
        </p:nvSpPr>
        <p:spPr>
          <a:xfrm>
            <a:off x="3242850" y="2759150"/>
            <a:ext cx="9825600" cy="21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ko-KR" sz="5800">
                <a:solidFill>
                  <a:schemeClr val="dk1"/>
                </a:solidFill>
                <a:highlight>
                  <a:srgbClr val="D9D9D9"/>
                </a:highlight>
                <a:latin typeface="Calibri"/>
                <a:ea typeface="Calibri"/>
                <a:cs typeface="Calibri"/>
                <a:sym typeface="Calibri"/>
              </a:rPr>
              <a:t>What do you want to eat?</a:t>
            </a:r>
            <a:endParaRPr sz="5800" b="0" i="0" u="none" strike="noStrike" cap="none">
              <a:solidFill>
                <a:schemeClr val="dk1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endParaRPr sz="5800" b="0" i="0" u="none" strike="noStrike" cap="none">
              <a:solidFill>
                <a:schemeClr val="dk1"/>
              </a:solidFill>
              <a:highlight>
                <a:srgbClr val="C9DAF8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g30d43831bbb_1_280"/>
          <p:cNvSpPr/>
          <p:nvPr/>
        </p:nvSpPr>
        <p:spPr>
          <a:xfrm flipH="1">
            <a:off x="3395250" y="5950700"/>
            <a:ext cx="13815900" cy="2899500"/>
          </a:xfrm>
          <a:prstGeom prst="wedgeRoundRectCallout">
            <a:avLst>
              <a:gd name="adj1" fmla="val -43713"/>
              <a:gd name="adj2" fmla="val 60730"/>
              <a:gd name="adj3" fmla="val 0"/>
            </a:avLst>
          </a:prstGeom>
          <a:solidFill>
            <a:schemeClr val="lt1"/>
          </a:solidFill>
          <a:ln w="38100" cap="flat" cmpd="sng">
            <a:solidFill>
              <a:srgbClr val="6B68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g30d43831bbb_1_280"/>
          <p:cNvSpPr txBox="1"/>
          <p:nvPr/>
        </p:nvSpPr>
        <p:spPr>
          <a:xfrm>
            <a:off x="5529000" y="6103100"/>
            <a:ext cx="95607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ko-KR" sz="5800">
                <a:solidFill>
                  <a:schemeClr val="dk1"/>
                </a:solidFill>
                <a:highlight>
                  <a:srgbClr val="CECCC5"/>
                </a:highlight>
                <a:latin typeface="Calibri"/>
                <a:ea typeface="Calibri"/>
                <a:cs typeface="Calibri"/>
                <a:sym typeface="Calibri"/>
              </a:rPr>
              <a:t>Let’s eat Ramen</a:t>
            </a:r>
            <a:endParaRPr sz="5800" b="0" i="0" u="none" strike="noStrike" cap="none">
              <a:solidFill>
                <a:schemeClr val="dk1"/>
              </a:solidFill>
              <a:highlight>
                <a:srgbClr val="CECCC5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g30d43831bbb_1_280"/>
          <p:cNvSpPr txBox="1"/>
          <p:nvPr/>
        </p:nvSpPr>
        <p:spPr>
          <a:xfrm>
            <a:off x="5272150" y="3744013"/>
            <a:ext cx="59277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ko-KR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ko-KR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뭐 먹고 싶어?</a:t>
            </a:r>
            <a:endParaRPr sz="5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g30d43831bbb_1_280"/>
          <p:cNvSpPr txBox="1"/>
          <p:nvPr/>
        </p:nvSpPr>
        <p:spPr>
          <a:xfrm>
            <a:off x="3242850" y="4364838"/>
            <a:ext cx="99735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ko-KR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 </a:t>
            </a:r>
            <a:r>
              <a:rPr lang="ko-KR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mwo-meok-go-sip-eo?</a:t>
            </a:r>
            <a:r>
              <a:rPr lang="ko-KR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]</a:t>
            </a:r>
            <a:endParaRPr sz="5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g30d43831bbb_1_280"/>
          <p:cNvSpPr txBox="1"/>
          <p:nvPr/>
        </p:nvSpPr>
        <p:spPr>
          <a:xfrm>
            <a:off x="7345500" y="7073700"/>
            <a:ext cx="59277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ko-KR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ko-KR" sz="5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라면</a:t>
            </a:r>
            <a:r>
              <a:rPr lang="ko-KR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먹으러 가자</a:t>
            </a:r>
            <a:endParaRPr sz="5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g30d43831bbb_1_280"/>
          <p:cNvSpPr txBox="1"/>
          <p:nvPr/>
        </p:nvSpPr>
        <p:spPr>
          <a:xfrm>
            <a:off x="5016450" y="7724700"/>
            <a:ext cx="105858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ko-KR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 </a:t>
            </a:r>
            <a:r>
              <a:rPr lang="ko-KR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ramyeon-meog-eu-leo-ga-ja</a:t>
            </a:r>
            <a:r>
              <a:rPr lang="ko-KR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]</a:t>
            </a:r>
            <a:endParaRPr sz="5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g30d43831bbb_1_280"/>
          <p:cNvSpPr/>
          <p:nvPr/>
        </p:nvSpPr>
        <p:spPr>
          <a:xfrm>
            <a:off x="13663475" y="2400300"/>
            <a:ext cx="1055400" cy="492600"/>
          </a:xfrm>
          <a:prstGeom prst="rect">
            <a:avLst/>
          </a:prstGeom>
          <a:solidFill>
            <a:srgbClr val="CECCC5"/>
          </a:solidFill>
          <a:ln w="9525" cap="flat" cmpd="sng">
            <a:solidFill>
              <a:srgbClr val="CECC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b="1">
                <a:latin typeface="Calibri"/>
                <a:ea typeface="Calibri"/>
                <a:cs typeface="Calibri"/>
                <a:sym typeface="Calibri"/>
              </a:rPr>
              <a:t>YOU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Google Shape;949;g30d43831bbb_1_2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g30d43831bbb_1_2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g30d43831bbb_1_2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g30d43831bbb_1_2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g30d43831bbb_1_29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g30d43831bbb_1_297"/>
          <p:cNvSpPr txBox="1"/>
          <p:nvPr/>
        </p:nvSpPr>
        <p:spPr>
          <a:xfrm>
            <a:off x="1981200" y="12319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Sentence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g30d43831bbb_1_297"/>
          <p:cNvSpPr/>
          <p:nvPr/>
        </p:nvSpPr>
        <p:spPr>
          <a:xfrm>
            <a:off x="1321650" y="2630512"/>
            <a:ext cx="13815900" cy="2899500"/>
          </a:xfrm>
          <a:prstGeom prst="wedgeRoundRectCallout">
            <a:avLst>
              <a:gd name="adj1" fmla="val -43778"/>
              <a:gd name="adj2" fmla="val 60412"/>
              <a:gd name="adj3" fmla="val 0"/>
            </a:avLst>
          </a:prstGeom>
          <a:solidFill>
            <a:schemeClr val="lt1"/>
          </a:solidFill>
          <a:ln w="38100" cap="flat" cmpd="sng">
            <a:solidFill>
              <a:srgbClr val="6B68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g30d43831bbb_1_297"/>
          <p:cNvSpPr txBox="1"/>
          <p:nvPr/>
        </p:nvSpPr>
        <p:spPr>
          <a:xfrm>
            <a:off x="3242850" y="2759150"/>
            <a:ext cx="9825600" cy="21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ko-KR" sz="5800">
                <a:solidFill>
                  <a:schemeClr val="dk1"/>
                </a:solidFill>
                <a:highlight>
                  <a:srgbClr val="D9D9D9"/>
                </a:highlight>
                <a:latin typeface="Calibri"/>
                <a:ea typeface="Calibri"/>
                <a:cs typeface="Calibri"/>
                <a:sym typeface="Calibri"/>
              </a:rPr>
              <a:t>It’s delicious! I’m full now</a:t>
            </a:r>
            <a:endParaRPr sz="5800" b="0" i="0" u="none" strike="noStrike" cap="none">
              <a:solidFill>
                <a:schemeClr val="dk1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endParaRPr sz="5800" b="0" i="0" u="none" strike="noStrike" cap="none">
              <a:solidFill>
                <a:schemeClr val="dk1"/>
              </a:solidFill>
              <a:highlight>
                <a:srgbClr val="C9DAF8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g30d43831bbb_1_297"/>
          <p:cNvSpPr/>
          <p:nvPr/>
        </p:nvSpPr>
        <p:spPr>
          <a:xfrm flipH="1">
            <a:off x="3395250" y="5950700"/>
            <a:ext cx="13815900" cy="2899500"/>
          </a:xfrm>
          <a:prstGeom prst="wedgeRoundRectCallout">
            <a:avLst>
              <a:gd name="adj1" fmla="val -43713"/>
              <a:gd name="adj2" fmla="val 60730"/>
              <a:gd name="adj3" fmla="val 0"/>
            </a:avLst>
          </a:prstGeom>
          <a:solidFill>
            <a:schemeClr val="lt1"/>
          </a:solidFill>
          <a:ln w="38100" cap="flat" cmpd="sng">
            <a:solidFill>
              <a:srgbClr val="6B68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g30d43831bbb_1_297"/>
          <p:cNvSpPr txBox="1"/>
          <p:nvPr/>
        </p:nvSpPr>
        <p:spPr>
          <a:xfrm>
            <a:off x="5529000" y="6103100"/>
            <a:ext cx="95607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ko-KR" sz="5800">
                <a:solidFill>
                  <a:schemeClr val="dk1"/>
                </a:solidFill>
                <a:highlight>
                  <a:srgbClr val="CECCC5"/>
                </a:highlight>
                <a:latin typeface="Calibri"/>
                <a:ea typeface="Calibri"/>
                <a:cs typeface="Calibri"/>
                <a:sym typeface="Calibri"/>
              </a:rPr>
              <a:t>Let’s go café!</a:t>
            </a:r>
            <a:endParaRPr sz="5800" b="0" i="0" u="none" strike="noStrike" cap="none">
              <a:solidFill>
                <a:schemeClr val="dk1"/>
              </a:solidFill>
              <a:highlight>
                <a:srgbClr val="CECCC5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g30d43831bbb_1_297"/>
          <p:cNvSpPr txBox="1"/>
          <p:nvPr/>
        </p:nvSpPr>
        <p:spPr>
          <a:xfrm>
            <a:off x="2695575" y="3744025"/>
            <a:ext cx="11334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ko-KR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ko-KR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맛있다! 나(는) 이제 배불러</a:t>
            </a:r>
            <a:endParaRPr sz="5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g30d43831bbb_1_297"/>
          <p:cNvSpPr txBox="1"/>
          <p:nvPr/>
        </p:nvSpPr>
        <p:spPr>
          <a:xfrm>
            <a:off x="2505075" y="4364850"/>
            <a:ext cx="117159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ko-KR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 </a:t>
            </a:r>
            <a:r>
              <a:rPr lang="ko-KR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ma-ssit-da! Na-(neun)-i-jae-bae-bul-reo</a:t>
            </a:r>
            <a:r>
              <a:rPr lang="ko-KR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]</a:t>
            </a:r>
            <a:endParaRPr sz="5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g30d43831bbb_1_297"/>
          <p:cNvSpPr txBox="1"/>
          <p:nvPr/>
        </p:nvSpPr>
        <p:spPr>
          <a:xfrm>
            <a:off x="7345500" y="7073700"/>
            <a:ext cx="59277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ko-KR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ko-KR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카페 가자</a:t>
            </a:r>
            <a:endParaRPr sz="5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g30d43831bbb_1_297"/>
          <p:cNvSpPr txBox="1"/>
          <p:nvPr/>
        </p:nvSpPr>
        <p:spPr>
          <a:xfrm>
            <a:off x="5016450" y="7724700"/>
            <a:ext cx="105858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ko-KR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 </a:t>
            </a:r>
            <a:r>
              <a:rPr lang="ko-KR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café-ga-ja</a:t>
            </a:r>
            <a:r>
              <a:rPr lang="ko-KR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]</a:t>
            </a:r>
            <a:endParaRPr sz="5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g30d43831bbb_1_297"/>
          <p:cNvSpPr/>
          <p:nvPr/>
        </p:nvSpPr>
        <p:spPr>
          <a:xfrm>
            <a:off x="13663475" y="2400300"/>
            <a:ext cx="1055400" cy="492600"/>
          </a:xfrm>
          <a:prstGeom prst="rect">
            <a:avLst/>
          </a:prstGeom>
          <a:solidFill>
            <a:srgbClr val="CECCC5"/>
          </a:solidFill>
          <a:ln w="9525" cap="flat" cmpd="sng">
            <a:solidFill>
              <a:srgbClr val="CECC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b="1">
                <a:latin typeface="Calibri"/>
                <a:ea typeface="Calibri"/>
                <a:cs typeface="Calibri"/>
                <a:sym typeface="Calibri"/>
              </a:rPr>
              <a:t>YOU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CC5"/>
        </a:solidFill>
        <a:effectLst/>
      </p:bgPr>
    </p:bg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8" name="Google Shape;968;g30d43831bbb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9600" y="1524000"/>
            <a:ext cx="14516101" cy="74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g30d43831bbb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8200" y="6007100"/>
            <a:ext cx="11531601" cy="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g30d43831bbb_1_0"/>
          <p:cNvSpPr txBox="1"/>
          <p:nvPr/>
        </p:nvSpPr>
        <p:spPr>
          <a:xfrm>
            <a:off x="3098800" y="2184400"/>
            <a:ext cx="43434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ko-KR" sz="22000" b="0" i="0" u="none" strike="noStrike" cap="none"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ko-KR" sz="22000">
                <a:solidFill>
                  <a:srgbClr val="6B6862"/>
                </a:solidFill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g30d43831bbb_1_0"/>
          <p:cNvSpPr txBox="1"/>
          <p:nvPr/>
        </p:nvSpPr>
        <p:spPr>
          <a:xfrm>
            <a:off x="7594600" y="2844800"/>
            <a:ext cx="7531200" cy="21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8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ko-KR" sz="96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Learn about</a:t>
            </a:r>
            <a:endParaRPr sz="9600" b="1">
              <a:solidFill>
                <a:srgbClr val="6B68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8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ko-KR" sz="96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Number</a:t>
            </a:r>
            <a:endParaRPr sz="9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g30d43831bbb_1_0"/>
          <p:cNvSpPr txBox="1"/>
          <p:nvPr/>
        </p:nvSpPr>
        <p:spPr>
          <a:xfrm>
            <a:off x="3556000" y="6692900"/>
            <a:ext cx="111759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ko-KR" sz="3000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Let’s learn how to count number in Korean !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" name="Google Shape;977;g30d43831bbb_1_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g30d43831bbb_1_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g30d43831bbb_1_2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g30d43831bbb_1_20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g30d43831bbb_1_2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g30d43831bbb_1_209"/>
          <p:cNvSpPr txBox="1"/>
          <p:nvPr/>
        </p:nvSpPr>
        <p:spPr>
          <a:xfrm>
            <a:off x="1981200" y="12319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latin typeface="Calibri"/>
                <a:ea typeface="Calibri"/>
                <a:cs typeface="Calibri"/>
                <a:sym typeface="Calibri"/>
              </a:rPr>
              <a:t>Basic Numbers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83" name="Google Shape;983;g30d43831bbb_1_209"/>
          <p:cNvGraphicFramePr/>
          <p:nvPr/>
        </p:nvGraphicFramePr>
        <p:xfrm>
          <a:off x="1631975" y="3954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{9255FE60-7EF3-4F8F-A3C0-22DFD475CA9B}</a:tableStyleId>
              </a:tblPr>
              <a:tblGrid>
                <a:gridCol w="204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Korean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영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일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이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삼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사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오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육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칠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팔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구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Pronunciation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yeong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yug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84" name="Google Shape;984;g30d43831bbb_1_209"/>
          <p:cNvSpPr txBox="1"/>
          <p:nvPr/>
        </p:nvSpPr>
        <p:spPr>
          <a:xfrm>
            <a:off x="1676400" y="23749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Basic numbers from Chinese character</a:t>
            </a:r>
            <a:endParaRPr sz="3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85" name="Google Shape;985;g30d43831bbb_1_209"/>
          <p:cNvGraphicFramePr/>
          <p:nvPr/>
        </p:nvGraphicFramePr>
        <p:xfrm>
          <a:off x="1631950" y="6164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{9255FE60-7EF3-4F8F-A3C0-22DFD475CA9B}</a:tableStyleId>
              </a:tblPr>
              <a:tblGrid>
                <a:gridCol w="20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Korean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/>
                        <a:t>이십</a:t>
                      </a:r>
                      <a:endParaRPr sz="2500" b="1"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삼십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사십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오십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육십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칠십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팔십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구십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백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천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Pronunciation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yugsib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baeg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0" name="Google Shape;990;g30d43831bbb_1_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g30d43831bbb_1_2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g30d43831bbb_1_2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g30d43831bbb_1_26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g30d43831bbb_1_26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g30d43831bbb_1_260"/>
          <p:cNvSpPr txBox="1"/>
          <p:nvPr/>
        </p:nvSpPr>
        <p:spPr>
          <a:xfrm>
            <a:off x="1981200" y="12319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make more complex numbers ?</a:t>
            </a:r>
            <a:endParaRPr sz="6000" b="1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96" name="Google Shape;996;g30d43831bbb_1_260"/>
          <p:cNvGraphicFramePr/>
          <p:nvPr/>
        </p:nvGraphicFramePr>
        <p:xfrm>
          <a:off x="1638313" y="2609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{9255FE60-7EF3-4F8F-A3C0-22DFD475CA9B}</a:tableStyleId>
              </a:tblPr>
              <a:tblGrid>
                <a:gridCol w="204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Korean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영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일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이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삼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사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오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육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칠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팔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구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Pronunciation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yeong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yug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97" name="Google Shape;997;g30d43831bbb_1_260"/>
          <p:cNvSpPr txBox="1"/>
          <p:nvPr/>
        </p:nvSpPr>
        <p:spPr>
          <a:xfrm>
            <a:off x="1632000" y="7477750"/>
            <a:ext cx="15024000" cy="31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ko-KR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20(twenty) = 이[i] + 십 [sib] = 이십 [i-sib]</a:t>
            </a:r>
            <a:endParaRPr sz="3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ko-KR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21(twenty-one) = 이십 [i-sib] + 일 [il] = 이십일[i-sib-il]</a:t>
            </a:r>
            <a:endParaRPr sz="3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ko-KR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33(thirty-three) = 삼십 [sam-sib] + 삼 [sam] = 삼십삼 [sam-sib-sam]</a:t>
            </a:r>
            <a:endParaRPr sz="3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3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3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3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98" name="Google Shape;998;g30d43831bbb_1_260"/>
          <p:cNvGraphicFramePr/>
          <p:nvPr/>
        </p:nvGraphicFramePr>
        <p:xfrm>
          <a:off x="1632213" y="4521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{9255FE60-7EF3-4F8F-A3C0-22DFD475CA9B}</a:tableStyleId>
              </a:tblPr>
              <a:tblGrid>
                <a:gridCol w="20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039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Korean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/>
                        <a:t>이십</a:t>
                      </a:r>
                      <a:endParaRPr sz="2500" b="1"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삼십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사십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오십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육십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칠십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팔십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구십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백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천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Pronunciation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yugsib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baeg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99" name="Google Shape;999;g30d43831bbb_1_260"/>
          <p:cNvSpPr txBox="1"/>
          <p:nvPr/>
        </p:nvSpPr>
        <p:spPr>
          <a:xfrm>
            <a:off x="1632000" y="6275150"/>
            <a:ext cx="77688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35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Just combining the each Number !</a:t>
            </a:r>
            <a:endParaRPr sz="3500" b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4" name="Google Shape;1004;g30dc3b89d15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g30dc3b89d15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g30dc3b89d15_0_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g30dc3b89d15_0_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g30dc3b89d15_0_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g30dc3b89d15_0_2"/>
          <p:cNvSpPr txBox="1"/>
          <p:nvPr/>
        </p:nvSpPr>
        <p:spPr>
          <a:xfrm>
            <a:off x="1981200" y="12319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Practice !</a:t>
            </a:r>
            <a:endParaRPr sz="6000" b="1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10" name="Google Shape;1010;g30dc3b89d15_0_2"/>
          <p:cNvGraphicFramePr/>
          <p:nvPr/>
        </p:nvGraphicFramePr>
        <p:xfrm>
          <a:off x="1638313" y="329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{9255FE60-7EF3-4F8F-A3C0-22DFD475CA9B}</a:tableStyleId>
              </a:tblPr>
              <a:tblGrid>
                <a:gridCol w="204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Korean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영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일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이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삼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사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오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육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칠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팔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구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Pronunciation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yeong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yug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11" name="Google Shape;1011;g30dc3b89d15_0_2"/>
          <p:cNvGraphicFramePr/>
          <p:nvPr/>
        </p:nvGraphicFramePr>
        <p:xfrm>
          <a:off x="1632213" y="5892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{9255FE60-7EF3-4F8F-A3C0-22DFD475CA9B}</a:tableStyleId>
              </a:tblPr>
              <a:tblGrid>
                <a:gridCol w="20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039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Korean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/>
                        <a:t>이십</a:t>
                      </a:r>
                      <a:endParaRPr sz="2500" b="1"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삼십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사십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오십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육십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칠십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팔십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구십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백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천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Pronunciation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yugsib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baeg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6" name="Google Shape;1016;g30d67e60e8b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g30d67e60e8b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g30d67e60e8b_0_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g30d67e60e8b_0_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g30d67e60e8b_0_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Google Shape;1021;g30d67e60e8b_0_2"/>
          <p:cNvSpPr txBox="1"/>
          <p:nvPr/>
        </p:nvSpPr>
        <p:spPr>
          <a:xfrm>
            <a:off x="1981200" y="12319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used for</a:t>
            </a:r>
            <a:endParaRPr sz="6000" b="1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22" name="Google Shape;1022;g30d67e60e8b_0_2"/>
          <p:cNvGraphicFramePr/>
          <p:nvPr/>
        </p:nvGraphicFramePr>
        <p:xfrm>
          <a:off x="1638313" y="2609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{9255FE60-7EF3-4F8F-A3C0-22DFD475CA9B}</a:tableStyleId>
              </a:tblPr>
              <a:tblGrid>
                <a:gridCol w="204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Korean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영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일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이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삼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사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오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육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칠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팔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구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Pronunciation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yeong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yug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23" name="Google Shape;1023;g30d67e60e8b_0_2"/>
          <p:cNvGraphicFramePr/>
          <p:nvPr/>
        </p:nvGraphicFramePr>
        <p:xfrm>
          <a:off x="1632213" y="4521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{9255FE60-7EF3-4F8F-A3C0-22DFD475CA9B}</a:tableStyleId>
              </a:tblPr>
              <a:tblGrid>
                <a:gridCol w="20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039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Korean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/>
                        <a:t>이십</a:t>
                      </a:r>
                      <a:endParaRPr sz="2500" b="1"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삼십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사십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오십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육십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칠십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팔십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구십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백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천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Pronunciation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yugsib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baeg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4" name="Google Shape;1024;g30d67e60e8b_0_2"/>
          <p:cNvSpPr txBox="1"/>
          <p:nvPr/>
        </p:nvSpPr>
        <p:spPr>
          <a:xfrm>
            <a:off x="1485900" y="6489700"/>
            <a:ext cx="158115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4100" b="1">
                <a:solidFill>
                  <a:schemeClr val="dk1"/>
                </a:solidFill>
                <a:highlight>
                  <a:srgbClr val="CECCC5"/>
                </a:highlight>
                <a:latin typeface="Calibri"/>
                <a:ea typeface="Calibri"/>
                <a:cs typeface="Calibri"/>
                <a:sym typeface="Calibri"/>
              </a:rPr>
              <a:t>floor, money, day, length, weights, heights, minutes and phone number!</a:t>
            </a:r>
            <a:endParaRPr sz="4100" b="1" i="0" u="none" strike="noStrike" cap="none">
              <a:solidFill>
                <a:schemeClr val="dk1"/>
              </a:solidFill>
              <a:highlight>
                <a:srgbClr val="CECCC5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g30d67e60e8b_0_2"/>
          <p:cNvSpPr txBox="1"/>
          <p:nvPr/>
        </p:nvSpPr>
        <p:spPr>
          <a:xfrm>
            <a:off x="838200" y="7757125"/>
            <a:ext cx="16611600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floor: </a:t>
            </a:r>
            <a:r>
              <a:rPr lang="ko-KR" sz="3700" b="1">
                <a:solidFill>
                  <a:schemeClr val="dk1"/>
                </a:solidFill>
                <a:highlight>
                  <a:srgbClr val="CECCC5"/>
                </a:highlight>
                <a:latin typeface="Calibri"/>
                <a:ea typeface="Calibri"/>
                <a:cs typeface="Calibri"/>
                <a:sym typeface="Calibri"/>
              </a:rPr>
              <a:t>층 [Cheung]</a:t>
            </a:r>
            <a:r>
              <a:rPr lang="ko-KR" sz="3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· day: </a:t>
            </a:r>
            <a:r>
              <a:rPr lang="ko-KR" sz="3700" b="1">
                <a:solidFill>
                  <a:schemeClr val="dk1"/>
                </a:solidFill>
                <a:highlight>
                  <a:srgbClr val="CECCC5"/>
                </a:highlight>
                <a:latin typeface="Calibri"/>
                <a:ea typeface="Calibri"/>
                <a:cs typeface="Calibri"/>
                <a:sym typeface="Calibri"/>
              </a:rPr>
              <a:t>일 [il]</a:t>
            </a:r>
            <a:r>
              <a:rPr lang="ko-KR" sz="3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· money: </a:t>
            </a:r>
            <a:r>
              <a:rPr lang="ko-KR" sz="3700" b="1">
                <a:solidFill>
                  <a:schemeClr val="dk1"/>
                </a:solidFill>
                <a:highlight>
                  <a:srgbClr val="CECCC5"/>
                </a:highlight>
                <a:latin typeface="Calibri"/>
                <a:ea typeface="Calibri"/>
                <a:cs typeface="Calibri"/>
                <a:sym typeface="Calibri"/>
              </a:rPr>
              <a:t>원 [won]</a:t>
            </a:r>
            <a:r>
              <a:rPr lang="ko-KR" sz="3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· minute: </a:t>
            </a:r>
            <a:r>
              <a:rPr lang="ko-KR" sz="3700" b="1">
                <a:solidFill>
                  <a:schemeClr val="dk1"/>
                </a:solidFill>
                <a:highlight>
                  <a:srgbClr val="CECCC5"/>
                </a:highlight>
                <a:latin typeface="Calibri"/>
                <a:ea typeface="Calibri"/>
                <a:cs typeface="Calibri"/>
                <a:sym typeface="Calibri"/>
              </a:rPr>
              <a:t>분 [bun]</a:t>
            </a:r>
            <a:endParaRPr sz="3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 b="1">
              <a:solidFill>
                <a:schemeClr val="dk1"/>
              </a:solidFill>
              <a:highlight>
                <a:srgbClr val="CECCC5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3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 b="1">
              <a:solidFill>
                <a:schemeClr val="dk1"/>
              </a:solidFill>
              <a:highlight>
                <a:srgbClr val="CECCC5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CC5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Google Shape;1030;g30d43831bbb_1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9600" y="1524000"/>
            <a:ext cx="14516101" cy="74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g30d43831bbb_1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8200" y="6007100"/>
            <a:ext cx="11531601" cy="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g30d43831bbb_1_8"/>
          <p:cNvSpPr txBox="1"/>
          <p:nvPr/>
        </p:nvSpPr>
        <p:spPr>
          <a:xfrm>
            <a:off x="3098800" y="2184400"/>
            <a:ext cx="43434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ko-KR" sz="22000" b="0" i="0" u="none" strike="noStrike" cap="none"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ko-KR" sz="22000">
                <a:solidFill>
                  <a:srgbClr val="6B6862"/>
                </a:solidFill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g30d43831bbb_1_8"/>
          <p:cNvSpPr txBox="1"/>
          <p:nvPr/>
        </p:nvSpPr>
        <p:spPr>
          <a:xfrm>
            <a:off x="7594600" y="3225800"/>
            <a:ext cx="7531200" cy="21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8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ko-KR" sz="9600" b="1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K-CULTURE</a:t>
            </a:r>
            <a:endParaRPr sz="9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g30d43831bbb_1_8"/>
          <p:cNvSpPr txBox="1"/>
          <p:nvPr/>
        </p:nvSpPr>
        <p:spPr>
          <a:xfrm>
            <a:off x="3556000" y="6692900"/>
            <a:ext cx="111759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ko-KR" sz="3000" b="0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Let’s talk about korean culture!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Google Shape;1039;g30b4073868a_0_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g30b4073868a_0_3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g30b4073868a_0_3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g30b4073868a_0_3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g30b4073868a_0_37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g30b4073868a_0_373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Korean </a:t>
            </a: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alcohol games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g30b4073868a_0_373"/>
          <p:cNvSpPr txBox="1"/>
          <p:nvPr/>
        </p:nvSpPr>
        <p:spPr>
          <a:xfrm>
            <a:off x="9335225" y="3013050"/>
            <a:ext cx="7764300" cy="5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ko-KR" sz="3200">
                <a:latin typeface="Calibri"/>
                <a:ea typeface="Calibri"/>
                <a:cs typeface="Calibri"/>
                <a:sym typeface="Calibri"/>
              </a:rPr>
              <a:t>Alcohol games are popular in Korea and are usually played with friends or colleagues during social gatherings.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ko-KR" sz="3200">
                <a:latin typeface="Calibri"/>
                <a:ea typeface="Calibri"/>
                <a:cs typeface="Calibri"/>
                <a:sym typeface="Calibri"/>
              </a:rPr>
              <a:t>They help break the ice and create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ko-KR" sz="3200">
                <a:latin typeface="Calibri"/>
                <a:ea typeface="Calibri"/>
                <a:cs typeface="Calibri"/>
                <a:sym typeface="Calibri"/>
              </a:rPr>
              <a:t>a fun atmosphere where people can bond, usually involving alcohol like soju or beer.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ko-KR" sz="3200">
                <a:latin typeface="Calibri"/>
                <a:ea typeface="Calibri"/>
                <a:cs typeface="Calibri"/>
                <a:sym typeface="Calibri"/>
              </a:rPr>
              <a:t>It’s common to do in the evening after a meal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6" name="Google Shape;1046;g30b4073868a_0_373" descr="&#10;" title="https://youtu.be/Go4K8zfGmdw?si=vmZoDMiDgKBiz06h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38300" y="3428994"/>
            <a:ext cx="7584676" cy="4272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Google Shape;1051;g30de15dba8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g30de15dba86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g30de15dba86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g30de15dba86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g30de15dba86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g30de15dba86_0_0"/>
          <p:cNvSpPr txBox="1"/>
          <p:nvPr/>
        </p:nvSpPr>
        <p:spPr>
          <a:xfrm>
            <a:off x="5943600" y="4813300"/>
            <a:ext cx="10071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g30de15dba86_0_0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Let’s play alcohol games!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58" name="Google Shape;1058;g30de15dba86_0_0"/>
          <p:cNvGraphicFramePr/>
          <p:nvPr/>
        </p:nvGraphicFramePr>
        <p:xfrm>
          <a:off x="1631975" y="532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{9255FE60-7EF3-4F8F-A3C0-22DFD475CA9B}</a:tableStyleId>
              </a:tblPr>
              <a:tblGrid>
                <a:gridCol w="204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Korean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영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일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이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삼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사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오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육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칠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팔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구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Pronunciation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yeong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yug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59" name="Google Shape;1059;g30de15dba86_0_0"/>
          <p:cNvGraphicFramePr/>
          <p:nvPr/>
        </p:nvGraphicFramePr>
        <p:xfrm>
          <a:off x="1631950" y="730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{9255FE60-7EF3-4F8F-A3C0-22DFD475CA9B}</a:tableStyleId>
              </a:tblPr>
              <a:tblGrid>
                <a:gridCol w="20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Korean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/>
                        <a:t>이십</a:t>
                      </a:r>
                      <a:endParaRPr sz="2500" b="1"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삼십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사십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오십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육십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칠십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팔십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구십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백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천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Pronunciation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yugsib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baeg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60" name="Google Shape;1060;g30de15dba86_0_0"/>
          <p:cNvSpPr txBox="1"/>
          <p:nvPr/>
        </p:nvSpPr>
        <p:spPr>
          <a:xfrm>
            <a:off x="1680575" y="2319700"/>
            <a:ext cx="14975400" cy="27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아파트 [a-pa-teu]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ko-K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3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Losing</a:t>
            </a:r>
            <a:r>
              <a:rPr lang="ko-K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ko-K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player who says specific floor(like 4th floor) must drink.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Players chant "Apartment [a-pa-teu]" together while shaking their hands.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The starter say the specific floor number greater than the total number of participants’ hands.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Each participant's turn, they must call out a floor number and place their hand on top.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30d82b3579a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30d82b3579a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0d82b3579a_0_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30d82b3579a_0_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0d82b3579a_0_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30d82b3579a_0_15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0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Let’s review!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30d82b3579a_0_15"/>
          <p:cNvSpPr txBox="1"/>
          <p:nvPr/>
        </p:nvSpPr>
        <p:spPr>
          <a:xfrm>
            <a:off x="7348400" y="3429000"/>
            <a:ext cx="3675900" cy="144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8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이지민</a:t>
            </a:r>
            <a:endParaRPr sz="8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0d82b3579a_0_15"/>
          <p:cNvSpPr txBox="1"/>
          <p:nvPr/>
        </p:nvSpPr>
        <p:spPr>
          <a:xfrm>
            <a:off x="6996950" y="6359175"/>
            <a:ext cx="4378800" cy="1185300"/>
          </a:xfrm>
          <a:prstGeom prst="rect">
            <a:avLst/>
          </a:prstGeom>
          <a:solidFill>
            <a:srgbClr val="6B686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ㄴ</a:t>
            </a:r>
            <a:endParaRPr sz="6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" name="Google Shape;1065;g30de15dba86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g30de15dba86_0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g30de15dba86_0_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g30de15dba86_0_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g30de15dba86_0_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0" name="Google Shape;1070;g30de15dba86_0_13"/>
          <p:cNvSpPr txBox="1"/>
          <p:nvPr/>
        </p:nvSpPr>
        <p:spPr>
          <a:xfrm>
            <a:off x="5943600" y="4813300"/>
            <a:ext cx="10071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g30de15dba86_0_13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Let’s play alcohol games!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72" name="Google Shape;1072;g30de15dba86_0_13"/>
          <p:cNvGraphicFramePr/>
          <p:nvPr/>
        </p:nvGraphicFramePr>
        <p:xfrm>
          <a:off x="1631975" y="532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{9255FE60-7EF3-4F8F-A3C0-22DFD475CA9B}</a:tableStyleId>
              </a:tblPr>
              <a:tblGrid>
                <a:gridCol w="204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Korean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영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일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이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삼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사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오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육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칠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팔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구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Pronunciation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yeong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yug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73" name="Google Shape;1073;g30de15dba86_0_13"/>
          <p:cNvGraphicFramePr/>
          <p:nvPr/>
        </p:nvGraphicFramePr>
        <p:xfrm>
          <a:off x="1631950" y="730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{9255FE60-7EF3-4F8F-A3C0-22DFD475CA9B}</a:tableStyleId>
              </a:tblPr>
              <a:tblGrid>
                <a:gridCol w="20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Korean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/>
                        <a:t>이십</a:t>
                      </a:r>
                      <a:endParaRPr sz="2500" b="1"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삼십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사십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오십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육십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칠십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팔십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구십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백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천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Pronunciation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yugsib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baeg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74" name="Google Shape;1074;g30de15dba86_0_13"/>
          <p:cNvSpPr txBox="1"/>
          <p:nvPr/>
        </p:nvSpPr>
        <p:spPr>
          <a:xfrm>
            <a:off x="1680575" y="2319700"/>
            <a:ext cx="14975400" cy="27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베스킨라빈스 31 (Baskin Robbins 31)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ko-K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3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Losing</a:t>
            </a:r>
            <a:r>
              <a:rPr lang="ko-K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ko-K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player who ends up saying “31” loses and must drink.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Players take turns counting numbers one, two, or three consecutive numbers.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The next player must continue counting from where the previous player left off.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Google Shape;1079;g30de15dba86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g30de15dba86_0_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g30de15dba86_0_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g30de15dba86_0_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g30de15dba86_0_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g30de15dba86_0_26"/>
          <p:cNvSpPr txBox="1"/>
          <p:nvPr/>
        </p:nvSpPr>
        <p:spPr>
          <a:xfrm>
            <a:off x="5943600" y="4813300"/>
            <a:ext cx="10071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g30de15dba86_0_26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Let’s play alcohol games!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86" name="Google Shape;1086;g30de15dba86_0_26"/>
          <p:cNvGraphicFramePr/>
          <p:nvPr/>
        </p:nvGraphicFramePr>
        <p:xfrm>
          <a:off x="1631975" y="532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{9255FE60-7EF3-4F8F-A3C0-22DFD475CA9B}</a:tableStyleId>
              </a:tblPr>
              <a:tblGrid>
                <a:gridCol w="204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Korean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영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일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이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삼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사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오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육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칠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팔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구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Pronunciation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yeong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yug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87" name="Google Shape;1087;g30de15dba86_0_26"/>
          <p:cNvGraphicFramePr/>
          <p:nvPr/>
        </p:nvGraphicFramePr>
        <p:xfrm>
          <a:off x="1631950" y="730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{9255FE60-7EF3-4F8F-A3C0-22DFD475CA9B}</a:tableStyleId>
              </a:tblPr>
              <a:tblGrid>
                <a:gridCol w="20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Korean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/>
                        <a:t>이십</a:t>
                      </a:r>
                      <a:endParaRPr sz="2500" b="1"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삼십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사십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오십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육십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칠십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팔십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구십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백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천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Pronunciation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yugsib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baeg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88" name="Google Shape;1088;g30de15dba86_0_26"/>
          <p:cNvSpPr txBox="1"/>
          <p:nvPr/>
        </p:nvSpPr>
        <p:spPr>
          <a:xfrm>
            <a:off x="1680575" y="2319700"/>
            <a:ext cx="14975400" cy="27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3-6-9 [sam-yug-gu]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ko-K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3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Losing</a:t>
            </a:r>
            <a:r>
              <a:rPr lang="ko-K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ko-K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player forget to clap or claps at the wrong time, they lose and must drink.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Players take turns counting numbers, starting from 1.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Number containing a 3.6 or 9 (such as 3, 6, 9, 13···), the player must clap instead of saying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If the number contains two digits(such as 33, 36, 69, 93 etc.), the player must clap twice.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" name="Google Shape;1093;g30de15dba86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g30de15dba86_0_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g30de15dba86_0_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g30de15dba86_0_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g30de15dba86_0_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g30de15dba86_0_39"/>
          <p:cNvSpPr txBox="1"/>
          <p:nvPr/>
        </p:nvSpPr>
        <p:spPr>
          <a:xfrm>
            <a:off x="5943600" y="4813300"/>
            <a:ext cx="10071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9" name="Google Shape;1099;g30de15dba86_0_39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Let’s play alcohol games!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00" name="Google Shape;1100;g30de15dba86_0_39"/>
          <p:cNvGraphicFramePr/>
          <p:nvPr/>
        </p:nvGraphicFramePr>
        <p:xfrm>
          <a:off x="1631975" y="532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{9255FE60-7EF3-4F8F-A3C0-22DFD475CA9B}</a:tableStyleId>
              </a:tblPr>
              <a:tblGrid>
                <a:gridCol w="204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Korean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영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일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이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삼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사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오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육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칠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팔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구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Pronunciation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yeong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yug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01" name="Google Shape;1101;g30de15dba86_0_39"/>
          <p:cNvGraphicFramePr/>
          <p:nvPr/>
        </p:nvGraphicFramePr>
        <p:xfrm>
          <a:off x="1631950" y="730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{9255FE60-7EF3-4F8F-A3C0-22DFD475CA9B}</a:tableStyleId>
              </a:tblPr>
              <a:tblGrid>
                <a:gridCol w="20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98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1000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Korean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/>
                        <a:t>이십</a:t>
                      </a:r>
                      <a:endParaRPr sz="2500" b="1"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삼십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사십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오십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육십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칠십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팔십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구십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백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천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Pronunciation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yugsib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gusib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baeg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cheon</a:t>
                      </a:r>
                      <a:endParaRPr sz="2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02" name="Google Shape;1102;g30de15dba86_0_39"/>
          <p:cNvSpPr txBox="1"/>
          <p:nvPr/>
        </p:nvSpPr>
        <p:spPr>
          <a:xfrm>
            <a:off x="1680575" y="2319700"/>
            <a:ext cx="14975400" cy="27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Son-Byung-Ho Game (it’s similar to “Never Have I Ever”)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ko-KR" sz="3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Goal</a:t>
            </a:r>
            <a:r>
              <a:rPr lang="ko-K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 last player remaining with fingers up wins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ko-K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3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Losing</a:t>
            </a:r>
            <a:r>
              <a:rPr lang="ko-K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 player who folds down all their fingers first loses and have to drink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Each players make statements that start with ‘Put your fingers down if you have/did···’.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If someone who already did or have must put his/her fingers down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CC5"/>
        </a:solidFill>
        <a:effectLst/>
      </p:bgPr>
    </p:bg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Google Shape;1107;g30b4073868a_0_4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9600" y="1524000"/>
            <a:ext cx="14516101" cy="74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g30b4073868a_0_4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8200" y="6007100"/>
            <a:ext cx="11531601" cy="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Google Shape;1109;g30b4073868a_0_414"/>
          <p:cNvSpPr txBox="1"/>
          <p:nvPr/>
        </p:nvSpPr>
        <p:spPr>
          <a:xfrm>
            <a:off x="3098800" y="2184400"/>
            <a:ext cx="43434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ko-KR" sz="22000" b="0" i="0" u="none" strike="noStrike" cap="none"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ko-KR" sz="22000">
                <a:solidFill>
                  <a:srgbClr val="6B6862"/>
                </a:solidFill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g30b4073868a_0_414"/>
          <p:cNvSpPr txBox="1"/>
          <p:nvPr/>
        </p:nvSpPr>
        <p:spPr>
          <a:xfrm>
            <a:off x="8235375" y="2948700"/>
            <a:ext cx="3765000" cy="21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8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ko-KR" sz="10000" b="1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QUIZ</a:t>
            </a:r>
            <a:endParaRPr sz="10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g30b4073868a_0_414"/>
          <p:cNvSpPr txBox="1"/>
          <p:nvPr/>
        </p:nvSpPr>
        <p:spPr>
          <a:xfrm>
            <a:off x="3556000" y="6692900"/>
            <a:ext cx="111759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ko-KR" sz="3000" b="0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Let’s review with quiz!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" name="Google Shape;1116;g30d67e60e8b_0_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g30d67e60e8b_0_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g30d67e60e8b_0_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g30d67e60e8b_0_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g30d67e60e8b_0_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g30d67e60e8b_0_72"/>
          <p:cNvPicPr preferRelativeResize="0"/>
          <p:nvPr/>
        </p:nvPicPr>
        <p:blipFill rotWithShape="1">
          <a:blip r:embed="rId8">
            <a:alphaModFix amt="9000"/>
          </a:blip>
          <a:srcRect/>
          <a:stretch/>
        </p:blipFill>
        <p:spPr>
          <a:xfrm>
            <a:off x="1968500" y="3225800"/>
            <a:ext cx="146939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g30d67e60e8b_0_7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38300" y="3225800"/>
            <a:ext cx="3695700" cy="11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g30d67e60e8b_0_72"/>
          <p:cNvSpPr txBox="1"/>
          <p:nvPr/>
        </p:nvSpPr>
        <p:spPr>
          <a:xfrm>
            <a:off x="2413000" y="3556000"/>
            <a:ext cx="214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o-KR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" name="Google Shape;1124;g30d67e60e8b_0_72"/>
          <p:cNvSpPr txBox="1"/>
          <p:nvPr/>
        </p:nvSpPr>
        <p:spPr>
          <a:xfrm>
            <a:off x="5943600" y="3556000"/>
            <a:ext cx="10071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ko-KR" sz="45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안녕</a:t>
            </a:r>
            <a:endParaRPr sz="4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5" name="Google Shape;1125;g30d67e60e8b_0_72"/>
          <p:cNvPicPr preferRelativeResize="0"/>
          <p:nvPr/>
        </p:nvPicPr>
        <p:blipFill rotWithShape="1">
          <a:blip r:embed="rId8">
            <a:alphaModFix amt="9000"/>
          </a:blip>
          <a:srcRect/>
          <a:stretch/>
        </p:blipFill>
        <p:spPr>
          <a:xfrm>
            <a:off x="1968500" y="4495800"/>
            <a:ext cx="146939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g30d67e60e8b_0_7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38300" y="4495800"/>
            <a:ext cx="3695700" cy="11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7" name="Google Shape;1127;g30d67e60e8b_0_72"/>
          <p:cNvSpPr txBox="1"/>
          <p:nvPr/>
        </p:nvSpPr>
        <p:spPr>
          <a:xfrm>
            <a:off x="2413000" y="4813300"/>
            <a:ext cx="214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o-KR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g30d67e60e8b_0_72"/>
          <p:cNvSpPr txBox="1"/>
          <p:nvPr/>
        </p:nvSpPr>
        <p:spPr>
          <a:xfrm>
            <a:off x="5943600" y="4813300"/>
            <a:ext cx="10071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ko-KR" sz="45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안녕히 가세요</a:t>
            </a:r>
            <a:endParaRPr sz="4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9" name="Google Shape;1129;g30d67e60e8b_0_72"/>
          <p:cNvPicPr preferRelativeResize="0"/>
          <p:nvPr/>
        </p:nvPicPr>
        <p:blipFill rotWithShape="1">
          <a:blip r:embed="rId8">
            <a:alphaModFix amt="9000"/>
          </a:blip>
          <a:srcRect/>
          <a:stretch/>
        </p:blipFill>
        <p:spPr>
          <a:xfrm>
            <a:off x="1968500" y="5778500"/>
            <a:ext cx="146939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g30d67e60e8b_0_7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38300" y="5778500"/>
            <a:ext cx="3695700" cy="11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g30d67e60e8b_0_72"/>
          <p:cNvSpPr txBox="1"/>
          <p:nvPr/>
        </p:nvSpPr>
        <p:spPr>
          <a:xfrm>
            <a:off x="2413000" y="6108700"/>
            <a:ext cx="214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o-KR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g30d67e60e8b_0_72"/>
          <p:cNvSpPr txBox="1"/>
          <p:nvPr/>
        </p:nvSpPr>
        <p:spPr>
          <a:xfrm>
            <a:off x="5943600" y="6108700"/>
            <a:ext cx="10071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ko-KR" sz="45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안녕하세요</a:t>
            </a:r>
            <a:endParaRPr sz="4500" b="1" i="0" u="none" strike="noStrike" cap="none">
              <a:solidFill>
                <a:srgbClr val="6B68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3" name="Google Shape;1133;g30d67e60e8b_0_72"/>
          <p:cNvPicPr preferRelativeResize="0"/>
          <p:nvPr/>
        </p:nvPicPr>
        <p:blipFill rotWithShape="1">
          <a:blip r:embed="rId8">
            <a:alphaModFix amt="9000"/>
          </a:blip>
          <a:srcRect/>
          <a:stretch/>
        </p:blipFill>
        <p:spPr>
          <a:xfrm>
            <a:off x="1968500" y="7061200"/>
            <a:ext cx="146939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g30d67e60e8b_0_7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38300" y="7048500"/>
            <a:ext cx="3695700" cy="11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5" name="Google Shape;1135;g30d67e60e8b_0_72"/>
          <p:cNvSpPr txBox="1"/>
          <p:nvPr/>
        </p:nvSpPr>
        <p:spPr>
          <a:xfrm>
            <a:off x="2413000" y="7366000"/>
            <a:ext cx="214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o-KR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g30d67e60e8b_0_72"/>
          <p:cNvSpPr txBox="1"/>
          <p:nvPr/>
        </p:nvSpPr>
        <p:spPr>
          <a:xfrm>
            <a:off x="5943600" y="7366000"/>
            <a:ext cx="10071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ko-KR" sz="45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고마워요</a:t>
            </a:r>
            <a:endParaRPr sz="4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g30d67e60e8b_0_72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How to say ‘Hello’ in Korean informally?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" name="Google Shape;1142;g30d67e60e8b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g30d67e60e8b_0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g30d67e60e8b_0_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g30d67e60e8b_0_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g30d67e60e8b_0_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g30d67e60e8b_0_22"/>
          <p:cNvPicPr preferRelativeResize="0"/>
          <p:nvPr/>
        </p:nvPicPr>
        <p:blipFill rotWithShape="1">
          <a:blip r:embed="rId8">
            <a:alphaModFix amt="9000"/>
          </a:blip>
          <a:srcRect/>
          <a:stretch/>
        </p:blipFill>
        <p:spPr>
          <a:xfrm>
            <a:off x="1968500" y="3225800"/>
            <a:ext cx="146939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g30d67e60e8b_0_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38300" y="3225800"/>
            <a:ext cx="3695700" cy="11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Google Shape;1149;g30d67e60e8b_0_22"/>
          <p:cNvSpPr txBox="1"/>
          <p:nvPr/>
        </p:nvSpPr>
        <p:spPr>
          <a:xfrm>
            <a:off x="2413000" y="3556000"/>
            <a:ext cx="214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o-KR" sz="36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36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g30d67e60e8b_0_22"/>
          <p:cNvSpPr txBox="1"/>
          <p:nvPr/>
        </p:nvSpPr>
        <p:spPr>
          <a:xfrm>
            <a:off x="5943600" y="3556000"/>
            <a:ext cx="10071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ko-KR" sz="45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안녕</a:t>
            </a:r>
            <a:endParaRPr sz="45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1" name="Google Shape;1151;g30d67e60e8b_0_22"/>
          <p:cNvPicPr preferRelativeResize="0"/>
          <p:nvPr/>
        </p:nvPicPr>
        <p:blipFill rotWithShape="1">
          <a:blip r:embed="rId8">
            <a:alphaModFix amt="9000"/>
          </a:blip>
          <a:srcRect/>
          <a:stretch/>
        </p:blipFill>
        <p:spPr>
          <a:xfrm>
            <a:off x="1968500" y="4495800"/>
            <a:ext cx="146939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g30d67e60e8b_0_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38300" y="4495800"/>
            <a:ext cx="3695700" cy="11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Google Shape;1153;g30d67e60e8b_0_22"/>
          <p:cNvSpPr txBox="1"/>
          <p:nvPr/>
        </p:nvSpPr>
        <p:spPr>
          <a:xfrm>
            <a:off x="2413000" y="4813300"/>
            <a:ext cx="214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o-KR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g30d67e60e8b_0_22"/>
          <p:cNvSpPr txBox="1"/>
          <p:nvPr/>
        </p:nvSpPr>
        <p:spPr>
          <a:xfrm>
            <a:off x="5943600" y="4813300"/>
            <a:ext cx="10071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ko-KR" sz="45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안녕히 가세요</a:t>
            </a:r>
            <a:endParaRPr sz="4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5" name="Google Shape;1155;g30d67e60e8b_0_22"/>
          <p:cNvPicPr preferRelativeResize="0"/>
          <p:nvPr/>
        </p:nvPicPr>
        <p:blipFill rotWithShape="1">
          <a:blip r:embed="rId8">
            <a:alphaModFix amt="9000"/>
          </a:blip>
          <a:srcRect/>
          <a:stretch/>
        </p:blipFill>
        <p:spPr>
          <a:xfrm>
            <a:off x="1968500" y="5778500"/>
            <a:ext cx="146939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g30d67e60e8b_0_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38300" y="5778500"/>
            <a:ext cx="3695700" cy="11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7" name="Google Shape;1157;g30d67e60e8b_0_22"/>
          <p:cNvSpPr txBox="1"/>
          <p:nvPr/>
        </p:nvSpPr>
        <p:spPr>
          <a:xfrm>
            <a:off x="2413000" y="6108700"/>
            <a:ext cx="214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o-KR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g30d67e60e8b_0_22"/>
          <p:cNvSpPr txBox="1"/>
          <p:nvPr/>
        </p:nvSpPr>
        <p:spPr>
          <a:xfrm>
            <a:off x="5943600" y="6108700"/>
            <a:ext cx="10071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ko-KR" sz="45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안녕하세요</a:t>
            </a:r>
            <a:endParaRPr sz="4500" b="1" i="0" u="none" strike="noStrike" cap="none">
              <a:solidFill>
                <a:srgbClr val="6B68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9" name="Google Shape;1159;g30d67e60e8b_0_22"/>
          <p:cNvPicPr preferRelativeResize="0"/>
          <p:nvPr/>
        </p:nvPicPr>
        <p:blipFill rotWithShape="1">
          <a:blip r:embed="rId8">
            <a:alphaModFix amt="9000"/>
          </a:blip>
          <a:srcRect/>
          <a:stretch/>
        </p:blipFill>
        <p:spPr>
          <a:xfrm>
            <a:off x="1968500" y="7061200"/>
            <a:ext cx="146939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g30d67e60e8b_0_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38300" y="7048500"/>
            <a:ext cx="3695700" cy="11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1" name="Google Shape;1161;g30d67e60e8b_0_22"/>
          <p:cNvSpPr txBox="1"/>
          <p:nvPr/>
        </p:nvSpPr>
        <p:spPr>
          <a:xfrm>
            <a:off x="2413000" y="7366000"/>
            <a:ext cx="214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o-KR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g30d67e60e8b_0_22"/>
          <p:cNvSpPr txBox="1"/>
          <p:nvPr/>
        </p:nvSpPr>
        <p:spPr>
          <a:xfrm>
            <a:off x="5943600" y="7366000"/>
            <a:ext cx="10071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ko-KR" sz="45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고마워요</a:t>
            </a:r>
            <a:endParaRPr sz="4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g30d67e60e8b_0_22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How to say ‘Hello’ in Korean informally?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8" name="Google Shape;1168;g30b4073868a_0_6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g30b4073868a_0_6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g30b4073868a_0_6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g30b4073868a_0_6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g30b4073868a_0_6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g30b4073868a_0_637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Change the sentence more polite :) 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g30b4073868a_0_637"/>
          <p:cNvSpPr txBox="1"/>
          <p:nvPr/>
        </p:nvSpPr>
        <p:spPr>
          <a:xfrm>
            <a:off x="1564950" y="2644275"/>
            <a:ext cx="15024000" cy="23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500">
                <a:solidFill>
                  <a:schemeClr val="dk1"/>
                </a:solidFill>
                <a:highlight>
                  <a:srgbClr val="CECCC5"/>
                </a:highlight>
                <a:latin typeface="Calibri"/>
                <a:ea typeface="Calibri"/>
                <a:cs typeface="Calibri"/>
                <a:sym typeface="Calibri"/>
              </a:rPr>
              <a:t>I have a food</a:t>
            </a:r>
            <a:endParaRPr sz="4500">
              <a:solidFill>
                <a:schemeClr val="dk1"/>
              </a:solidFill>
              <a:highlight>
                <a:srgbClr val="CECCC5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500">
                <a:solidFill>
                  <a:schemeClr val="dk1"/>
                </a:solidFill>
                <a:highlight>
                  <a:srgbClr val="F9CB9C"/>
                </a:highlight>
                <a:latin typeface="Calibri"/>
                <a:ea typeface="Calibri"/>
                <a:cs typeface="Calibri"/>
                <a:sym typeface="Calibri"/>
              </a:rPr>
              <a:t>나</a:t>
            </a:r>
            <a:r>
              <a:rPr lang="ko-KR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는 가방을 가지고 </a:t>
            </a:r>
            <a:r>
              <a:rPr lang="ko-KR" sz="4500">
                <a:solidFill>
                  <a:schemeClr val="dk1"/>
                </a:solidFill>
                <a:highlight>
                  <a:srgbClr val="F9CB9C"/>
                </a:highlight>
                <a:latin typeface="Calibri"/>
                <a:ea typeface="Calibri"/>
                <a:cs typeface="Calibri"/>
                <a:sym typeface="Calibri"/>
              </a:rPr>
              <a:t>있어</a:t>
            </a:r>
            <a:endParaRPr sz="4500">
              <a:solidFill>
                <a:schemeClr val="dk1"/>
              </a:solidFill>
              <a:highlight>
                <a:srgbClr val="F9CB9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ko-KR" sz="4000">
                <a:solidFill>
                  <a:schemeClr val="dk1"/>
                </a:solidFill>
                <a:highlight>
                  <a:srgbClr val="F9CB9C"/>
                </a:highlight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ko-K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-neun-ga-bang-eul-ga-ji-go-</a:t>
            </a:r>
            <a:r>
              <a:rPr lang="ko-KR" sz="4000">
                <a:solidFill>
                  <a:schemeClr val="dk1"/>
                </a:solidFill>
                <a:highlight>
                  <a:srgbClr val="F9CB9C"/>
                </a:highlight>
                <a:latin typeface="Calibri"/>
                <a:ea typeface="Calibri"/>
                <a:cs typeface="Calibri"/>
                <a:sym typeface="Calibri"/>
              </a:rPr>
              <a:t>isseo</a:t>
            </a:r>
            <a:r>
              <a:rPr lang="ko-K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g30b4073868a_0_637"/>
          <p:cNvSpPr txBox="1"/>
          <p:nvPr/>
        </p:nvSpPr>
        <p:spPr>
          <a:xfrm>
            <a:off x="1564950" y="6959975"/>
            <a:ext cx="15158100" cy="23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는 가방을 가지고 있어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g30b4073868a_0_637"/>
          <p:cNvSpPr/>
          <p:nvPr/>
        </p:nvSpPr>
        <p:spPr>
          <a:xfrm rot="5400000">
            <a:off x="8447250" y="5559325"/>
            <a:ext cx="1246800" cy="94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B6862"/>
          </a:solidFill>
          <a:ln w="9525" cap="flat" cmpd="sng">
            <a:solidFill>
              <a:srgbClr val="6B68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g30b4073868a_0_637"/>
          <p:cNvSpPr/>
          <p:nvPr/>
        </p:nvSpPr>
        <p:spPr>
          <a:xfrm>
            <a:off x="5597000" y="7036175"/>
            <a:ext cx="699300" cy="7455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g30b4073868a_0_637"/>
          <p:cNvSpPr/>
          <p:nvPr/>
        </p:nvSpPr>
        <p:spPr>
          <a:xfrm>
            <a:off x="11997800" y="7036175"/>
            <a:ext cx="699300" cy="7455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3" name="Google Shape;1183;g30d67e60e8b_0_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g30d67e60e8b_0_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g30d67e60e8b_0_1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g30d67e60e8b_0_1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g30d67e60e8b_0_1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8" name="Google Shape;1188;g30d67e60e8b_0_123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Change the sentence more polite :) 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g30d67e60e8b_0_123"/>
          <p:cNvSpPr txBox="1"/>
          <p:nvPr/>
        </p:nvSpPr>
        <p:spPr>
          <a:xfrm>
            <a:off x="1564950" y="2644275"/>
            <a:ext cx="15024000" cy="23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500">
                <a:solidFill>
                  <a:schemeClr val="dk1"/>
                </a:solidFill>
                <a:highlight>
                  <a:srgbClr val="CECCC5"/>
                </a:highlight>
                <a:latin typeface="Calibri"/>
                <a:ea typeface="Calibri"/>
                <a:cs typeface="Calibri"/>
                <a:sym typeface="Calibri"/>
              </a:rPr>
              <a:t>I have a food</a:t>
            </a:r>
            <a:endParaRPr sz="4500">
              <a:solidFill>
                <a:schemeClr val="dk1"/>
              </a:solidFill>
              <a:highlight>
                <a:srgbClr val="CECCC5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500">
                <a:solidFill>
                  <a:schemeClr val="dk1"/>
                </a:solidFill>
                <a:highlight>
                  <a:srgbClr val="F9CB9C"/>
                </a:highlight>
                <a:latin typeface="Calibri"/>
                <a:ea typeface="Calibri"/>
                <a:cs typeface="Calibri"/>
                <a:sym typeface="Calibri"/>
              </a:rPr>
              <a:t>나</a:t>
            </a:r>
            <a:r>
              <a:rPr lang="ko-KR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는 가방을 가지고 </a:t>
            </a:r>
            <a:r>
              <a:rPr lang="ko-KR" sz="4500">
                <a:solidFill>
                  <a:schemeClr val="dk1"/>
                </a:solidFill>
                <a:highlight>
                  <a:srgbClr val="F9CB9C"/>
                </a:highlight>
                <a:latin typeface="Calibri"/>
                <a:ea typeface="Calibri"/>
                <a:cs typeface="Calibri"/>
                <a:sym typeface="Calibri"/>
              </a:rPr>
              <a:t>있어</a:t>
            </a:r>
            <a:endParaRPr sz="4500">
              <a:solidFill>
                <a:schemeClr val="dk1"/>
              </a:solidFill>
              <a:highlight>
                <a:srgbClr val="F9CB9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ko-KR" sz="4000">
                <a:solidFill>
                  <a:schemeClr val="dk1"/>
                </a:solidFill>
                <a:highlight>
                  <a:srgbClr val="F9CB9C"/>
                </a:highlight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ko-K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-neun-ga-bang-eul-ga-ji-go-</a:t>
            </a:r>
            <a:r>
              <a:rPr lang="ko-KR" sz="4000">
                <a:solidFill>
                  <a:schemeClr val="dk1"/>
                </a:solidFill>
                <a:highlight>
                  <a:srgbClr val="F9CB9C"/>
                </a:highlight>
                <a:latin typeface="Calibri"/>
                <a:ea typeface="Calibri"/>
                <a:cs typeface="Calibri"/>
                <a:sym typeface="Calibri"/>
              </a:rPr>
              <a:t>isseo</a:t>
            </a:r>
            <a:r>
              <a:rPr lang="ko-K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g30d67e60e8b_0_123"/>
          <p:cNvSpPr txBox="1"/>
          <p:nvPr/>
        </p:nvSpPr>
        <p:spPr>
          <a:xfrm>
            <a:off x="1564950" y="6959975"/>
            <a:ext cx="151581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500">
                <a:solidFill>
                  <a:schemeClr val="dk1"/>
                </a:solidFill>
                <a:highlight>
                  <a:srgbClr val="A4C2F4"/>
                </a:highlight>
                <a:latin typeface="Calibri"/>
                <a:ea typeface="Calibri"/>
                <a:cs typeface="Calibri"/>
                <a:sym typeface="Calibri"/>
              </a:rPr>
              <a:t>저</a:t>
            </a:r>
            <a:r>
              <a:rPr lang="ko-KR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는 가방을 가지고 있어</a:t>
            </a:r>
            <a:r>
              <a:rPr lang="ko-KR" sz="4500">
                <a:solidFill>
                  <a:schemeClr val="dk1"/>
                </a:solidFill>
                <a:highlight>
                  <a:srgbClr val="A4C2F4"/>
                </a:highlight>
                <a:latin typeface="Calibri"/>
                <a:ea typeface="Calibri"/>
                <a:cs typeface="Calibri"/>
                <a:sym typeface="Calibri"/>
              </a:rPr>
              <a:t>요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g30d67e60e8b_0_123"/>
          <p:cNvSpPr/>
          <p:nvPr/>
        </p:nvSpPr>
        <p:spPr>
          <a:xfrm rot="5400000">
            <a:off x="8447250" y="5559325"/>
            <a:ext cx="1246800" cy="94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B6862"/>
          </a:solidFill>
          <a:ln w="9525" cap="flat" cmpd="sng">
            <a:solidFill>
              <a:srgbClr val="6B68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g30d67e60e8b_0_123"/>
          <p:cNvSpPr txBox="1"/>
          <p:nvPr/>
        </p:nvSpPr>
        <p:spPr>
          <a:xfrm>
            <a:off x="1564950" y="7758375"/>
            <a:ext cx="151581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ko-KR" sz="4000">
                <a:solidFill>
                  <a:schemeClr val="dk1"/>
                </a:solidFill>
                <a:highlight>
                  <a:srgbClr val="A4C2F4"/>
                </a:highlight>
                <a:latin typeface="Calibri"/>
                <a:ea typeface="Calibri"/>
                <a:cs typeface="Calibri"/>
                <a:sym typeface="Calibri"/>
              </a:rPr>
              <a:t>jeo</a:t>
            </a:r>
            <a:r>
              <a:rPr lang="ko-K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-neun-ga-bang-eul-ga-ji-go-iss-eo-</a:t>
            </a:r>
            <a:r>
              <a:rPr lang="ko-KR" sz="4000">
                <a:solidFill>
                  <a:schemeClr val="dk1"/>
                </a:solidFill>
                <a:highlight>
                  <a:srgbClr val="A4C2F4"/>
                </a:highlight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ko-K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7" name="Google Shape;1197;g30b4073868a_0_4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g30b4073868a_0_4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g30b4073868a_0_4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g30b4073868a_0_49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g30b4073868a_0_49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2" name="Google Shape;1202;g30b4073868a_0_491"/>
          <p:cNvSpPr txBox="1"/>
          <p:nvPr/>
        </p:nvSpPr>
        <p:spPr>
          <a:xfrm>
            <a:off x="5943600" y="4813300"/>
            <a:ext cx="10071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g30b4073868a_0_491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이게 뭐예요?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g30b4073868a_0_491"/>
          <p:cNvSpPr txBox="1"/>
          <p:nvPr/>
        </p:nvSpPr>
        <p:spPr>
          <a:xfrm>
            <a:off x="10547450" y="4526300"/>
            <a:ext cx="67908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ko-KR" sz="50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젓가락</a:t>
            </a:r>
            <a:r>
              <a:rPr lang="ko-KR" sz="5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[Jeot-ga-lak]</a:t>
            </a:r>
            <a:endParaRPr sz="50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5" name="Google Shape;1205;g30b4073868a_0_49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05600" y="2866025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6" name="Google Shape;1206;g30b4073868a_0_491"/>
          <p:cNvSpPr txBox="1"/>
          <p:nvPr/>
        </p:nvSpPr>
        <p:spPr>
          <a:xfrm>
            <a:off x="10154450" y="7862875"/>
            <a:ext cx="7936800" cy="1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수저</a:t>
            </a:r>
            <a:r>
              <a:rPr lang="ko-KR" sz="7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ko-KR" sz="7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Soo-jeo</a:t>
            </a:r>
            <a:r>
              <a:rPr lang="ko-KR" sz="7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72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g30b4073868a_0_491"/>
          <p:cNvSpPr txBox="1"/>
          <p:nvPr/>
        </p:nvSpPr>
        <p:spPr>
          <a:xfrm>
            <a:off x="1001700" y="4483150"/>
            <a:ext cx="65739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ko-KR" sz="50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숟가락</a:t>
            </a:r>
            <a:r>
              <a:rPr lang="ko-KR" sz="5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[Suggarak]</a:t>
            </a:r>
            <a:endParaRPr sz="50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" name="Google Shape;1212;g30d67e60e8b_0_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g30d67e60e8b_0_2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1" y="8128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g30d67e60e8b_0_2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g30d67e60e8b_0_2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6" name="Google Shape;1216;g30d67e60e8b_0_2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Google Shape;1217;g30d67e60e8b_0_239"/>
          <p:cNvSpPr txBox="1"/>
          <p:nvPr/>
        </p:nvSpPr>
        <p:spPr>
          <a:xfrm>
            <a:off x="5943600" y="4813300"/>
            <a:ext cx="10071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g30d67e60e8b_0_239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Which is correct?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g30d67e60e8b_0_239"/>
          <p:cNvSpPr txBox="1"/>
          <p:nvPr/>
        </p:nvSpPr>
        <p:spPr>
          <a:xfrm>
            <a:off x="2533650" y="2832100"/>
            <a:ext cx="13563600" cy="24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Yujin is taller than Jimin</a:t>
            </a:r>
            <a:endParaRPr sz="6000" b="1">
              <a:solidFill>
                <a:srgbClr val="6B68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유진은 지민보다 ________.</a:t>
            </a:r>
            <a:endParaRPr sz="6000" b="1" i="0" u="none" strike="noStrike" cap="none">
              <a:solidFill>
                <a:srgbClr val="6B68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g30d67e60e8b_0_239"/>
          <p:cNvSpPr/>
          <p:nvPr/>
        </p:nvSpPr>
        <p:spPr>
          <a:xfrm>
            <a:off x="2161651" y="6212950"/>
            <a:ext cx="5992800" cy="2242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807C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크다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ko-KR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[Keu-da]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g30d67e60e8b_0_239"/>
          <p:cNvSpPr/>
          <p:nvPr/>
        </p:nvSpPr>
        <p:spPr>
          <a:xfrm>
            <a:off x="9682426" y="6212950"/>
            <a:ext cx="5992800" cy="2242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807C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작다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[Jag-da]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30d82b3579a_0_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30d82b3579a_0_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30d82b3579a_0_1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30d82b3579a_0_1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30d82b3579a_0_19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30d82b3579a_0_199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0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Let’s review!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0d82b3579a_0_199"/>
          <p:cNvSpPr txBox="1"/>
          <p:nvPr/>
        </p:nvSpPr>
        <p:spPr>
          <a:xfrm>
            <a:off x="7348400" y="3429000"/>
            <a:ext cx="3675900" cy="144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8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교수님</a:t>
            </a:r>
            <a:endParaRPr sz="8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30d82b3579a_0_199"/>
          <p:cNvSpPr txBox="1"/>
          <p:nvPr/>
        </p:nvSpPr>
        <p:spPr>
          <a:xfrm>
            <a:off x="6996950" y="6359175"/>
            <a:ext cx="4378800" cy="1185300"/>
          </a:xfrm>
          <a:prstGeom prst="rect">
            <a:avLst/>
          </a:prstGeom>
          <a:solidFill>
            <a:srgbClr val="6B686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ㅁ</a:t>
            </a:r>
            <a:endParaRPr sz="6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6" name="Google Shape;1226;g30d67e60e8b_0_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g30d67e60e8b_0_2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1" y="8128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g30d67e60e8b_0_2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g30d67e60e8b_0_2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g30d67e60e8b_0_2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1" name="Google Shape;1231;g30d67e60e8b_0_252"/>
          <p:cNvSpPr txBox="1"/>
          <p:nvPr/>
        </p:nvSpPr>
        <p:spPr>
          <a:xfrm>
            <a:off x="5943600" y="4813300"/>
            <a:ext cx="10071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2" name="Google Shape;1232;g30d67e60e8b_0_252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Which is correct?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3" name="Google Shape;1233;g30d67e60e8b_0_252"/>
          <p:cNvSpPr txBox="1"/>
          <p:nvPr/>
        </p:nvSpPr>
        <p:spPr>
          <a:xfrm>
            <a:off x="2533650" y="2832100"/>
            <a:ext cx="13563600" cy="24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Yujin is taller than Jimin</a:t>
            </a:r>
            <a:endParaRPr sz="6000" b="1">
              <a:solidFill>
                <a:srgbClr val="6B68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유진은 지민보다 ________.</a:t>
            </a:r>
            <a:endParaRPr sz="6000" b="1" i="0" u="none" strike="noStrike" cap="none">
              <a:solidFill>
                <a:srgbClr val="6B68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Google Shape;1234;g30d67e60e8b_0_252"/>
          <p:cNvSpPr/>
          <p:nvPr/>
        </p:nvSpPr>
        <p:spPr>
          <a:xfrm>
            <a:off x="2161651" y="6212950"/>
            <a:ext cx="5992800" cy="2242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크다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[Keu-da]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5" name="Google Shape;1235;g30d67e60e8b_0_252"/>
          <p:cNvSpPr/>
          <p:nvPr/>
        </p:nvSpPr>
        <p:spPr>
          <a:xfrm>
            <a:off x="9682426" y="6212950"/>
            <a:ext cx="5992800" cy="2242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807C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작다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[Jag-da]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0" name="Google Shape;1240;g30d67e60e8b_0_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g30d67e60e8b_0_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g30d67e60e8b_0_1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4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g30d67e60e8b_0_1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g30d67e60e8b_0_19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g30d67e60e8b_0_197"/>
          <p:cNvSpPr txBox="1"/>
          <p:nvPr/>
        </p:nvSpPr>
        <p:spPr>
          <a:xfrm>
            <a:off x="5943600" y="4813300"/>
            <a:ext cx="10071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g30d67e60e8b_0_197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Let’s make the sentence!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g30d67e60e8b_0_197"/>
          <p:cNvSpPr txBox="1"/>
          <p:nvPr/>
        </p:nvSpPr>
        <p:spPr>
          <a:xfrm>
            <a:off x="2651250" y="6745575"/>
            <a:ext cx="12985500" cy="24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 u="sng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는 </a:t>
            </a:r>
            <a:r>
              <a:rPr lang="ko-KR" sz="6000" b="1" u="sng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                     </a:t>
            </a: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을 _________.</a:t>
            </a:r>
            <a:endParaRPr sz="6000" b="1">
              <a:solidFill>
                <a:srgbClr val="6B68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>
              <a:solidFill>
                <a:srgbClr val="6B68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g30d67e60e8b_0_197"/>
          <p:cNvSpPr txBox="1"/>
          <p:nvPr/>
        </p:nvSpPr>
        <p:spPr>
          <a:xfrm>
            <a:off x="8044950" y="2853450"/>
            <a:ext cx="2008800" cy="1989300"/>
          </a:xfrm>
          <a:prstGeom prst="rect">
            <a:avLst/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나</a:t>
            </a:r>
            <a:endParaRPr sz="6000" b="1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( I )</a:t>
            </a:r>
            <a:endParaRPr sz="5000" b="1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g30d67e60e8b_0_197"/>
          <p:cNvSpPr txBox="1"/>
          <p:nvPr/>
        </p:nvSpPr>
        <p:spPr>
          <a:xfrm>
            <a:off x="2613100" y="2853450"/>
            <a:ext cx="2909400" cy="1989300"/>
          </a:xfrm>
          <a:prstGeom prst="rect">
            <a:avLst/>
          </a:prstGeom>
          <a:noFill/>
          <a:ln w="762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케밥</a:t>
            </a:r>
            <a:endParaRPr sz="6000" b="1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(kebab)</a:t>
            </a:r>
            <a:endParaRPr sz="5000" b="1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g30d67e60e8b_0_197"/>
          <p:cNvSpPr txBox="1"/>
          <p:nvPr/>
        </p:nvSpPr>
        <p:spPr>
          <a:xfrm>
            <a:off x="12806600" y="2853450"/>
            <a:ext cx="2792100" cy="1989300"/>
          </a:xfrm>
          <a:prstGeom prst="rect">
            <a:avLst/>
          </a:prstGeom>
          <a:noFill/>
          <a:ln w="76200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먹는다</a:t>
            </a:r>
            <a:endParaRPr sz="5000" b="1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(eat)</a:t>
            </a:r>
            <a:endParaRPr sz="5000" b="1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g30d67e60e8b_0_197"/>
          <p:cNvSpPr/>
          <p:nvPr/>
        </p:nvSpPr>
        <p:spPr>
          <a:xfrm rot="5400000">
            <a:off x="8444400" y="5586300"/>
            <a:ext cx="1246800" cy="943200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6" name="Google Shape;1256;g30d67e60e8b_0_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g30d67e60e8b_0_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g30d67e60e8b_0_1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4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g30d67e60e8b_0_1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g30d67e60e8b_0_18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1" name="Google Shape;1261;g30d67e60e8b_0_181"/>
          <p:cNvSpPr txBox="1"/>
          <p:nvPr/>
        </p:nvSpPr>
        <p:spPr>
          <a:xfrm>
            <a:off x="5943600" y="4813300"/>
            <a:ext cx="10071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g30d67e60e8b_0_181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Let’s make the sentence!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g30d67e60e8b_0_181"/>
          <p:cNvSpPr txBox="1"/>
          <p:nvPr/>
        </p:nvSpPr>
        <p:spPr>
          <a:xfrm>
            <a:off x="2651250" y="6745575"/>
            <a:ext cx="12985500" cy="24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 u="sng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나</a:t>
            </a:r>
            <a:r>
              <a:rPr lang="ko-KR" sz="5000" b="1" u="sng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(I)</a:t>
            </a: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는 </a:t>
            </a:r>
            <a:r>
              <a:rPr lang="ko-KR" sz="6000" b="1" u="sng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케밥</a:t>
            </a:r>
            <a:r>
              <a:rPr lang="ko-KR" sz="5000" b="1" u="sng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(kebab)</a:t>
            </a: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을 </a:t>
            </a:r>
            <a:r>
              <a:rPr lang="ko-KR" sz="6000" b="1" u="sng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먹는다</a:t>
            </a:r>
            <a:r>
              <a:rPr lang="ko-KR" sz="5000" b="1" u="sng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(eat)</a:t>
            </a:r>
            <a:endParaRPr sz="6000" b="1">
              <a:solidFill>
                <a:srgbClr val="6B68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>
              <a:solidFill>
                <a:srgbClr val="6B68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g30d67e60e8b_0_181"/>
          <p:cNvSpPr txBox="1"/>
          <p:nvPr/>
        </p:nvSpPr>
        <p:spPr>
          <a:xfrm>
            <a:off x="2362200" y="7251800"/>
            <a:ext cx="13563600" cy="24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ko-KR" sz="6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-neun-</a:t>
            </a:r>
            <a:r>
              <a:rPr lang="ko-KR" sz="6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kebab</a:t>
            </a: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-eul-</a:t>
            </a:r>
            <a:r>
              <a:rPr lang="ko-KR" sz="6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meog-neun-da</a:t>
            </a: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] </a:t>
            </a:r>
            <a:endParaRPr sz="6000" b="1">
              <a:solidFill>
                <a:srgbClr val="6B68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g30d67e60e8b_0_181"/>
          <p:cNvSpPr txBox="1"/>
          <p:nvPr/>
        </p:nvSpPr>
        <p:spPr>
          <a:xfrm>
            <a:off x="8044950" y="2853450"/>
            <a:ext cx="2008800" cy="1989300"/>
          </a:xfrm>
          <a:prstGeom prst="rect">
            <a:avLst/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나</a:t>
            </a:r>
            <a:endParaRPr sz="6000" b="1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( I )</a:t>
            </a:r>
            <a:endParaRPr sz="5000" b="1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g30d67e60e8b_0_181"/>
          <p:cNvSpPr txBox="1"/>
          <p:nvPr/>
        </p:nvSpPr>
        <p:spPr>
          <a:xfrm>
            <a:off x="2613100" y="2853450"/>
            <a:ext cx="2909400" cy="1989300"/>
          </a:xfrm>
          <a:prstGeom prst="rect">
            <a:avLst/>
          </a:prstGeom>
          <a:noFill/>
          <a:ln w="762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케밥</a:t>
            </a:r>
            <a:endParaRPr sz="6000" b="1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(kebab)</a:t>
            </a:r>
            <a:endParaRPr sz="5000" b="1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g30d67e60e8b_0_181"/>
          <p:cNvSpPr txBox="1"/>
          <p:nvPr/>
        </p:nvSpPr>
        <p:spPr>
          <a:xfrm>
            <a:off x="12806600" y="2853450"/>
            <a:ext cx="2792100" cy="1989300"/>
          </a:xfrm>
          <a:prstGeom prst="rect">
            <a:avLst/>
          </a:prstGeom>
          <a:noFill/>
          <a:ln w="76200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먹는다</a:t>
            </a:r>
            <a:endParaRPr sz="5000" b="1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(eat)</a:t>
            </a:r>
            <a:endParaRPr sz="5000" b="1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g30d67e60e8b_0_181"/>
          <p:cNvSpPr/>
          <p:nvPr/>
        </p:nvSpPr>
        <p:spPr>
          <a:xfrm rot="5400000">
            <a:off x="8444400" y="5586300"/>
            <a:ext cx="1246800" cy="943200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3" name="Google Shape;1273;g30d82b3579a_0_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g30d82b3579a_0_1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g30d82b3579a_0_1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4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g30d82b3579a_0_1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g30d82b3579a_0_1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8" name="Google Shape;1278;g30d82b3579a_0_171"/>
          <p:cNvSpPr txBox="1"/>
          <p:nvPr/>
        </p:nvSpPr>
        <p:spPr>
          <a:xfrm>
            <a:off x="5943600" y="4813300"/>
            <a:ext cx="10071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g30d82b3579a_0_171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What’s topic marking?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g30d82b3579a_0_171"/>
          <p:cNvSpPr txBox="1"/>
          <p:nvPr/>
        </p:nvSpPr>
        <p:spPr>
          <a:xfrm>
            <a:off x="2651250" y="6745575"/>
            <a:ext cx="12985500" cy="24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 u="sng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나</a:t>
            </a:r>
            <a:r>
              <a:rPr lang="ko-KR" sz="5000" b="1" u="sng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(I)</a:t>
            </a: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는 </a:t>
            </a:r>
            <a:r>
              <a:rPr lang="ko-KR" sz="6000" b="1" u="sng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케밥</a:t>
            </a:r>
            <a:r>
              <a:rPr lang="ko-KR" sz="5000" b="1" u="sng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(kebab)</a:t>
            </a: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을 </a:t>
            </a:r>
            <a:r>
              <a:rPr lang="ko-KR" sz="6000" b="1" u="sng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먹는다</a:t>
            </a:r>
            <a:r>
              <a:rPr lang="ko-KR" sz="5000" b="1" u="sng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(eat)</a:t>
            </a:r>
            <a:endParaRPr sz="6000" b="1">
              <a:solidFill>
                <a:srgbClr val="6B68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>
              <a:solidFill>
                <a:srgbClr val="6B68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g30d82b3579a_0_171"/>
          <p:cNvSpPr txBox="1"/>
          <p:nvPr/>
        </p:nvSpPr>
        <p:spPr>
          <a:xfrm>
            <a:off x="2362200" y="7251800"/>
            <a:ext cx="13563600" cy="24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ko-KR" sz="6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-neun-</a:t>
            </a:r>
            <a:r>
              <a:rPr lang="ko-KR" sz="6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kebab</a:t>
            </a: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-eul-</a:t>
            </a:r>
            <a:r>
              <a:rPr lang="ko-KR" sz="6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meog-neun-da</a:t>
            </a: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] </a:t>
            </a:r>
            <a:endParaRPr sz="6000" b="1">
              <a:solidFill>
                <a:srgbClr val="6B68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g30d82b3579a_0_171"/>
          <p:cNvSpPr txBox="1"/>
          <p:nvPr/>
        </p:nvSpPr>
        <p:spPr>
          <a:xfrm>
            <a:off x="8044950" y="2853450"/>
            <a:ext cx="2008800" cy="1989300"/>
          </a:xfrm>
          <a:prstGeom prst="rect">
            <a:avLst/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나</a:t>
            </a:r>
            <a:endParaRPr sz="6000" b="1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0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( I )</a:t>
            </a:r>
            <a:endParaRPr sz="5000" b="1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g30d82b3579a_0_171"/>
          <p:cNvSpPr txBox="1"/>
          <p:nvPr/>
        </p:nvSpPr>
        <p:spPr>
          <a:xfrm>
            <a:off x="2613100" y="2853450"/>
            <a:ext cx="2909400" cy="1989300"/>
          </a:xfrm>
          <a:prstGeom prst="rect">
            <a:avLst/>
          </a:prstGeom>
          <a:noFill/>
          <a:ln w="762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케밥</a:t>
            </a:r>
            <a:endParaRPr sz="6000" b="1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(kebab)</a:t>
            </a:r>
            <a:endParaRPr sz="5000" b="1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g30d82b3579a_0_171"/>
          <p:cNvSpPr txBox="1"/>
          <p:nvPr/>
        </p:nvSpPr>
        <p:spPr>
          <a:xfrm>
            <a:off x="12806600" y="2853450"/>
            <a:ext cx="2792100" cy="1989300"/>
          </a:xfrm>
          <a:prstGeom prst="rect">
            <a:avLst/>
          </a:prstGeom>
          <a:noFill/>
          <a:ln w="76200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먹는다</a:t>
            </a:r>
            <a:endParaRPr sz="5000" b="1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(eat)</a:t>
            </a:r>
            <a:endParaRPr sz="5000" b="1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g30d82b3579a_0_171"/>
          <p:cNvSpPr/>
          <p:nvPr/>
        </p:nvSpPr>
        <p:spPr>
          <a:xfrm rot="5400000">
            <a:off x="8444400" y="5586300"/>
            <a:ext cx="1246800" cy="943200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g30d82b3579a_0_171"/>
          <p:cNvSpPr/>
          <p:nvPr/>
        </p:nvSpPr>
        <p:spPr>
          <a:xfrm>
            <a:off x="5152200" y="6919425"/>
            <a:ext cx="1147500" cy="12468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1" name="Google Shape;1291;g30d67e60e8b_0_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g30d67e60e8b_0_2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g30d67e60e8b_0_2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g30d67e60e8b_0_2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g30d67e60e8b_0_2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6" name="Google Shape;1296;g30d67e60e8b_0_215"/>
          <p:cNvSpPr txBox="1"/>
          <p:nvPr/>
        </p:nvSpPr>
        <p:spPr>
          <a:xfrm>
            <a:off x="5943600" y="4813300"/>
            <a:ext cx="10071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g30d67e60e8b_0_215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1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몇 층이에요?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8" name="Google Shape;1298;g30d67e60e8b_0_215" descr="Crooked apartment | Free SV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52700" y="2679700"/>
            <a:ext cx="6155824" cy="6155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99" name="Google Shape;1299;g30d67e60e8b_0_215"/>
          <p:cNvSpPr txBox="1"/>
          <p:nvPr/>
        </p:nvSpPr>
        <p:spPr>
          <a:xfrm>
            <a:off x="2819400" y="6914000"/>
            <a:ext cx="16665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floor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g30d67e60e8b_0_215"/>
          <p:cNvSpPr txBox="1"/>
          <p:nvPr/>
        </p:nvSpPr>
        <p:spPr>
          <a:xfrm>
            <a:off x="2819400" y="4939633"/>
            <a:ext cx="16665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3rd floor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g30d67e60e8b_0_215"/>
          <p:cNvSpPr txBox="1"/>
          <p:nvPr/>
        </p:nvSpPr>
        <p:spPr>
          <a:xfrm>
            <a:off x="2819400" y="4016800"/>
            <a:ext cx="16665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4rd floor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g30d67e60e8b_0_215"/>
          <p:cNvSpPr txBox="1"/>
          <p:nvPr/>
        </p:nvSpPr>
        <p:spPr>
          <a:xfrm>
            <a:off x="2742900" y="5914967"/>
            <a:ext cx="17430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2nd floor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g30d67e60e8b_0_215"/>
          <p:cNvSpPr/>
          <p:nvPr/>
        </p:nvSpPr>
        <p:spPr>
          <a:xfrm>
            <a:off x="6758575" y="3940600"/>
            <a:ext cx="1076700" cy="651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A61C00"/>
          </a:solidFill>
          <a:ln w="952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g30d67e60e8b_0_215"/>
          <p:cNvSpPr txBox="1"/>
          <p:nvPr/>
        </p:nvSpPr>
        <p:spPr>
          <a:xfrm>
            <a:off x="9316250" y="7558075"/>
            <a:ext cx="7936800" cy="1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ko-KR" sz="80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사층 [sa-cheung]</a:t>
            </a:r>
            <a:endParaRPr sz="72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CC5"/>
        </a:solidFill>
        <a:effectLst/>
      </p:bgPr>
    </p:bg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9" name="Google Shape;1309;g30d82b3579a_0_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9600" y="1524000"/>
            <a:ext cx="14516101" cy="74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g30d82b3579a_0_1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8200" y="6007100"/>
            <a:ext cx="11531601" cy="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g30d82b3579a_0_190"/>
          <p:cNvSpPr txBox="1"/>
          <p:nvPr/>
        </p:nvSpPr>
        <p:spPr>
          <a:xfrm>
            <a:off x="3175000" y="2336800"/>
            <a:ext cx="118110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ko-KR" sz="13000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감사합니다</a:t>
            </a:r>
            <a:endParaRPr sz="130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g30d82b3579a_0_190"/>
          <p:cNvSpPr txBox="1"/>
          <p:nvPr/>
        </p:nvSpPr>
        <p:spPr>
          <a:xfrm>
            <a:off x="7594600" y="3225800"/>
            <a:ext cx="7531200" cy="21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8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9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3" name="Google Shape;1313;g30d82b3579a_0_190"/>
          <p:cNvSpPr txBox="1"/>
          <p:nvPr/>
        </p:nvSpPr>
        <p:spPr>
          <a:xfrm>
            <a:off x="7124700" y="6616600"/>
            <a:ext cx="40386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3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ko-KR" sz="3300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See you next week ❤</a:t>
            </a: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7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30b6e099d78_1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952500"/>
            <a:ext cx="17132300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30b6e099d78_1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825500"/>
            <a:ext cx="16890999" cy="86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30b6e099d78_1_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73100"/>
            <a:ext cx="16611600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0b6e099d78_1_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8500" y="2336800"/>
            <a:ext cx="14693900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0b6e099d78_1_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8300" y="1257300"/>
            <a:ext cx="152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30b6e099d78_1_50"/>
          <p:cNvSpPr txBox="1"/>
          <p:nvPr/>
        </p:nvSpPr>
        <p:spPr>
          <a:xfrm>
            <a:off x="2362200" y="1155700"/>
            <a:ext cx="13563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46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ko-KR" sz="6000" b="0" i="0" u="none" strike="noStrike" cap="none">
                <a:solidFill>
                  <a:srgbClr val="6B6862"/>
                </a:solidFill>
                <a:latin typeface="Calibri"/>
                <a:ea typeface="Calibri"/>
                <a:cs typeface="Calibri"/>
                <a:sym typeface="Calibri"/>
              </a:rPr>
              <a:t>Let’s review!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30b6e099d78_1_50"/>
          <p:cNvSpPr txBox="1"/>
          <p:nvPr/>
        </p:nvSpPr>
        <p:spPr>
          <a:xfrm>
            <a:off x="7865825" y="3575400"/>
            <a:ext cx="73074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Friend</a:t>
            </a:r>
            <a:endParaRPr sz="7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8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:친구</a:t>
            </a:r>
            <a:r>
              <a:rPr lang="ko-KR" sz="7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30b6e099d78_1_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95350" y="306000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30b6e099d78_1_50"/>
          <p:cNvSpPr/>
          <p:nvPr/>
        </p:nvSpPr>
        <p:spPr>
          <a:xfrm>
            <a:off x="10037900" y="5637100"/>
            <a:ext cx="2860200" cy="168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2652</Words>
  <Application>Microsoft Office PowerPoint</Application>
  <PresentationFormat>사용자 지정</PresentationFormat>
  <Paragraphs>1075</Paragraphs>
  <Slides>85</Slides>
  <Notes>85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85</vt:i4>
      </vt:variant>
    </vt:vector>
  </HeadingPairs>
  <TitlesOfParts>
    <vt:vector size="88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나</dc:creator>
  <cp:lastModifiedBy>지민 이</cp:lastModifiedBy>
  <cp:revision>1</cp:revision>
  <dcterms:created xsi:type="dcterms:W3CDTF">2006-08-16T00:00:00Z</dcterms:created>
  <dcterms:modified xsi:type="dcterms:W3CDTF">2024-10-23T12:56:44Z</dcterms:modified>
</cp:coreProperties>
</file>