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72" r:id="rId9"/>
    <p:sldId id="269" r:id="rId10"/>
    <p:sldId id="265" r:id="rId11"/>
    <p:sldId id="267" r:id="rId12"/>
    <p:sldId id="270" r:id="rId13"/>
    <p:sldId id="264" r:id="rId14"/>
    <p:sldId id="266" r:id="rId15"/>
    <p:sldId id="273" r:id="rId16"/>
    <p:sldId id="274" r:id="rId17"/>
    <p:sldId id="268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39D2-B1E9-4C7F-B651-39DF4CAEA562}" type="datetimeFigureOut">
              <a:rPr lang="cs-CZ" smtClean="0"/>
              <a:pPr/>
              <a:t>8.4.2009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298E-5865-46D0-A7EA-D301933F05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39D2-B1E9-4C7F-B651-39DF4CAEA562}" type="datetimeFigureOut">
              <a:rPr lang="cs-CZ" smtClean="0"/>
              <a:pPr/>
              <a:t>8.4.2009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298E-5865-46D0-A7EA-D301933F05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39D2-B1E9-4C7F-B651-39DF4CAEA562}" type="datetimeFigureOut">
              <a:rPr lang="cs-CZ" smtClean="0"/>
              <a:pPr/>
              <a:t>8.4.2009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298E-5865-46D0-A7EA-D301933F05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39D2-B1E9-4C7F-B651-39DF4CAEA562}" type="datetimeFigureOut">
              <a:rPr lang="cs-CZ" smtClean="0"/>
              <a:pPr/>
              <a:t>8.4.2009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298E-5865-46D0-A7EA-D301933F05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39D2-B1E9-4C7F-B651-39DF4CAEA562}" type="datetimeFigureOut">
              <a:rPr lang="cs-CZ" smtClean="0"/>
              <a:pPr/>
              <a:t>8.4.2009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298E-5865-46D0-A7EA-D301933F05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39D2-B1E9-4C7F-B651-39DF4CAEA562}" type="datetimeFigureOut">
              <a:rPr lang="cs-CZ" smtClean="0"/>
              <a:pPr/>
              <a:t>8.4.2009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298E-5865-46D0-A7EA-D301933F05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39D2-B1E9-4C7F-B651-39DF4CAEA562}" type="datetimeFigureOut">
              <a:rPr lang="cs-CZ" smtClean="0"/>
              <a:pPr/>
              <a:t>8.4.2009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298E-5865-46D0-A7EA-D301933F05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39D2-B1E9-4C7F-B651-39DF4CAEA562}" type="datetimeFigureOut">
              <a:rPr lang="cs-CZ" smtClean="0"/>
              <a:pPr/>
              <a:t>8.4.2009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298E-5865-46D0-A7EA-D301933F05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39D2-B1E9-4C7F-B651-39DF4CAEA562}" type="datetimeFigureOut">
              <a:rPr lang="cs-CZ" smtClean="0"/>
              <a:pPr/>
              <a:t>8.4.2009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298E-5865-46D0-A7EA-D301933F05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39D2-B1E9-4C7F-B651-39DF4CAEA562}" type="datetimeFigureOut">
              <a:rPr lang="cs-CZ" smtClean="0"/>
              <a:pPr/>
              <a:t>8.4.2009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298E-5865-46D0-A7EA-D301933F05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39D2-B1E9-4C7F-B651-39DF4CAEA562}" type="datetimeFigureOut">
              <a:rPr lang="cs-CZ" smtClean="0"/>
              <a:pPr/>
              <a:t>8.4.2009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298E-5865-46D0-A7EA-D301933F05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E39D2-B1E9-4C7F-B651-39DF4CAEA562}" type="datetimeFigureOut">
              <a:rPr lang="cs-CZ" smtClean="0"/>
              <a:pPr/>
              <a:t>8.4.2009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E298E-5865-46D0-A7EA-D301933F05D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215370" cy="1470025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Bernard MT Condensed" pitchFamily="18" charset="0"/>
              </a:rPr>
              <a:t>Kriminalita, drogy, terorismus - NNO v ČR</a:t>
            </a:r>
            <a:endParaRPr lang="cs-CZ" sz="3600" dirty="0">
              <a:latin typeface="Bernard MT Condense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4414" y="5214950"/>
            <a:ext cx="6400800" cy="132397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1"/>
                </a:solidFill>
                <a:latin typeface="Bernard MT Condensed" pitchFamily="18" charset="0"/>
                <a:ea typeface="+mj-ea"/>
                <a:cs typeface="+mj-cs"/>
              </a:rPr>
              <a:t>Martin Šodek</a:t>
            </a:r>
          </a:p>
        </p:txBody>
      </p:sp>
      <p:pic>
        <p:nvPicPr>
          <p:cNvPr id="4" name="Obrázek 3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030" t="2083" r="9091" b="9307"/>
          <a:stretch>
            <a:fillRect/>
          </a:stretch>
        </p:blipFill>
        <p:spPr bwMode="auto">
          <a:xfrm>
            <a:off x="3571868" y="1928826"/>
            <a:ext cx="1714512" cy="3000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/>
          <a:lstStyle/>
          <a:p>
            <a:r>
              <a:rPr lang="cs-CZ" b="1" dirty="0" err="1" smtClean="0">
                <a:latin typeface="Bernard MT Condensed" pitchFamily="18" charset="0"/>
              </a:rPr>
              <a:t>Prev</a:t>
            </a:r>
            <a:r>
              <a:rPr lang="cs-CZ" b="1" dirty="0" smtClean="0">
                <a:latin typeface="Bernard MT Condensed" pitchFamily="18" charset="0"/>
              </a:rPr>
              <a:t> - centrum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89185"/>
            <a:ext cx="8229600" cy="4525963"/>
          </a:xfrm>
        </p:spPr>
        <p:txBody>
          <a:bodyPr/>
          <a:lstStyle/>
          <a:p>
            <a:r>
              <a:rPr lang="cs-CZ" dirty="0" smtClean="0"/>
              <a:t>Lokálnější působení (Oblast Prahy 6)</a:t>
            </a:r>
          </a:p>
          <a:p>
            <a:r>
              <a:rPr lang="cs-CZ" dirty="0"/>
              <a:t>P</a:t>
            </a:r>
            <a:r>
              <a:rPr lang="cs-CZ" dirty="0" smtClean="0"/>
              <a:t>rimární prevence</a:t>
            </a:r>
          </a:p>
          <a:p>
            <a:r>
              <a:rPr lang="cs-CZ" dirty="0"/>
              <a:t>S</a:t>
            </a:r>
            <a:r>
              <a:rPr lang="cs-CZ" dirty="0" smtClean="0"/>
              <a:t>ekundární </a:t>
            </a:r>
            <a:r>
              <a:rPr lang="cs-CZ" dirty="0"/>
              <a:t>prevence 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oskytování </a:t>
            </a:r>
            <a:r>
              <a:rPr lang="cs-CZ" dirty="0"/>
              <a:t>psychosociální pomoci osobám ohroženým závislostmi a dalšími společensky nežádoucími jevy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44551"/>
            <a:ext cx="1565202" cy="158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57166"/>
            <a:ext cx="1565202" cy="158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4778" y="571480"/>
            <a:ext cx="4929222" cy="1071570"/>
          </a:xfrm>
        </p:spPr>
        <p:txBody>
          <a:bodyPr>
            <a:noAutofit/>
          </a:bodyPr>
          <a:lstStyle/>
          <a:p>
            <a:r>
              <a:rPr lang="cs-CZ" sz="3000" b="1" dirty="0" smtClean="0"/>
              <a:t>Centrum komunitních aktivit</a:t>
            </a:r>
            <a:br>
              <a:rPr lang="cs-CZ" sz="3000" b="1" dirty="0" smtClean="0"/>
            </a:br>
            <a:r>
              <a:rPr lang="cs-CZ" sz="2000" b="1" dirty="0" smtClean="0"/>
              <a:t>Specifická a nespecifická prevence</a:t>
            </a:r>
            <a:endParaRPr lang="cs-CZ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4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285992"/>
            <a:ext cx="4500562" cy="228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8"/>
            <a:ext cx="421481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142908" y="3071810"/>
            <a:ext cx="492922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Centrum primární</a:t>
            </a:r>
            <a:r>
              <a:rPr kumimoji="0" lang="cs-CZ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prevence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Užívání návykových látek</a:t>
            </a: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214778" y="5143512"/>
            <a:ext cx="492922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Centrum</a:t>
            </a:r>
            <a:r>
              <a:rPr kumimoji="0" lang="cs-CZ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poradenství pro mládež a rodiny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baseline="0" dirty="0" smtClean="0">
                <a:latin typeface="+mj-lt"/>
                <a:ea typeface="+mj-ea"/>
                <a:cs typeface="+mj-cs"/>
              </a:rPr>
              <a:t>Poradenské,</a:t>
            </a:r>
            <a:r>
              <a:rPr lang="cs-CZ" sz="2000" b="1" dirty="0" smtClean="0">
                <a:latin typeface="+mj-lt"/>
                <a:ea typeface="+mj-ea"/>
                <a:cs typeface="+mj-cs"/>
              </a:rPr>
              <a:t> terapeutické a sociální služby</a:t>
            </a: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/>
          <a:lstStyle/>
          <a:p>
            <a:r>
              <a:rPr lang="cs-CZ" b="1" dirty="0" err="1" smtClean="0">
                <a:latin typeface="Bernard MT Condensed" pitchFamily="18" charset="0"/>
              </a:rPr>
              <a:t>Prev</a:t>
            </a:r>
            <a:r>
              <a:rPr lang="cs-CZ" b="1" dirty="0" smtClean="0">
                <a:latin typeface="Bernard MT Condensed" pitchFamily="18" charset="0"/>
              </a:rPr>
              <a:t> - centrum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44551"/>
            <a:ext cx="1565202" cy="158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57166"/>
            <a:ext cx="1565202" cy="158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2260623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sz="4400" dirty="0" smtClean="0"/>
              <a:t>Záslužná činnost</a:t>
            </a:r>
          </a:p>
          <a:p>
            <a:r>
              <a:rPr lang="cs-CZ" sz="4400" dirty="0" smtClean="0"/>
              <a:t>Menší rozsah činnosti</a:t>
            </a:r>
          </a:p>
          <a:p>
            <a:r>
              <a:rPr lang="cs-CZ" sz="4400" dirty="0" smtClean="0"/>
              <a:t>Stále poměrně různorodá činnost</a:t>
            </a:r>
          </a:p>
          <a:p>
            <a:r>
              <a:rPr lang="cs-CZ" sz="4400" dirty="0" smtClean="0"/>
              <a:t>Mírně odlišný přístup: především větší důraz na prevenci (hlavně v komunitách)</a:t>
            </a:r>
          </a:p>
          <a:p>
            <a:r>
              <a:rPr lang="cs-CZ" sz="4400" dirty="0" smtClean="0"/>
              <a:t>Chybí odkaz na financování (výpisy)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ernard MT Condensed" pitchFamily="18" charset="0"/>
              </a:rPr>
              <a:t>Kriminalita a terorismus v NNO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857784"/>
          </a:xfrm>
        </p:spPr>
        <p:txBody>
          <a:bodyPr>
            <a:normAutofit fontScale="85000" lnSpcReduction="20000"/>
          </a:bodyPr>
          <a:lstStyle/>
          <a:p>
            <a:r>
              <a:rPr lang="cs-CZ" sz="4400" dirty="0" smtClean="0"/>
              <a:t>Menší zastoupení v Občanských společnostech</a:t>
            </a:r>
          </a:p>
          <a:p>
            <a:r>
              <a:rPr lang="cs-CZ" sz="4400" dirty="0" smtClean="0"/>
              <a:t>Kriminalita, často jako neodlučitelná, negativní složka práce s některými skupinami lidí</a:t>
            </a:r>
          </a:p>
          <a:p>
            <a:r>
              <a:rPr lang="cs-CZ" sz="4400" dirty="0" smtClean="0"/>
              <a:t>Snaha o zbavení těchto negativních návyku a začlenění </a:t>
            </a:r>
            <a:r>
              <a:rPr lang="cs-CZ" sz="4400" dirty="0" smtClean="0"/>
              <a:t>jedinců nebo skupin </a:t>
            </a:r>
            <a:r>
              <a:rPr lang="cs-CZ" sz="4400" dirty="0" smtClean="0"/>
              <a:t>do společnosti</a:t>
            </a:r>
          </a:p>
          <a:p>
            <a:r>
              <a:rPr lang="cs-CZ" sz="4400" dirty="0" smtClean="0"/>
              <a:t>Terorismus takřka nezastoupen v NNO</a:t>
            </a:r>
          </a:p>
          <a:p>
            <a:endParaRPr lang="cs-CZ" sz="4400" dirty="0" smtClean="0"/>
          </a:p>
          <a:p>
            <a:endParaRPr lang="cs-CZ" sz="4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ernard MT Condensed" pitchFamily="18" charset="0"/>
              </a:rPr>
              <a:t>Ježek </a:t>
            </a:r>
            <a:r>
              <a:rPr lang="en-US" b="1" dirty="0" smtClean="0">
                <a:latin typeface="Bernard MT Condensed" pitchFamily="18" charset="0"/>
              </a:rPr>
              <a:t>&amp;</a:t>
            </a:r>
            <a:r>
              <a:rPr lang="cs-CZ" b="1" dirty="0" smtClean="0">
                <a:latin typeface="Bernard MT Condensed" pitchFamily="18" charset="0"/>
              </a:rPr>
              <a:t> Čížek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Snaha navrátit sebedůvěru </a:t>
            </a:r>
            <a:r>
              <a:rPr lang="cs-CZ" dirty="0" smtClean="0"/>
              <a:t>lidem a tím jim umožnit návrat do normálního života</a:t>
            </a:r>
          </a:p>
          <a:p>
            <a:r>
              <a:rPr lang="cs-CZ" dirty="0" smtClean="0"/>
              <a:t>To vše především divadelní činností</a:t>
            </a:r>
          </a:p>
          <a:p>
            <a:r>
              <a:rPr lang="cs-CZ" dirty="0" smtClean="0"/>
              <a:t>Tzv. „bezdomovecké divadlo“</a:t>
            </a:r>
          </a:p>
          <a:p>
            <a:r>
              <a:rPr lang="cs-CZ" dirty="0" smtClean="0"/>
              <a:t>Mimo bezdomovců  jsou zde zapojení i lidé postižení, či v minulosti páchající kriminální činnost</a:t>
            </a:r>
          </a:p>
          <a:p>
            <a:r>
              <a:rPr lang="cs-CZ" dirty="0" err="1" smtClean="0"/>
              <a:t>Streetworks</a:t>
            </a:r>
            <a:r>
              <a:rPr lang="cs-CZ" dirty="0" smtClean="0"/>
              <a:t> spojená </a:t>
            </a:r>
            <a:r>
              <a:rPr lang="cs-CZ" dirty="0" smtClean="0"/>
              <a:t>i s </a:t>
            </a:r>
            <a:r>
              <a:rPr lang="cs-CZ" dirty="0" smtClean="0"/>
              <a:t>hledáním herců</a:t>
            </a:r>
          </a:p>
          <a:p>
            <a:r>
              <a:rPr lang="cs-CZ" dirty="0" smtClean="0"/>
              <a:t>Dále psychologické, právní poradenství, možnost telefonického vyřízení naléhavých záležitost, či odkázání na jiné sociální služby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28604"/>
            <a:ext cx="207170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8604"/>
            <a:ext cx="207170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5918" y="2874977"/>
            <a:ext cx="5572164" cy="19827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b="1" dirty="0" smtClean="0"/>
              <a:t>15 inscenací, 300 herců</a:t>
            </a:r>
            <a:endParaRPr lang="cs-CZ" b="1" dirty="0"/>
          </a:p>
          <a:p>
            <a:pPr algn="ctr">
              <a:buNone/>
            </a:pPr>
            <a:r>
              <a:rPr lang="cs-CZ" b="1" dirty="0" smtClean="0"/>
              <a:t>Mezinárodní festival</a:t>
            </a:r>
          </a:p>
          <a:p>
            <a:pPr algn="ctr">
              <a:buNone/>
            </a:pPr>
            <a:r>
              <a:rPr lang="cs-CZ" b="1" dirty="0" smtClean="0"/>
              <a:t>bezdomoveckého filmu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3286117" cy="247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12766"/>
          <a:stretch>
            <a:fillRect/>
          </a:stretch>
        </p:blipFill>
        <p:spPr bwMode="auto">
          <a:xfrm>
            <a:off x="6215074" y="0"/>
            <a:ext cx="292892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8868"/>
            <a:ext cx="193637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"/>
            <a:ext cx="364333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43512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2481303"/>
            <a:ext cx="1928794" cy="266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ernard MT Condensed" pitchFamily="18" charset="0"/>
              </a:rPr>
              <a:t>Ježek </a:t>
            </a:r>
            <a:r>
              <a:rPr lang="en-US" b="1" dirty="0" smtClean="0">
                <a:latin typeface="Bernard MT Condensed" pitchFamily="18" charset="0"/>
              </a:rPr>
              <a:t>&amp;</a:t>
            </a:r>
            <a:r>
              <a:rPr lang="cs-CZ" b="1" dirty="0" smtClean="0">
                <a:latin typeface="Bernard MT Condensed" pitchFamily="18" charset="0"/>
              </a:rPr>
              <a:t> Čížek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r>
              <a:rPr lang="cs-CZ" sz="4400" dirty="0" smtClean="0"/>
              <a:t>Zajímavá, originální činnost</a:t>
            </a:r>
          </a:p>
          <a:p>
            <a:r>
              <a:rPr lang="cs-CZ" sz="4400" dirty="0" smtClean="0"/>
              <a:t>Komplexní pomoc</a:t>
            </a:r>
          </a:p>
          <a:p>
            <a:r>
              <a:rPr lang="cs-CZ" sz="4400" dirty="0" smtClean="0"/>
              <a:t>Pomoc i v jiných oblastech</a:t>
            </a:r>
          </a:p>
          <a:p>
            <a:r>
              <a:rPr lang="cs-CZ" sz="4400" dirty="0" smtClean="0"/>
              <a:t>Chybí odkazy na financování (výpisy)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28604"/>
            <a:ext cx="207170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8604"/>
            <a:ext cx="207170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143116"/>
            <a:ext cx="17859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804" y="2857496"/>
            <a:ext cx="8229600" cy="1143000"/>
          </a:xfrm>
        </p:spPr>
        <p:txBody>
          <a:bodyPr/>
          <a:lstStyle/>
          <a:p>
            <a:r>
              <a:rPr lang="cs-CZ" b="1" dirty="0" smtClean="0">
                <a:latin typeface="Bernard MT Condensed" pitchFamily="18" charset="0"/>
              </a:rPr>
              <a:t>DĚKUJI ZA POZORNOST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32"/>
            <a:ext cx="3286117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429132"/>
            <a:ext cx="321467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43116"/>
            <a:ext cx="1837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"/>
            <a:ext cx="3071802" cy="21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0"/>
            <a:ext cx="357186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4429132"/>
            <a:ext cx="264317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02" y="0"/>
            <a:ext cx="252413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smtClean="0">
                <a:latin typeface="Bernard MT Condensed" pitchFamily="18" charset="0"/>
              </a:rPr>
              <a:t>Drogy </a:t>
            </a:r>
            <a:r>
              <a:rPr lang="cs-CZ" sz="5400" b="1" dirty="0" smtClean="0">
                <a:latin typeface="Bernard MT Condensed" pitchFamily="18" charset="0"/>
              </a:rPr>
              <a:t>obecně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" pitchFamily="34" charset="0"/>
                <a:ea typeface="+mj-ea"/>
                <a:cs typeface="+mj-cs"/>
              </a:rPr>
              <a:t>Celosvětový problém</a:t>
            </a:r>
          </a:p>
          <a:p>
            <a:r>
              <a:rPr lang="cs-CZ" b="1" dirty="0">
                <a:latin typeface="Calibri" pitchFamily="34" charset="0"/>
                <a:ea typeface="+mj-ea"/>
                <a:cs typeface="+mj-cs"/>
              </a:rPr>
              <a:t>Užívány od </a:t>
            </a:r>
            <a:r>
              <a:rPr lang="cs-CZ" b="1" dirty="0" smtClean="0">
                <a:latin typeface="Calibri" pitchFamily="34" charset="0"/>
                <a:ea typeface="+mj-ea"/>
                <a:cs typeface="+mj-cs"/>
              </a:rPr>
              <a:t>nepaměti</a:t>
            </a:r>
          </a:p>
          <a:p>
            <a:r>
              <a:rPr lang="cs-CZ" b="1" dirty="0" smtClean="0">
                <a:latin typeface="Calibri" pitchFamily="34" charset="0"/>
                <a:ea typeface="+mj-ea"/>
                <a:cs typeface="+mj-cs"/>
              </a:rPr>
              <a:t>Velký zdroj kriminality, </a:t>
            </a:r>
            <a:r>
              <a:rPr lang="cs-CZ" b="1" dirty="0" smtClean="0">
                <a:latin typeface="Calibri" pitchFamily="34" charset="0"/>
              </a:rPr>
              <a:t>častý </a:t>
            </a:r>
            <a:r>
              <a:rPr lang="cs-CZ" b="1" dirty="0">
                <a:latin typeface="Calibri" pitchFamily="34" charset="0"/>
              </a:rPr>
              <a:t>důvod </a:t>
            </a:r>
            <a:r>
              <a:rPr lang="cs-CZ" b="1" dirty="0" smtClean="0">
                <a:latin typeface="Calibri" pitchFamily="34" charset="0"/>
              </a:rPr>
              <a:t>sebevražd</a:t>
            </a:r>
            <a:endParaRPr lang="cs-CZ" b="1" dirty="0" smtClean="0">
              <a:latin typeface="Calibri" pitchFamily="34" charset="0"/>
              <a:ea typeface="+mj-ea"/>
              <a:cs typeface="+mj-cs"/>
            </a:endParaRPr>
          </a:p>
          <a:p>
            <a:r>
              <a:rPr lang="cs-CZ" b="1" dirty="0" smtClean="0">
                <a:latin typeface="Calibri" pitchFamily="34" charset="0"/>
                <a:ea typeface="+mj-ea"/>
                <a:cs typeface="+mj-cs"/>
              </a:rPr>
              <a:t>Problém přítomný takřka ve všech sociálních i věkových skupinách (ovšem v různém zastoupení)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ernard MT Condensed" pitchFamily="18" charset="0"/>
              </a:rPr>
              <a:t>Drogy v NNO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Calibri" pitchFamily="34" charset="0"/>
              </a:rPr>
              <a:t>Mnoho forem a druhů od legálních až po smrtelné</a:t>
            </a:r>
          </a:p>
          <a:p>
            <a:r>
              <a:rPr lang="cs-CZ" sz="3600" b="1" dirty="0">
                <a:latin typeface="Calibri" pitchFamily="34" charset="0"/>
              </a:rPr>
              <a:t>U nás především: </a:t>
            </a:r>
            <a:r>
              <a:rPr lang="cs-CZ" sz="3600" b="1" dirty="0" smtClean="0">
                <a:latin typeface="Calibri" pitchFamily="34" charset="0"/>
              </a:rPr>
              <a:t>Marihuana, hašiš, </a:t>
            </a:r>
            <a:r>
              <a:rPr lang="cs-CZ" sz="3600" b="1" dirty="0">
                <a:latin typeface="Calibri" pitchFamily="34" charset="0"/>
              </a:rPr>
              <a:t>taneční drogy jako </a:t>
            </a:r>
            <a:r>
              <a:rPr lang="cs-CZ" sz="3600" b="1" dirty="0" smtClean="0">
                <a:latin typeface="Calibri" pitchFamily="34" charset="0"/>
              </a:rPr>
              <a:t>extáze</a:t>
            </a:r>
            <a:r>
              <a:rPr lang="cs-CZ" sz="3600" b="1" dirty="0">
                <a:latin typeface="Calibri" pitchFamily="34" charset="0"/>
              </a:rPr>
              <a:t> </a:t>
            </a:r>
            <a:r>
              <a:rPr lang="cs-CZ" sz="3600" b="1" dirty="0" smtClean="0">
                <a:latin typeface="Calibri" pitchFamily="34" charset="0"/>
              </a:rPr>
              <a:t>či </a:t>
            </a:r>
            <a:r>
              <a:rPr lang="cs-CZ" sz="3600" b="1" dirty="0">
                <a:latin typeface="Calibri" pitchFamily="34" charset="0"/>
              </a:rPr>
              <a:t>pervitin, </a:t>
            </a:r>
            <a:r>
              <a:rPr lang="cs-CZ" sz="3600" b="1" dirty="0" err="1">
                <a:latin typeface="Calibri" pitchFamily="34" charset="0"/>
              </a:rPr>
              <a:t>lsd</a:t>
            </a:r>
            <a:r>
              <a:rPr lang="cs-CZ" sz="3600" b="1" dirty="0">
                <a:latin typeface="Calibri" pitchFamily="34" charset="0"/>
              </a:rPr>
              <a:t>, </a:t>
            </a:r>
            <a:r>
              <a:rPr lang="cs-CZ" sz="3600" b="1" dirty="0" smtClean="0">
                <a:latin typeface="Calibri" pitchFamily="34" charset="0"/>
              </a:rPr>
              <a:t>kokain, heroin…</a:t>
            </a:r>
          </a:p>
          <a:p>
            <a:r>
              <a:rPr lang="cs-CZ" sz="3600" b="1" dirty="0" smtClean="0">
                <a:latin typeface="Calibri" pitchFamily="34" charset="0"/>
              </a:rPr>
              <a:t>Různé účinky, podle chemického složení</a:t>
            </a:r>
            <a:endParaRPr lang="cs-CZ" sz="3600" b="1" dirty="0">
              <a:latin typeface="Calibri" pitchFamily="34" charset="0"/>
            </a:endParaRPr>
          </a:p>
          <a:p>
            <a:r>
              <a:rPr lang="cs-CZ" sz="3600" b="1" dirty="0" smtClean="0">
                <a:latin typeface="Calibri" pitchFamily="34" charset="0"/>
              </a:rPr>
              <a:t>Rozdíl taky ve způsobu aplikace</a:t>
            </a:r>
            <a:endParaRPr lang="cs-CZ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257173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2285992"/>
            <a:ext cx="20472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31697"/>
          <a:stretch>
            <a:fillRect/>
          </a:stretch>
        </p:blipFill>
        <p:spPr bwMode="auto">
          <a:xfrm>
            <a:off x="6929454" y="2285993"/>
            <a:ext cx="22145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1"/>
            <a:ext cx="3071801" cy="22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3" y="0"/>
            <a:ext cx="350046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75399"/>
            <a:ext cx="2714612" cy="25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4286256"/>
            <a:ext cx="321467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 b="8333"/>
          <a:stretch>
            <a:fillRect/>
          </a:stretch>
        </p:blipFill>
        <p:spPr bwMode="auto">
          <a:xfrm>
            <a:off x="2714611" y="4286280"/>
            <a:ext cx="3214711" cy="25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2071670" y="2500306"/>
            <a:ext cx="4857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Bernard MT Condensed" pitchFamily="18" charset="0"/>
                <a:ea typeface="+mj-ea"/>
                <a:cs typeface="+mj-cs"/>
              </a:rPr>
              <a:t>Příklady některých </a:t>
            </a:r>
            <a:endParaRPr lang="cs-CZ" sz="4400" b="1" dirty="0" smtClean="0">
              <a:latin typeface="Bernard MT Condensed" pitchFamily="18" charset="0"/>
              <a:ea typeface="+mj-ea"/>
              <a:cs typeface="+mj-cs"/>
            </a:endParaRPr>
          </a:p>
          <a:p>
            <a:pPr algn="ctr"/>
            <a:r>
              <a:rPr lang="cs-CZ" sz="4400" b="1" dirty="0" smtClean="0">
                <a:latin typeface="Bernard MT Condensed" pitchFamily="18" charset="0"/>
                <a:ea typeface="+mj-ea"/>
                <a:cs typeface="+mj-cs"/>
              </a:rPr>
              <a:t>drog</a:t>
            </a:r>
            <a:endParaRPr lang="cs-CZ" sz="4400" b="1" dirty="0">
              <a:latin typeface="Bernard MT Condense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b="1" dirty="0">
                <a:latin typeface="Calibri" pitchFamily="34" charset="0"/>
              </a:rPr>
              <a:t>Často nelegálně </a:t>
            </a:r>
            <a:r>
              <a:rPr lang="cs-CZ" b="1" dirty="0" smtClean="0">
                <a:latin typeface="Calibri" pitchFamily="34" charset="0"/>
              </a:rPr>
              <a:t>užívané=</a:t>
            </a:r>
            <a:r>
              <a:rPr lang="en-US" b="1" dirty="0">
                <a:latin typeface="Calibri" pitchFamily="34" charset="0"/>
              </a:rPr>
              <a:t>&gt;</a:t>
            </a:r>
            <a:endParaRPr lang="cs-CZ" b="1" dirty="0">
              <a:latin typeface="Calibri" pitchFamily="34" charset="0"/>
            </a:endParaRPr>
          </a:p>
          <a:p>
            <a:pPr algn="ctr">
              <a:buNone/>
            </a:pPr>
            <a:r>
              <a:rPr lang="cs-CZ" b="1" dirty="0">
                <a:latin typeface="Calibri" pitchFamily="34" charset="0"/>
              </a:rPr>
              <a:t> zákon a policie X občanské </a:t>
            </a:r>
            <a:r>
              <a:rPr lang="cs-CZ" b="1" dirty="0" smtClean="0">
                <a:latin typeface="Calibri" pitchFamily="34" charset="0"/>
              </a:rPr>
              <a:t>společnosti</a:t>
            </a:r>
          </a:p>
          <a:p>
            <a:pPr algn="ctr">
              <a:buNone/>
            </a:pPr>
            <a:endParaRPr lang="cs-CZ" b="1" dirty="0" smtClean="0">
              <a:latin typeface="Calibri" pitchFamily="34" charset="0"/>
            </a:endParaRPr>
          </a:p>
          <a:p>
            <a:pPr algn="ctr">
              <a:buNone/>
            </a:pPr>
            <a:endParaRPr lang="cs-CZ" dirty="0" smtClean="0"/>
          </a:p>
          <a:p>
            <a:r>
              <a:rPr lang="cs-CZ" b="1" dirty="0">
                <a:latin typeface="Calibri" pitchFamily="34" charset="0"/>
              </a:rPr>
              <a:t>Drop </a:t>
            </a:r>
            <a:r>
              <a:rPr lang="cs-CZ" b="1" dirty="0" smtClean="0">
                <a:latin typeface="Calibri" pitchFamily="34" charset="0"/>
              </a:rPr>
              <a:t>In</a:t>
            </a:r>
          </a:p>
          <a:p>
            <a:endParaRPr lang="cs-CZ" b="1" dirty="0">
              <a:latin typeface="Calibri" pitchFamily="34" charset="0"/>
            </a:endParaRPr>
          </a:p>
          <a:p>
            <a:endParaRPr lang="cs-CZ" b="1" dirty="0" smtClean="0">
              <a:latin typeface="Calibri" pitchFamily="34" charset="0"/>
            </a:endParaRPr>
          </a:p>
          <a:p>
            <a:r>
              <a:rPr lang="cs-CZ" b="1" dirty="0" err="1" smtClean="0">
                <a:latin typeface="Calibri" pitchFamily="34" charset="0"/>
              </a:rPr>
              <a:t>Prev</a:t>
            </a:r>
            <a:r>
              <a:rPr lang="cs-CZ" b="1" dirty="0" smtClean="0">
                <a:latin typeface="Calibri" pitchFamily="34" charset="0"/>
              </a:rPr>
              <a:t> </a:t>
            </a:r>
            <a:r>
              <a:rPr lang="cs-CZ" b="1" dirty="0">
                <a:latin typeface="Calibri" pitchFamily="34" charset="0"/>
              </a:rPr>
              <a:t>centrum</a:t>
            </a: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929198"/>
            <a:ext cx="1565202" cy="158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071810"/>
            <a:ext cx="1703425" cy="125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z="5400" b="1" dirty="0" smtClean="0">
                <a:latin typeface="Bernard MT Condensed" pitchFamily="18" charset="0"/>
              </a:rPr>
              <a:t>Drogy v NNO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latin typeface="Bernard MT Condensed" pitchFamily="18" charset="0"/>
              </a:rPr>
              <a:t>Drop In</a:t>
            </a:r>
          </a:p>
        </p:txBody>
      </p:sp>
      <p:pic>
        <p:nvPicPr>
          <p:cNvPr id="5" name="Obrázek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703425" cy="125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90343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Občanské sdružení sídlí</a:t>
            </a:r>
            <a:r>
              <a:rPr lang="cs-CZ" sz="3200" b="1" baseline="0" dirty="0" err="1" smtClean="0">
                <a:latin typeface="Calibri" pitchFamily="34" charset="0"/>
              </a:rPr>
              <a:t>cí</a:t>
            </a:r>
            <a:r>
              <a:rPr lang="cs-CZ" sz="3200" b="1" dirty="0" smtClean="0">
                <a:latin typeface="Calibri" pitchFamily="34" charset="0"/>
              </a:rPr>
              <a:t> v Praze, působící po celé ČR od roku 1991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b="1" dirty="0" smtClean="0"/>
              <a:t>Vlastní Charakteristika: </a:t>
            </a:r>
            <a:r>
              <a:rPr lang="cs-CZ" sz="3200" dirty="0" smtClean="0"/>
              <a:t>pomoc </a:t>
            </a:r>
            <a:r>
              <a:rPr lang="cs-CZ" sz="3200" dirty="0"/>
              <a:t>všem, kteří přicházejí do styku s návykovými látkami. </a:t>
            </a:r>
            <a:endParaRPr lang="cs-CZ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Terciární prevence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err="1" smtClean="0"/>
              <a:t>harm</a:t>
            </a:r>
            <a:r>
              <a:rPr lang="cs-CZ" sz="3200" dirty="0" smtClean="0"/>
              <a:t> </a:t>
            </a:r>
            <a:r>
              <a:rPr lang="cs-CZ" sz="3200" dirty="0" err="1" smtClean="0"/>
              <a:t>reduction</a:t>
            </a:r>
            <a:endParaRPr lang="cs-CZ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konzultace </a:t>
            </a:r>
            <a:r>
              <a:rPr lang="cs-CZ" sz="3200" dirty="0"/>
              <a:t>(osobní i telefonické) pro uživatele, experimentátory a jejich rodiče, </a:t>
            </a:r>
            <a:r>
              <a:rPr lang="cs-CZ" sz="3200" dirty="0" smtClean="0"/>
              <a:t>či zájemce </a:t>
            </a:r>
            <a:r>
              <a:rPr lang="cs-CZ" sz="3200" dirty="0"/>
              <a:t>z řad odborníků i laiků. </a:t>
            </a:r>
            <a:endParaRPr lang="cs-CZ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1979" y="285728"/>
            <a:ext cx="1703425" cy="125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latin typeface="Bernard MT Condensed" pitchFamily="18" charset="0"/>
              </a:rPr>
              <a:t>Drop 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03433"/>
            <a:ext cx="8229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Preventivní přednášky pro školy a další </a:t>
            </a:r>
            <a:r>
              <a:rPr lang="cs-CZ" dirty="0" smtClean="0"/>
              <a:t>zájemce </a:t>
            </a:r>
            <a:endParaRPr lang="cs-CZ" dirty="0"/>
          </a:p>
          <a:p>
            <a:pPr lvl="0"/>
            <a:r>
              <a:rPr lang="cs-CZ" dirty="0"/>
              <a:t>Testy na </a:t>
            </a:r>
            <a:r>
              <a:rPr lang="cs-CZ" dirty="0" smtClean="0"/>
              <a:t>HIV</a:t>
            </a:r>
            <a:endParaRPr lang="cs-CZ" dirty="0"/>
          </a:p>
          <a:p>
            <a:pPr lvl="0"/>
            <a:r>
              <a:rPr lang="cs-CZ" dirty="0"/>
              <a:t>Odborné </a:t>
            </a:r>
            <a:r>
              <a:rPr lang="cs-CZ" dirty="0" smtClean="0"/>
              <a:t>stáže</a:t>
            </a:r>
            <a:endParaRPr lang="cs-CZ" dirty="0"/>
          </a:p>
          <a:p>
            <a:pPr lvl="0"/>
            <a:r>
              <a:rPr lang="cs-CZ" dirty="0"/>
              <a:t>Terénní </a:t>
            </a:r>
            <a:r>
              <a:rPr lang="cs-CZ" dirty="0" smtClean="0"/>
              <a:t>práce</a:t>
            </a:r>
          </a:p>
          <a:p>
            <a:pPr lvl="0"/>
            <a:r>
              <a:rPr lang="cs-CZ" dirty="0" smtClean="0"/>
              <a:t>Testování XTC</a:t>
            </a:r>
            <a:endParaRPr lang="cs-CZ" dirty="0"/>
          </a:p>
          <a:p>
            <a:pPr lvl="0"/>
            <a:r>
              <a:rPr lang="cs-CZ" dirty="0"/>
              <a:t>Substituční programy (metadon,  </a:t>
            </a:r>
            <a:r>
              <a:rPr lang="cs-CZ" dirty="0" err="1"/>
              <a:t>buprenorfin</a:t>
            </a:r>
            <a:r>
              <a:rPr lang="cs-CZ" dirty="0" smtClean="0"/>
              <a:t>)</a:t>
            </a:r>
            <a:endParaRPr lang="cs-CZ" dirty="0"/>
          </a:p>
          <a:p>
            <a:pPr lvl="0"/>
            <a:r>
              <a:rPr lang="cs-CZ" dirty="0"/>
              <a:t>Doléčovací program, rodičovské </a:t>
            </a:r>
            <a:r>
              <a:rPr lang="cs-CZ" dirty="0" smtClean="0"/>
              <a:t>skupiny</a:t>
            </a:r>
          </a:p>
          <a:p>
            <a:pPr lvl="0"/>
            <a:r>
              <a:rPr lang="cs-CZ" dirty="0" smtClean="0"/>
              <a:t>Práce </a:t>
            </a:r>
            <a:r>
              <a:rPr lang="cs-CZ" dirty="0"/>
              <a:t>s matkami – uživatelkami</a:t>
            </a:r>
            <a:endParaRPr lang="cs-CZ" b="1" dirty="0">
              <a:latin typeface="Calibri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703425" cy="125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1979" y="285728"/>
            <a:ext cx="1703425" cy="125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3308673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3" y="0"/>
            <a:ext cx="214310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0570"/>
            <a:ext cx="471487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57430"/>
            <a:ext cx="22813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0"/>
            <a:ext cx="371477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2357430"/>
            <a:ext cx="2214546" cy="221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4500571"/>
            <a:ext cx="442912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2357422" y="3029060"/>
            <a:ext cx="478634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sz="4800" b="1" dirty="0" smtClean="0">
                <a:latin typeface="Bernard MT Condensed" pitchFamily="18" charset="0"/>
                <a:ea typeface="+mj-ea"/>
                <a:cs typeface="+mj-cs"/>
              </a:rPr>
              <a:t>Programy </a:t>
            </a:r>
            <a:r>
              <a:rPr lang="cs-CZ" sz="4800" b="1" dirty="0">
                <a:latin typeface="Bernard MT Condensed" pitchFamily="18" charset="0"/>
                <a:ea typeface="+mj-ea"/>
                <a:cs typeface="+mj-cs"/>
              </a:rPr>
              <a:t>Drop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smtClean="0">
                <a:latin typeface="Bernard MT Condensed" pitchFamily="18" charset="0"/>
              </a:rPr>
              <a:t>Drop 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sz="4400" dirty="0" smtClean="0"/>
              <a:t>Záslužná činnost</a:t>
            </a:r>
          </a:p>
          <a:p>
            <a:r>
              <a:rPr lang="cs-CZ" sz="4400" dirty="0" smtClean="0"/>
              <a:t>Velký rozsah činnosti</a:t>
            </a:r>
          </a:p>
          <a:p>
            <a:r>
              <a:rPr lang="cs-CZ" sz="4400" dirty="0" smtClean="0"/>
              <a:t>Velký plošný rozsah</a:t>
            </a:r>
          </a:p>
          <a:p>
            <a:r>
              <a:rPr lang="cs-CZ" sz="4400" dirty="0" smtClean="0"/>
              <a:t>Nenásilný liberální přístup k drogově problematice, částečně podle hesla: „Válku </a:t>
            </a:r>
            <a:r>
              <a:rPr lang="cs-CZ" sz="4400" dirty="0"/>
              <a:t>s drogami nemůžeme vyhrát </a:t>
            </a:r>
            <a:r>
              <a:rPr lang="cs-CZ" sz="4400" dirty="0" smtClean="0"/>
              <a:t>prohibicí“</a:t>
            </a:r>
          </a:p>
          <a:p>
            <a:r>
              <a:rPr lang="cs-CZ" sz="4400" dirty="0" smtClean="0"/>
              <a:t>Přehledné financování (výpisy)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Obrázek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703425" cy="125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1979" y="285728"/>
            <a:ext cx="1703425" cy="125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441</Words>
  <Application>Microsoft Office PowerPoint</Application>
  <PresentationFormat>Předvádění na obrazovce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Kriminalita, drogy, terorismus - NNO v ČR</vt:lpstr>
      <vt:lpstr>Drogy obecně</vt:lpstr>
      <vt:lpstr>Drogy v NNO</vt:lpstr>
      <vt:lpstr>Snímek 4</vt:lpstr>
      <vt:lpstr>Drogy v NNO</vt:lpstr>
      <vt:lpstr>Drop In</vt:lpstr>
      <vt:lpstr>Drop In</vt:lpstr>
      <vt:lpstr>Snímek 8</vt:lpstr>
      <vt:lpstr>Drop In</vt:lpstr>
      <vt:lpstr>Prev - centrum</vt:lpstr>
      <vt:lpstr>Centrum komunitních aktivit Specifická a nespecifická prevence</vt:lpstr>
      <vt:lpstr>Prev - centrum</vt:lpstr>
      <vt:lpstr>Kriminalita a terorismus v NNO</vt:lpstr>
      <vt:lpstr>Ježek &amp; Čížek</vt:lpstr>
      <vt:lpstr>Snímek 15</vt:lpstr>
      <vt:lpstr>Ježek &amp; Čížek</vt:lpstr>
      <vt:lpstr>DĚKUJI ZA POZORNOST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Kriminalita, drogy, terorismus - NNO v ČR</dc:title>
  <dc:creator>MARTIN_SODEK-PC</dc:creator>
  <cp:lastModifiedBy>MARTIN_SODEK-PC</cp:lastModifiedBy>
  <cp:revision>42</cp:revision>
  <dcterms:created xsi:type="dcterms:W3CDTF">2009-04-01T21:59:16Z</dcterms:created>
  <dcterms:modified xsi:type="dcterms:W3CDTF">2009-04-07T22:52:56Z</dcterms:modified>
</cp:coreProperties>
</file>