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3" r:id="rId11"/>
    <p:sldId id="267"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F892552-8794-4DA6-B5A6-5341DB81C91D}" type="datetimeFigureOut">
              <a:rPr lang="cs-CZ" smtClean="0"/>
              <a:pPr/>
              <a:t>15.4.2009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F892552-8794-4DA6-B5A6-5341DB81C91D}" type="datetimeFigureOut">
              <a:rPr lang="cs-CZ" smtClean="0"/>
              <a:pPr/>
              <a:t>15.4.2009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F892552-8794-4DA6-B5A6-5341DB81C91D}" type="datetimeFigureOut">
              <a:rPr lang="cs-CZ" smtClean="0"/>
              <a:pPr/>
              <a:t>15.4.2009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F892552-8794-4DA6-B5A6-5341DB81C91D}" type="datetimeFigureOut">
              <a:rPr lang="cs-CZ" smtClean="0"/>
              <a:pPr/>
              <a:t>15.4.2009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F892552-8794-4DA6-B5A6-5341DB81C91D}" type="datetimeFigureOut">
              <a:rPr lang="cs-CZ" smtClean="0"/>
              <a:pPr/>
              <a:t>15.4.2009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F892552-8794-4DA6-B5A6-5341DB81C91D}" type="datetimeFigureOut">
              <a:rPr lang="cs-CZ" smtClean="0"/>
              <a:pPr/>
              <a:t>15.4.2009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1041B3-4D7C-4A81-B2D8-B49B00C8DDA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92552-8794-4DA6-B5A6-5341DB81C91D}" type="datetimeFigureOut">
              <a:rPr lang="cs-CZ" smtClean="0"/>
              <a:pPr/>
              <a:t>15.4.2009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041B3-4D7C-4A81-B2D8-B49B00C8DDA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books.google.cz/books?id=bCuC2H-6k_8C&amp;dq=depression+epidemic&amp;printsec=frontcover&amp;source=bl&amp;ots=t9LLYRN8pO&amp;sig=B_Jb0pHaDKTCfhO740dhUbTyo8Y" TargetMode="External"/><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diskuse.doktorka.cz/interupce/archiv/660/"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www.iotf.org/database/documents/GlobalPrevalenceofAdultObesityFeb2009v2.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dirty="0" smtClean="0">
                <a:latin typeface="Trajan Pro" pitchFamily="18" charset="0"/>
              </a:rPr>
              <a:t>Zdraví?</a:t>
            </a:r>
            <a:endParaRPr lang="cs-CZ" sz="5400" dirty="0">
              <a:latin typeface="Trajan Pro" pitchFamily="18" charset="0"/>
            </a:endParaRPr>
          </a:p>
        </p:txBody>
      </p:sp>
      <p:pic>
        <p:nvPicPr>
          <p:cNvPr id="4" name="Obrázek 3" descr="Had.png"/>
          <p:cNvPicPr>
            <a:picLocks noChangeAspect="1"/>
          </p:cNvPicPr>
          <p:nvPr/>
        </p:nvPicPr>
        <p:blipFill>
          <a:blip r:embed="rId2"/>
          <a:stretch>
            <a:fillRect/>
          </a:stretch>
        </p:blipFill>
        <p:spPr>
          <a:xfrm>
            <a:off x="3643306" y="2428868"/>
            <a:ext cx="1828800" cy="1828800"/>
          </a:xfrm>
          <a:prstGeom prst="rect">
            <a:avLst/>
          </a:prstGeom>
        </p:spPr>
      </p:pic>
      <p:sp>
        <p:nvSpPr>
          <p:cNvPr id="5" name="TextovéPole 4"/>
          <p:cNvSpPr txBox="1"/>
          <p:nvPr/>
        </p:nvSpPr>
        <p:spPr>
          <a:xfrm>
            <a:off x="0" y="5357826"/>
            <a:ext cx="9144000" cy="923330"/>
          </a:xfrm>
          <a:prstGeom prst="rect">
            <a:avLst/>
          </a:prstGeom>
          <a:noFill/>
        </p:spPr>
        <p:txBody>
          <a:bodyPr wrap="square" rtlCol="0">
            <a:spAutoFit/>
          </a:bodyPr>
          <a:lstStyle/>
          <a:p>
            <a:pPr algn="ctr"/>
            <a:r>
              <a:rPr lang="cs-CZ" sz="5400" dirty="0" smtClean="0"/>
              <a:t>Tomáš Zeman</a:t>
            </a:r>
            <a:endParaRPr lang="cs-CZ"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srcRect/>
          <a:stretch>
            <a:fillRect/>
          </a:stretch>
        </p:blipFill>
        <p:spPr bwMode="auto">
          <a:xfrm>
            <a:off x="714348" y="2357430"/>
            <a:ext cx="7381875" cy="2619375"/>
          </a:xfrm>
          <a:prstGeom prst="rect">
            <a:avLst/>
          </a:prstGeom>
          <a:noFill/>
          <a:ln w="9525">
            <a:noFill/>
            <a:miter lim="800000"/>
            <a:headEnd/>
            <a:tailEnd/>
          </a:ln>
          <a:effectLst/>
        </p:spPr>
      </p:pic>
      <p:sp>
        <p:nvSpPr>
          <p:cNvPr id="7" name="TextovéPole 6"/>
          <p:cNvSpPr txBox="1"/>
          <p:nvPr/>
        </p:nvSpPr>
        <p:spPr>
          <a:xfrm>
            <a:off x="714348" y="5226784"/>
            <a:ext cx="7500990" cy="1631216"/>
          </a:xfrm>
          <a:prstGeom prst="rect">
            <a:avLst/>
          </a:prstGeom>
          <a:noFill/>
        </p:spPr>
        <p:txBody>
          <a:bodyPr wrap="square" rtlCol="0">
            <a:spAutoFit/>
          </a:bodyPr>
          <a:lstStyle/>
          <a:p>
            <a:r>
              <a:rPr lang="cs-CZ" sz="2000" dirty="0" err="1" smtClean="0"/>
              <a:t>Sajjad</a:t>
            </a:r>
            <a:r>
              <a:rPr lang="cs-CZ" sz="2000" dirty="0" smtClean="0"/>
              <a:t>, </a:t>
            </a:r>
            <a:r>
              <a:rPr lang="cs-CZ" sz="2000" dirty="0" err="1" smtClean="0"/>
              <a:t>Ahmad</a:t>
            </a:r>
            <a:r>
              <a:rPr lang="cs-CZ" sz="2000" dirty="0" smtClean="0"/>
              <a:t> – </a:t>
            </a:r>
            <a:r>
              <a:rPr lang="cs-CZ" sz="2000" dirty="0" err="1" smtClean="0"/>
              <a:t>Franz</a:t>
            </a:r>
            <a:r>
              <a:rPr lang="cs-CZ" sz="2000" dirty="0" smtClean="0"/>
              <a:t>, Gregor A. (2008): </a:t>
            </a:r>
          </a:p>
          <a:p>
            <a:r>
              <a:rPr lang="cs-CZ" sz="2000" dirty="0" err="1" smtClean="0"/>
              <a:t>Raising</a:t>
            </a:r>
            <a:r>
              <a:rPr lang="cs-CZ" sz="2000" dirty="0" smtClean="0"/>
              <a:t> </a:t>
            </a:r>
            <a:r>
              <a:rPr lang="cs-CZ" sz="2000" dirty="0" err="1" smtClean="0"/>
              <a:t>taxes</a:t>
            </a:r>
            <a:r>
              <a:rPr lang="cs-CZ" sz="2000" dirty="0" smtClean="0"/>
              <a:t> to </a:t>
            </a:r>
            <a:r>
              <a:rPr lang="cs-CZ" sz="2000" dirty="0" err="1" smtClean="0"/>
              <a:t>reduce</a:t>
            </a:r>
            <a:r>
              <a:rPr lang="cs-CZ" sz="2000" dirty="0" smtClean="0"/>
              <a:t> smoking prevalence in </a:t>
            </a:r>
            <a:r>
              <a:rPr lang="cs-CZ" sz="2000" dirty="0" err="1" smtClean="0"/>
              <a:t>the</a:t>
            </a:r>
            <a:r>
              <a:rPr lang="cs-CZ" sz="2000" dirty="0" smtClean="0"/>
              <a:t> US: A </a:t>
            </a:r>
            <a:r>
              <a:rPr lang="cs-CZ" sz="2000" dirty="0" err="1" smtClean="0"/>
              <a:t>simulation</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anticipated</a:t>
            </a:r>
            <a:r>
              <a:rPr lang="cs-CZ" sz="2000" dirty="0" smtClean="0"/>
              <a:t> </a:t>
            </a:r>
            <a:r>
              <a:rPr lang="cs-CZ" sz="2000" dirty="0" err="1" smtClean="0"/>
              <a:t>health</a:t>
            </a:r>
            <a:r>
              <a:rPr lang="cs-CZ" sz="2000" dirty="0" smtClean="0"/>
              <a:t> </a:t>
            </a:r>
            <a:r>
              <a:rPr lang="cs-CZ" sz="2000" dirty="0" err="1" smtClean="0"/>
              <a:t>and</a:t>
            </a:r>
            <a:r>
              <a:rPr lang="cs-CZ" sz="2000" dirty="0" smtClean="0"/>
              <a:t> </a:t>
            </a:r>
            <a:r>
              <a:rPr lang="cs-CZ" sz="2000" dirty="0" err="1" smtClean="0"/>
              <a:t>economic</a:t>
            </a:r>
            <a:r>
              <a:rPr lang="cs-CZ" sz="2000" dirty="0" smtClean="0"/>
              <a:t> </a:t>
            </a:r>
            <a:r>
              <a:rPr lang="cs-CZ" sz="2000" dirty="0" err="1" smtClean="0"/>
              <a:t>impacts</a:t>
            </a:r>
            <a:r>
              <a:rPr lang="cs-CZ" sz="2000" dirty="0" smtClean="0"/>
              <a:t>. </a:t>
            </a:r>
            <a:r>
              <a:rPr lang="cs-CZ" sz="2000" i="1" dirty="0" smtClean="0"/>
              <a:t>Public </a:t>
            </a:r>
            <a:r>
              <a:rPr lang="cs-CZ" sz="2000" i="1" dirty="0" err="1" smtClean="0"/>
              <a:t>Health</a:t>
            </a:r>
            <a:r>
              <a:rPr lang="cs-CZ" sz="2000" i="1" dirty="0" smtClean="0"/>
              <a:t>,</a:t>
            </a:r>
            <a:r>
              <a:rPr lang="cs-CZ" sz="2000" dirty="0" smtClean="0"/>
              <a:t> sv. 122, s. 3-10.</a:t>
            </a:r>
          </a:p>
          <a:p>
            <a:endParaRPr lang="cs-CZ" sz="2000" dirty="0"/>
          </a:p>
        </p:txBody>
      </p:sp>
      <p:pic>
        <p:nvPicPr>
          <p:cNvPr id="8" name="Obrázek 7" descr="Cigareta.jpg"/>
          <p:cNvPicPr>
            <a:picLocks noChangeAspect="1"/>
          </p:cNvPicPr>
          <p:nvPr/>
        </p:nvPicPr>
        <p:blipFill>
          <a:blip r:embed="rId3"/>
          <a:stretch>
            <a:fillRect/>
          </a:stretch>
        </p:blipFill>
        <p:spPr>
          <a:xfrm>
            <a:off x="3071802" y="285728"/>
            <a:ext cx="2638335" cy="17859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071670" y="500042"/>
            <a:ext cx="5402313" cy="830997"/>
          </a:xfrm>
          <a:prstGeom prst="rect">
            <a:avLst/>
          </a:prstGeom>
          <a:noFill/>
        </p:spPr>
        <p:txBody>
          <a:bodyPr wrap="none" rtlCol="0">
            <a:spAutoFit/>
          </a:bodyPr>
          <a:lstStyle/>
          <a:p>
            <a:r>
              <a:rPr lang="cs-CZ" sz="4800" dirty="0" smtClean="0"/>
              <a:t>Děkuji za pozornost!</a:t>
            </a:r>
            <a:endParaRPr lang="cs-CZ" sz="4800" dirty="0"/>
          </a:p>
        </p:txBody>
      </p:sp>
      <p:pic>
        <p:nvPicPr>
          <p:cNvPr id="3" name="Obrázek 2" descr="palec dolů.jpg"/>
          <p:cNvPicPr>
            <a:picLocks noChangeAspect="1"/>
          </p:cNvPicPr>
          <p:nvPr/>
        </p:nvPicPr>
        <p:blipFill>
          <a:blip r:embed="rId2"/>
          <a:stretch>
            <a:fillRect/>
          </a:stretch>
        </p:blipFill>
        <p:spPr>
          <a:xfrm>
            <a:off x="3134310" y="1857364"/>
            <a:ext cx="3065880" cy="35719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0" y="1"/>
            <a:ext cx="9144000" cy="6678751"/>
          </a:xfrm>
          <a:prstGeom prst="rect">
            <a:avLst/>
          </a:prstGeom>
          <a:noFill/>
        </p:spPr>
        <p:txBody>
          <a:bodyPr wrap="square" rtlCol="0">
            <a:spAutoFit/>
          </a:bodyPr>
          <a:lstStyle/>
          <a:p>
            <a:r>
              <a:rPr lang="cs-CZ" sz="4800" dirty="0" smtClean="0"/>
              <a:t>Definice:</a:t>
            </a:r>
          </a:p>
          <a:p>
            <a:endParaRPr lang="cs-CZ" sz="1000" dirty="0" smtClean="0"/>
          </a:p>
          <a:p>
            <a:r>
              <a:rPr lang="cs-CZ" sz="3600" dirty="0" smtClean="0"/>
              <a:t>„stav </a:t>
            </a:r>
            <a:r>
              <a:rPr lang="cs-CZ" sz="3600" dirty="0"/>
              <a:t>úplné tělesné, duševní a sociální </a:t>
            </a:r>
            <a:r>
              <a:rPr lang="cs-CZ" sz="3600" dirty="0" smtClean="0"/>
              <a:t>pohody, </a:t>
            </a:r>
            <a:r>
              <a:rPr lang="cs-CZ" sz="3600" dirty="0"/>
              <a:t>a nejen nepřítomnost nemoci nebo vady</a:t>
            </a:r>
            <a:r>
              <a:rPr lang="cs-CZ" sz="3600" dirty="0" smtClean="0"/>
              <a:t>“ (WHO)</a:t>
            </a:r>
          </a:p>
          <a:p>
            <a:endParaRPr lang="cs-CZ" sz="3600" dirty="0"/>
          </a:p>
          <a:p>
            <a:endParaRPr lang="cs-CZ" sz="3600" dirty="0" smtClean="0"/>
          </a:p>
          <a:p>
            <a:endParaRPr lang="cs-CZ" sz="4800" dirty="0" smtClean="0"/>
          </a:p>
          <a:p>
            <a:endParaRPr lang="cs-CZ" sz="4800" dirty="0"/>
          </a:p>
          <a:p>
            <a:r>
              <a:rPr lang="cs-CZ" sz="4800" dirty="0" smtClean="0"/>
              <a:t>Jiný pohled:</a:t>
            </a:r>
            <a:endParaRPr lang="cs-CZ" sz="4800" dirty="0" smtClean="0"/>
          </a:p>
          <a:p>
            <a:endParaRPr lang="cs-CZ" sz="1000" dirty="0"/>
          </a:p>
          <a:p>
            <a:r>
              <a:rPr lang="cs-CZ" sz="3600" dirty="0" smtClean="0"/>
              <a:t>Zřejmě obecnou věcí je určitá obava ze </a:t>
            </a:r>
            <a:r>
              <a:rPr lang="cs-CZ" sz="3600" dirty="0" smtClean="0"/>
              <a:t>smrti</a:t>
            </a:r>
          </a:p>
          <a:p>
            <a:r>
              <a:rPr lang="cs-CZ" sz="3600" dirty="0" smtClean="0"/>
              <a:t>(zvířata si tento pohled neuvědomují?)</a:t>
            </a:r>
            <a:endParaRPr lang="cs-CZ" sz="3600" dirty="0"/>
          </a:p>
        </p:txBody>
      </p:sp>
      <p:pic>
        <p:nvPicPr>
          <p:cNvPr id="6" name="Obrázek 5" descr="Heaven.jpg"/>
          <p:cNvPicPr>
            <a:picLocks noChangeAspect="1"/>
          </p:cNvPicPr>
          <p:nvPr/>
        </p:nvPicPr>
        <p:blipFill>
          <a:blip r:embed="rId2"/>
          <a:stretch>
            <a:fillRect/>
          </a:stretch>
        </p:blipFill>
        <p:spPr>
          <a:xfrm>
            <a:off x="2000250" y="0"/>
            <a:ext cx="5143500" cy="6858000"/>
          </a:xfrm>
          <a:prstGeom prst="rect">
            <a:avLst/>
          </a:prstGeom>
        </p:spPr>
      </p:pic>
      <p:pic>
        <p:nvPicPr>
          <p:cNvPr id="4" name="Obrázek 3" descr="Judas.jpg"/>
          <p:cNvPicPr>
            <a:picLocks noChangeAspect="1"/>
          </p:cNvPicPr>
          <p:nvPr/>
        </p:nvPicPr>
        <p:blipFill>
          <a:blip r:embed="rId3"/>
          <a:stretch>
            <a:fillRect/>
          </a:stretch>
        </p:blipFill>
        <p:spPr>
          <a:xfrm>
            <a:off x="1397000" y="254000"/>
            <a:ext cx="6350000" cy="6350000"/>
          </a:xfrm>
          <a:prstGeom prst="rect">
            <a:avLst/>
          </a:prstGeom>
        </p:spPr>
      </p:pic>
      <p:pic>
        <p:nvPicPr>
          <p:cNvPr id="5" name="Obrázek 4" descr="Deamon Juda.JPG"/>
          <p:cNvPicPr>
            <a:picLocks noChangeAspect="1"/>
          </p:cNvPicPr>
          <p:nvPr/>
        </p:nvPicPr>
        <p:blipFill>
          <a:blip r:embed="rId4"/>
          <a:stretch>
            <a:fillRect/>
          </a:stretch>
        </p:blipFill>
        <p:spPr>
          <a:xfrm>
            <a:off x="1428728" y="285728"/>
            <a:ext cx="6286544" cy="628654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707886"/>
          </a:xfrm>
          <a:prstGeom prst="rect">
            <a:avLst/>
          </a:prstGeom>
          <a:noFill/>
        </p:spPr>
        <p:txBody>
          <a:bodyPr wrap="square" rtlCol="0">
            <a:spAutoFit/>
          </a:bodyPr>
          <a:lstStyle/>
          <a:p>
            <a:r>
              <a:rPr lang="cs-CZ" sz="4000" dirty="0" smtClean="0"/>
              <a:t>    Motto: „Zdraví udržet za každou cenu“</a:t>
            </a:r>
            <a:endParaRPr lang="cs-CZ" sz="4000" dirty="0"/>
          </a:p>
        </p:txBody>
      </p:sp>
      <p:pic>
        <p:nvPicPr>
          <p:cNvPr id="4" name="Obrázek 3" descr="Mouse.jpg"/>
          <p:cNvPicPr>
            <a:picLocks noChangeAspect="1"/>
          </p:cNvPicPr>
          <p:nvPr/>
        </p:nvPicPr>
        <p:blipFill>
          <a:blip r:embed="rId2"/>
          <a:stretch>
            <a:fillRect/>
          </a:stretch>
        </p:blipFill>
        <p:spPr>
          <a:xfrm>
            <a:off x="2912364" y="928116"/>
            <a:ext cx="3319272" cy="5001768"/>
          </a:xfrm>
          <a:prstGeom prst="rect">
            <a:avLst/>
          </a:prstGeom>
        </p:spPr>
      </p:pic>
      <p:sp>
        <p:nvSpPr>
          <p:cNvPr id="5" name="TextovéPole 4"/>
          <p:cNvSpPr txBox="1"/>
          <p:nvPr/>
        </p:nvSpPr>
        <p:spPr>
          <a:xfrm>
            <a:off x="0" y="5286388"/>
            <a:ext cx="9144000" cy="1323439"/>
          </a:xfrm>
          <a:prstGeom prst="rect">
            <a:avLst/>
          </a:prstGeom>
          <a:noFill/>
        </p:spPr>
        <p:txBody>
          <a:bodyPr wrap="square" rtlCol="0">
            <a:spAutoFit/>
          </a:bodyPr>
          <a:lstStyle/>
          <a:p>
            <a:r>
              <a:rPr lang="cs-CZ" sz="4000" dirty="0" smtClean="0"/>
              <a:t>„Kravičky papáme, hafan nám hlídá dvůr a potkyši jsou na experimenty“ (doc. Páral)</a:t>
            </a:r>
            <a:endParaRPr lang="cs-CZ" sz="4000" dirty="0"/>
          </a:p>
        </p:txBody>
      </p:sp>
      <p:sp>
        <p:nvSpPr>
          <p:cNvPr id="6" name="TextovéPole 5"/>
          <p:cNvSpPr txBox="1"/>
          <p:nvPr/>
        </p:nvSpPr>
        <p:spPr>
          <a:xfrm>
            <a:off x="357158" y="2143116"/>
            <a:ext cx="8786842" cy="1200329"/>
          </a:xfrm>
          <a:prstGeom prst="rect">
            <a:avLst/>
          </a:prstGeom>
          <a:noFill/>
        </p:spPr>
        <p:txBody>
          <a:bodyPr wrap="square" rtlCol="0">
            <a:spAutoFit/>
          </a:bodyPr>
          <a:lstStyle/>
          <a:p>
            <a:r>
              <a:rPr lang="cs-CZ" sz="3600" b="1" dirty="0" smtClean="0"/>
              <a:t>„V Česku se ročně použije 400 tisíc zvířat na pokusy.“</a:t>
            </a:r>
            <a:endParaRPr lang="cs-CZ" sz="3600" dirty="0"/>
          </a:p>
        </p:txBody>
      </p:sp>
      <p:pic>
        <p:nvPicPr>
          <p:cNvPr id="7" name="Obrázek 6" descr="Kosmetika.jpg"/>
          <p:cNvPicPr>
            <a:picLocks noChangeAspect="1"/>
          </p:cNvPicPr>
          <p:nvPr/>
        </p:nvPicPr>
        <p:blipFill>
          <a:blip r:embed="rId3"/>
          <a:stretch>
            <a:fillRect/>
          </a:stretch>
        </p:blipFill>
        <p:spPr>
          <a:xfrm>
            <a:off x="6215074" y="2714620"/>
            <a:ext cx="2590814" cy="25908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calcmode="lin" valueType="num">
                                      <p:cBhvr additive="base">
                                        <p:cTn id="2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5286388"/>
            <a:ext cx="9144000" cy="1323439"/>
          </a:xfrm>
          <a:prstGeom prst="rect">
            <a:avLst/>
          </a:prstGeom>
          <a:noFill/>
        </p:spPr>
        <p:txBody>
          <a:bodyPr wrap="square" rtlCol="0">
            <a:spAutoFit/>
          </a:bodyPr>
          <a:lstStyle/>
          <a:p>
            <a:r>
              <a:rPr lang="cs-CZ" sz="4000" dirty="0" smtClean="0"/>
              <a:t>„Kravičky papáme, hafan nám hlídá dvůr a potkyši jsou na experimenty“ (doc. Páral)</a:t>
            </a:r>
            <a:endParaRPr lang="cs-CZ" sz="4000" dirty="0"/>
          </a:p>
        </p:txBody>
      </p:sp>
      <p:pic>
        <p:nvPicPr>
          <p:cNvPr id="3" name="Obrázek 2" descr="Rizek.jpg"/>
          <p:cNvPicPr>
            <a:picLocks noChangeAspect="1"/>
          </p:cNvPicPr>
          <p:nvPr/>
        </p:nvPicPr>
        <p:blipFill>
          <a:blip r:embed="rId2"/>
          <a:stretch>
            <a:fillRect/>
          </a:stretch>
        </p:blipFill>
        <p:spPr>
          <a:xfrm>
            <a:off x="857224" y="285727"/>
            <a:ext cx="1143008" cy="2156619"/>
          </a:xfrm>
          <a:prstGeom prst="rect">
            <a:avLst/>
          </a:prstGeom>
        </p:spPr>
      </p:pic>
      <p:sp>
        <p:nvSpPr>
          <p:cNvPr id="4" name="TextovéPole 3"/>
          <p:cNvSpPr txBox="1"/>
          <p:nvPr/>
        </p:nvSpPr>
        <p:spPr>
          <a:xfrm>
            <a:off x="928662" y="2500306"/>
            <a:ext cx="928694" cy="523220"/>
          </a:xfrm>
          <a:prstGeom prst="rect">
            <a:avLst/>
          </a:prstGeom>
          <a:noFill/>
        </p:spPr>
        <p:txBody>
          <a:bodyPr wrap="square" rtlCol="0">
            <a:spAutoFit/>
          </a:bodyPr>
          <a:lstStyle/>
          <a:p>
            <a:r>
              <a:rPr lang="cs-CZ" sz="2800" dirty="0" smtClean="0"/>
              <a:t>Řízek</a:t>
            </a:r>
            <a:endParaRPr lang="cs-CZ" sz="2800" dirty="0"/>
          </a:p>
        </p:txBody>
      </p:sp>
      <p:pic>
        <p:nvPicPr>
          <p:cNvPr id="5" name="Obrázek 4" descr="PRase.jpg"/>
          <p:cNvPicPr>
            <a:picLocks noChangeAspect="1"/>
          </p:cNvPicPr>
          <p:nvPr/>
        </p:nvPicPr>
        <p:blipFill>
          <a:blip r:embed="rId3"/>
          <a:stretch>
            <a:fillRect/>
          </a:stretch>
        </p:blipFill>
        <p:spPr>
          <a:xfrm>
            <a:off x="1857356" y="3857628"/>
            <a:ext cx="1607355" cy="1000132"/>
          </a:xfrm>
          <a:prstGeom prst="rect">
            <a:avLst/>
          </a:prstGeom>
        </p:spPr>
      </p:pic>
      <p:cxnSp>
        <p:nvCxnSpPr>
          <p:cNvPr id="7" name="Přímá spojovací šipka 6"/>
          <p:cNvCxnSpPr/>
          <p:nvPr/>
        </p:nvCxnSpPr>
        <p:spPr>
          <a:xfrm rot="16200000" flipV="1">
            <a:off x="1750199" y="2750339"/>
            <a:ext cx="1071570" cy="714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rot="10800000" flipV="1">
            <a:off x="1785918" y="3571876"/>
            <a:ext cx="1785950" cy="14287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rot="10800000">
            <a:off x="1714480" y="3643314"/>
            <a:ext cx="2214578" cy="14287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7" name="Obrázek 16" descr="obilí.jpg"/>
          <p:cNvPicPr>
            <a:picLocks noChangeAspect="1"/>
          </p:cNvPicPr>
          <p:nvPr/>
        </p:nvPicPr>
        <p:blipFill>
          <a:blip r:embed="rId4"/>
          <a:stretch>
            <a:fillRect/>
          </a:stretch>
        </p:blipFill>
        <p:spPr>
          <a:xfrm>
            <a:off x="5929322" y="1285860"/>
            <a:ext cx="3048021" cy="2286016"/>
          </a:xfrm>
          <a:prstGeom prst="rect">
            <a:avLst/>
          </a:prstGeom>
        </p:spPr>
      </p:pic>
      <p:pic>
        <p:nvPicPr>
          <p:cNvPr id="18" name="Obrázek 17" descr="Květák.jpg"/>
          <p:cNvPicPr>
            <a:picLocks noChangeAspect="1"/>
          </p:cNvPicPr>
          <p:nvPr/>
        </p:nvPicPr>
        <p:blipFill>
          <a:blip r:embed="rId5"/>
          <a:stretch>
            <a:fillRect/>
          </a:stretch>
        </p:blipFill>
        <p:spPr>
          <a:xfrm>
            <a:off x="3571868" y="214290"/>
            <a:ext cx="1181100" cy="1905000"/>
          </a:xfrm>
          <a:prstGeom prst="rect">
            <a:avLst/>
          </a:prstGeom>
        </p:spPr>
      </p:pic>
      <p:sp>
        <p:nvSpPr>
          <p:cNvPr id="19" name="TextovéPole 18"/>
          <p:cNvSpPr txBox="1"/>
          <p:nvPr/>
        </p:nvSpPr>
        <p:spPr>
          <a:xfrm>
            <a:off x="3643306" y="2214554"/>
            <a:ext cx="1138197" cy="523220"/>
          </a:xfrm>
          <a:prstGeom prst="rect">
            <a:avLst/>
          </a:prstGeom>
          <a:noFill/>
        </p:spPr>
        <p:txBody>
          <a:bodyPr wrap="none" rtlCol="0">
            <a:spAutoFit/>
          </a:bodyPr>
          <a:lstStyle/>
          <a:p>
            <a:r>
              <a:rPr lang="cs-CZ" sz="2800" dirty="0" smtClean="0"/>
              <a:t>Květák</a:t>
            </a:r>
            <a:endParaRPr lang="cs-CZ" sz="2800" dirty="0"/>
          </a:p>
        </p:txBody>
      </p:sp>
      <p:cxnSp>
        <p:nvCxnSpPr>
          <p:cNvPr id="20" name="Přímá spojovací šipka 19"/>
          <p:cNvCxnSpPr/>
          <p:nvPr/>
        </p:nvCxnSpPr>
        <p:spPr>
          <a:xfrm rot="16200000" flipV="1">
            <a:off x="4822033" y="1750207"/>
            <a:ext cx="1071570" cy="714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1" name="Obrázek 20" descr="Králík.jpg"/>
          <p:cNvPicPr>
            <a:picLocks noChangeAspect="1"/>
          </p:cNvPicPr>
          <p:nvPr/>
        </p:nvPicPr>
        <p:blipFill>
          <a:blip r:embed="rId6"/>
          <a:stretch>
            <a:fillRect/>
          </a:stretch>
        </p:blipFill>
        <p:spPr>
          <a:xfrm>
            <a:off x="7000892" y="4143380"/>
            <a:ext cx="1304925" cy="1209675"/>
          </a:xfrm>
          <a:prstGeom prst="rect">
            <a:avLst/>
          </a:prstGeom>
        </p:spPr>
      </p:pic>
      <p:cxnSp>
        <p:nvCxnSpPr>
          <p:cNvPr id="22" name="Přímá spojovací šipka 21"/>
          <p:cNvCxnSpPr/>
          <p:nvPr/>
        </p:nvCxnSpPr>
        <p:spPr>
          <a:xfrm rot="16200000" flipV="1">
            <a:off x="6036479" y="3893347"/>
            <a:ext cx="1071570" cy="714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22"/>
          <p:cNvCxnSpPr/>
          <p:nvPr/>
        </p:nvCxnSpPr>
        <p:spPr>
          <a:xfrm rot="10800000" flipV="1">
            <a:off x="3643306" y="3214686"/>
            <a:ext cx="2143140" cy="9286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čára 25"/>
          <p:cNvCxnSpPr/>
          <p:nvPr/>
        </p:nvCxnSpPr>
        <p:spPr>
          <a:xfrm rot="10800000" flipV="1">
            <a:off x="6858016" y="3929066"/>
            <a:ext cx="1785950" cy="14287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Přímá spojovací čára 26"/>
          <p:cNvCxnSpPr/>
          <p:nvPr/>
        </p:nvCxnSpPr>
        <p:spPr>
          <a:xfrm rot="10800000">
            <a:off x="6572264" y="3929066"/>
            <a:ext cx="2214578" cy="14287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ppt_x"/>
                                          </p:val>
                                        </p:tav>
                                        <p:tav tm="100000">
                                          <p:val>
                                            <p:strVal val="#ppt_x"/>
                                          </p:val>
                                        </p:tav>
                                      </p:tavLst>
                                    </p:anim>
                                    <p:anim calcmode="lin" valueType="num">
                                      <p:cBhvr additive="base">
                                        <p:cTn id="29" dur="500" fill="hold"/>
                                        <p:tgtEl>
                                          <p:spTgt spid="1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9">
                                            <p:txEl>
                                              <p:pRg st="0" end="0"/>
                                            </p:txEl>
                                          </p:spTgt>
                                        </p:tgtEl>
                                        <p:attrNameLst>
                                          <p:attrName>style.visibility</p:attrName>
                                        </p:attrNameLst>
                                      </p:cBhvr>
                                      <p:to>
                                        <p:strVal val="visible"/>
                                      </p:to>
                                    </p:set>
                                    <p:anim calcmode="lin" valueType="num">
                                      <p:cBhvr additive="base">
                                        <p:cTn id="32"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ppt_x"/>
                                          </p:val>
                                        </p:tav>
                                        <p:tav tm="100000">
                                          <p:val>
                                            <p:strVal val="#ppt_x"/>
                                          </p:val>
                                        </p:tav>
                                      </p:tavLst>
                                    </p:anim>
                                    <p:anim calcmode="lin" valueType="num">
                                      <p:cBhvr additive="base">
                                        <p:cTn id="39" dur="500" fill="hold"/>
                                        <p:tgtEl>
                                          <p:spTgt spid="17"/>
                                        </p:tgtEl>
                                        <p:attrNameLst>
                                          <p:attrName>ppt_y</p:attrName>
                                        </p:attrNameLst>
                                      </p:cBhvr>
                                      <p:tavLst>
                                        <p:tav tm="0">
                                          <p:val>
                                            <p:strVal val="1+#ppt_h/2"/>
                                          </p:val>
                                        </p:tav>
                                        <p:tav tm="100000">
                                          <p:val>
                                            <p:strVal val="#ppt_y"/>
                                          </p:val>
                                        </p:tav>
                                      </p:tavLst>
                                    </p:anim>
                                  </p:childTnLst>
                                </p:cTn>
                              </p:par>
                              <p:par>
                                <p:cTn id="40" presetID="22" presetClass="entr" presetSubtype="4"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par>
                                <p:cTn id="49" presetID="2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down)">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500" fill="hold"/>
                                        <p:tgtEl>
                                          <p:spTgt spid="26"/>
                                        </p:tgtEl>
                                        <p:attrNameLst>
                                          <p:attrName>ppt_x</p:attrName>
                                        </p:attrNameLst>
                                      </p:cBhvr>
                                      <p:tavLst>
                                        <p:tav tm="0">
                                          <p:val>
                                            <p:strVal val="#ppt_x"/>
                                          </p:val>
                                        </p:tav>
                                        <p:tav tm="100000">
                                          <p:val>
                                            <p:strVal val="#ppt_x"/>
                                          </p:val>
                                        </p:tav>
                                      </p:tavLst>
                                    </p:anim>
                                    <p:anim calcmode="lin" valueType="num">
                                      <p:cBhvr additive="base">
                                        <p:cTn id="57" dur="50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500" fill="hold"/>
                                        <p:tgtEl>
                                          <p:spTgt spid="27"/>
                                        </p:tgtEl>
                                        <p:attrNameLst>
                                          <p:attrName>ppt_x</p:attrName>
                                        </p:attrNameLst>
                                      </p:cBhvr>
                                      <p:tavLst>
                                        <p:tav tm="0">
                                          <p:val>
                                            <p:strVal val="#ppt_x"/>
                                          </p:val>
                                        </p:tav>
                                        <p:tav tm="100000">
                                          <p:val>
                                            <p:strVal val="#ppt_x"/>
                                          </p:val>
                                        </p:tav>
                                      </p:tavLst>
                                    </p:anim>
                                    <p:anim calcmode="lin" valueType="num">
                                      <p:cBhvr additive="base">
                                        <p:cTn id="6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nodeType="click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wipe(down)">
                                      <p:cBhvr>
                                        <p:cTn id="6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5286388"/>
            <a:ext cx="9144000" cy="1323439"/>
          </a:xfrm>
          <a:prstGeom prst="rect">
            <a:avLst/>
          </a:prstGeom>
          <a:noFill/>
        </p:spPr>
        <p:txBody>
          <a:bodyPr wrap="square" rtlCol="0">
            <a:spAutoFit/>
          </a:bodyPr>
          <a:lstStyle/>
          <a:p>
            <a:r>
              <a:rPr lang="cs-CZ" sz="4000" dirty="0" smtClean="0"/>
              <a:t>„Kravičky papáme, hafan nám hlídá dvůr a potkyši jsou na experimenty“ (doc. Páral)</a:t>
            </a:r>
            <a:endParaRPr lang="cs-CZ" sz="4000" dirty="0"/>
          </a:p>
        </p:txBody>
      </p:sp>
      <p:sp>
        <p:nvSpPr>
          <p:cNvPr id="3" name="TextovéPole 2"/>
          <p:cNvSpPr txBox="1"/>
          <p:nvPr/>
        </p:nvSpPr>
        <p:spPr>
          <a:xfrm>
            <a:off x="0" y="0"/>
            <a:ext cx="9026429" cy="1754326"/>
          </a:xfrm>
          <a:prstGeom prst="rect">
            <a:avLst/>
          </a:prstGeom>
          <a:noFill/>
        </p:spPr>
        <p:txBody>
          <a:bodyPr wrap="square" rtlCol="0">
            <a:spAutoFit/>
          </a:bodyPr>
          <a:lstStyle/>
          <a:p>
            <a:r>
              <a:rPr lang="cs-CZ" sz="3600" dirty="0" smtClean="0"/>
              <a:t>Jak se tedy rozhodnout?</a:t>
            </a:r>
          </a:p>
          <a:p>
            <a:r>
              <a:rPr lang="cs-CZ" sz="3600" dirty="0" smtClean="0"/>
              <a:t>Papat, nepapat?</a:t>
            </a:r>
          </a:p>
          <a:p>
            <a:r>
              <a:rPr lang="cs-CZ" sz="3600" dirty="0" smtClean="0"/>
              <a:t>Experimentovat, neexperimentovat? </a:t>
            </a:r>
            <a:endParaRPr lang="cs-CZ" sz="3600" dirty="0"/>
          </a:p>
        </p:txBody>
      </p:sp>
      <p:pic>
        <p:nvPicPr>
          <p:cNvPr id="4" name="Obrázek 3" descr="Orazník.jpg"/>
          <p:cNvPicPr>
            <a:picLocks noChangeAspect="1"/>
          </p:cNvPicPr>
          <p:nvPr/>
        </p:nvPicPr>
        <p:blipFill>
          <a:blip r:embed="rId2"/>
          <a:stretch>
            <a:fillRect/>
          </a:stretch>
        </p:blipFill>
        <p:spPr>
          <a:xfrm>
            <a:off x="5000628" y="1785926"/>
            <a:ext cx="2781532" cy="3186118"/>
          </a:xfrm>
          <a:prstGeom prst="rect">
            <a:avLst/>
          </a:prstGeom>
        </p:spPr>
      </p:pic>
      <p:pic>
        <p:nvPicPr>
          <p:cNvPr id="5" name="Obrázek 4" descr="Provaz.jpg"/>
          <p:cNvPicPr>
            <a:picLocks noChangeAspect="1"/>
          </p:cNvPicPr>
          <p:nvPr/>
        </p:nvPicPr>
        <p:blipFill>
          <a:blip r:embed="rId3"/>
          <a:stretch>
            <a:fillRect/>
          </a:stretch>
        </p:blipFill>
        <p:spPr>
          <a:xfrm>
            <a:off x="1714480" y="2000240"/>
            <a:ext cx="2071702" cy="273088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Depression.jpg"/>
          <p:cNvPicPr>
            <a:picLocks noChangeAspect="1"/>
          </p:cNvPicPr>
          <p:nvPr/>
        </p:nvPicPr>
        <p:blipFill>
          <a:blip r:embed="rId2"/>
          <a:stretch>
            <a:fillRect/>
          </a:stretch>
        </p:blipFill>
        <p:spPr>
          <a:xfrm>
            <a:off x="571472" y="857232"/>
            <a:ext cx="3718124" cy="5773285"/>
          </a:xfrm>
          <a:prstGeom prst="rect">
            <a:avLst/>
          </a:prstGeom>
        </p:spPr>
      </p:pic>
      <p:sp>
        <p:nvSpPr>
          <p:cNvPr id="4" name="TextovéPole 3"/>
          <p:cNvSpPr txBox="1"/>
          <p:nvPr/>
        </p:nvSpPr>
        <p:spPr>
          <a:xfrm>
            <a:off x="1928794" y="142852"/>
            <a:ext cx="5517216" cy="707886"/>
          </a:xfrm>
          <a:prstGeom prst="rect">
            <a:avLst/>
          </a:prstGeom>
          <a:noFill/>
        </p:spPr>
        <p:txBody>
          <a:bodyPr wrap="none" rtlCol="0">
            <a:spAutoFit/>
          </a:bodyPr>
          <a:lstStyle/>
          <a:p>
            <a:r>
              <a:rPr lang="cs-CZ" sz="4000" dirty="0" smtClean="0"/>
              <a:t>Interupce – ano nebo ne?</a:t>
            </a:r>
            <a:endParaRPr lang="cs-CZ" sz="4000" dirty="0"/>
          </a:p>
        </p:txBody>
      </p:sp>
      <p:sp>
        <p:nvSpPr>
          <p:cNvPr id="5" name="TextovéPole 4"/>
          <p:cNvSpPr txBox="1"/>
          <p:nvPr/>
        </p:nvSpPr>
        <p:spPr>
          <a:xfrm>
            <a:off x="4572000" y="5929330"/>
            <a:ext cx="4429124" cy="707886"/>
          </a:xfrm>
          <a:prstGeom prst="rect">
            <a:avLst/>
          </a:prstGeom>
          <a:noFill/>
        </p:spPr>
        <p:txBody>
          <a:bodyPr wrap="square" rtlCol="0">
            <a:spAutoFit/>
          </a:bodyPr>
          <a:lstStyle/>
          <a:p>
            <a:r>
              <a:rPr lang="cs-CZ" sz="2000" dirty="0" smtClean="0"/>
              <a:t>Levine, </a:t>
            </a:r>
            <a:r>
              <a:rPr lang="cs-CZ" sz="2000" dirty="0" err="1" smtClean="0"/>
              <a:t>Bruce</a:t>
            </a:r>
            <a:r>
              <a:rPr lang="cs-CZ" sz="2000" dirty="0" smtClean="0"/>
              <a:t> E. (2007): </a:t>
            </a:r>
          </a:p>
          <a:p>
            <a:r>
              <a:rPr lang="cs-CZ" sz="2000" i="1" dirty="0" smtClean="0">
                <a:hlinkClick r:id="rId3"/>
              </a:rPr>
              <a:t>Surviving </a:t>
            </a:r>
            <a:r>
              <a:rPr lang="cs-CZ" sz="2000" i="1" dirty="0" err="1" smtClean="0">
                <a:hlinkClick r:id="rId3"/>
              </a:rPr>
              <a:t>America</a:t>
            </a:r>
            <a:r>
              <a:rPr lang="cs-CZ" sz="2000" i="1" dirty="0" smtClean="0">
                <a:hlinkClick r:id="rId3"/>
              </a:rPr>
              <a:t>'s </a:t>
            </a:r>
            <a:r>
              <a:rPr lang="cs-CZ" sz="2000" i="1" dirty="0" err="1" smtClean="0">
                <a:hlinkClick r:id="rId3"/>
              </a:rPr>
              <a:t>Depression</a:t>
            </a:r>
            <a:r>
              <a:rPr lang="cs-CZ" sz="2000" i="1" dirty="0" smtClean="0">
                <a:hlinkClick r:id="rId3"/>
              </a:rPr>
              <a:t> </a:t>
            </a:r>
            <a:r>
              <a:rPr lang="cs-CZ" sz="2000" i="1" dirty="0" err="1" smtClean="0">
                <a:hlinkClick r:id="rId3"/>
              </a:rPr>
              <a:t>Epidemic</a:t>
            </a:r>
            <a:endParaRPr lang="cs-CZ" sz="2000" dirty="0"/>
          </a:p>
        </p:txBody>
      </p:sp>
      <p:pic>
        <p:nvPicPr>
          <p:cNvPr id="2" name="Obrázek 1" descr="mental.jpg"/>
          <p:cNvPicPr>
            <a:picLocks noChangeAspect="1"/>
          </p:cNvPicPr>
          <p:nvPr/>
        </p:nvPicPr>
        <p:blipFill>
          <a:blip r:embed="rId4"/>
          <a:stretch>
            <a:fillRect/>
          </a:stretch>
        </p:blipFill>
        <p:spPr>
          <a:xfrm>
            <a:off x="5143504" y="857232"/>
            <a:ext cx="3739896" cy="57607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285728"/>
            <a:ext cx="8715436" cy="3785652"/>
          </a:xfrm>
          <a:prstGeom prst="rect">
            <a:avLst/>
          </a:prstGeom>
          <a:noFill/>
        </p:spPr>
        <p:txBody>
          <a:bodyPr wrap="square" rtlCol="0">
            <a:spAutoFit/>
          </a:bodyPr>
          <a:lstStyle/>
          <a:p>
            <a:r>
              <a:rPr lang="cs-CZ" sz="2400" dirty="0" smtClean="0"/>
              <a:t>„Respektuji Váš názor. Nevím, zda jste muž či žena, kolik máte dětí, věk a zkušenosti s výchovou... Dalo by se polemizovat o tom, zda přivést na svět dítě bez zázemí a otce je morálnější než potrat...Nejde přece o nějaký blahobyt, ale o to, zda bude pro dítě dostatek peněz na sunar, posléze na vzdělání ap. Dnes jsou plné dětské domovy dětí, které jsou tam umístěné ze sociálních důvodů. Ano, pokud by odložila dítě do dětského domova, či s ním bydlela v pochybné společnosti v azylovém domě, pak bychom měli sedět v koutě a stydět se.“</a:t>
            </a:r>
          </a:p>
          <a:p>
            <a:r>
              <a:rPr lang="cs-CZ" sz="2400" dirty="0" smtClean="0"/>
              <a:t>( </a:t>
            </a:r>
            <a:r>
              <a:rPr lang="cs-CZ" sz="2400" dirty="0" smtClean="0">
                <a:hlinkClick r:id="rId2"/>
              </a:rPr>
              <a:t>http://diskuse.doktorka.</a:t>
            </a:r>
            <a:r>
              <a:rPr lang="cs-CZ" sz="2400" dirty="0" err="1" smtClean="0">
                <a:hlinkClick r:id="rId2"/>
              </a:rPr>
              <a:t>cz</a:t>
            </a:r>
            <a:r>
              <a:rPr lang="cs-CZ" sz="2400" dirty="0" smtClean="0">
                <a:hlinkClick r:id="rId2"/>
              </a:rPr>
              <a:t>/interupce/archiv/660/</a:t>
            </a:r>
            <a:r>
              <a:rPr lang="cs-CZ" sz="2400" dirty="0" smtClean="0"/>
              <a:t> ) </a:t>
            </a:r>
            <a:endParaRPr lang="cs-CZ" sz="2400" dirty="0"/>
          </a:p>
        </p:txBody>
      </p:sp>
      <p:sp>
        <p:nvSpPr>
          <p:cNvPr id="3" name="TextovéPole 2"/>
          <p:cNvSpPr txBox="1"/>
          <p:nvPr/>
        </p:nvSpPr>
        <p:spPr>
          <a:xfrm>
            <a:off x="285720" y="4714884"/>
            <a:ext cx="8429684" cy="1323439"/>
          </a:xfrm>
          <a:prstGeom prst="rect">
            <a:avLst/>
          </a:prstGeom>
          <a:noFill/>
        </p:spPr>
        <p:txBody>
          <a:bodyPr wrap="square" rtlCol="0">
            <a:spAutoFit/>
          </a:bodyPr>
          <a:lstStyle/>
          <a:p>
            <a:r>
              <a:rPr lang="cs-CZ" sz="4000" dirty="0" smtClean="0"/>
              <a:t>Interupce : Soucit s dítětem nebo soucit rodičů samých se sebou?  </a:t>
            </a:r>
          </a:p>
        </p:txBody>
      </p:sp>
      <p:pic>
        <p:nvPicPr>
          <p:cNvPr id="4" name="Obrázek 3" descr="Deamon Juda.JPG"/>
          <p:cNvPicPr>
            <a:picLocks noChangeAspect="1"/>
          </p:cNvPicPr>
          <p:nvPr/>
        </p:nvPicPr>
        <p:blipFill>
          <a:blip r:embed="rId3"/>
          <a:stretch>
            <a:fillRect/>
          </a:stretch>
        </p:blipFill>
        <p:spPr>
          <a:xfrm>
            <a:off x="1428728" y="285728"/>
            <a:ext cx="6286544" cy="628654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785786" y="214290"/>
            <a:ext cx="7429552" cy="1200329"/>
          </a:xfrm>
          <a:prstGeom prst="rect">
            <a:avLst/>
          </a:prstGeom>
          <a:noFill/>
        </p:spPr>
        <p:txBody>
          <a:bodyPr wrap="square" rtlCol="0">
            <a:spAutoFit/>
          </a:bodyPr>
          <a:lstStyle/>
          <a:p>
            <a:r>
              <a:rPr lang="cs-CZ" dirty="0" err="1" smtClean="0"/>
              <a:t>Kusuma</a:t>
            </a:r>
            <a:r>
              <a:rPr lang="cs-CZ" dirty="0" smtClean="0"/>
              <a:t>, </a:t>
            </a:r>
            <a:r>
              <a:rPr lang="cs-CZ" dirty="0" err="1" smtClean="0"/>
              <a:t>Yadlapalli</a:t>
            </a:r>
            <a:r>
              <a:rPr lang="cs-CZ" dirty="0" smtClean="0"/>
              <a:t> S. - </a:t>
            </a:r>
            <a:r>
              <a:rPr lang="cs-CZ" dirty="0" err="1" smtClean="0"/>
              <a:t>Das</a:t>
            </a:r>
            <a:r>
              <a:rPr lang="cs-CZ" dirty="0" smtClean="0"/>
              <a:t>, </a:t>
            </a:r>
            <a:r>
              <a:rPr lang="cs-CZ" dirty="0" err="1" smtClean="0"/>
              <a:t>Pradeepta</a:t>
            </a:r>
            <a:r>
              <a:rPr lang="cs-CZ" dirty="0" smtClean="0"/>
              <a:t> K. (2008): </a:t>
            </a:r>
            <a:r>
              <a:rPr lang="cs-CZ" dirty="0" err="1" smtClean="0"/>
              <a:t>Hypertension</a:t>
            </a:r>
            <a:r>
              <a:rPr lang="cs-CZ" dirty="0" smtClean="0"/>
              <a:t> in </a:t>
            </a:r>
            <a:r>
              <a:rPr lang="cs-CZ" dirty="0" err="1" smtClean="0"/>
              <a:t>Orissa</a:t>
            </a:r>
            <a:r>
              <a:rPr lang="cs-CZ" dirty="0" smtClean="0"/>
              <a:t>, India: a </a:t>
            </a:r>
            <a:r>
              <a:rPr lang="cs-CZ" dirty="0" err="1" smtClean="0"/>
              <a:t>cross</a:t>
            </a:r>
            <a:r>
              <a:rPr lang="cs-CZ" dirty="0" smtClean="0"/>
              <a:t> </a:t>
            </a:r>
            <a:r>
              <a:rPr lang="cs-CZ" dirty="0" err="1" smtClean="0"/>
              <a:t>sectional</a:t>
            </a:r>
            <a:r>
              <a:rPr lang="cs-CZ" dirty="0" smtClean="0"/>
              <a:t> study </a:t>
            </a:r>
            <a:r>
              <a:rPr lang="cs-CZ" dirty="0" err="1" smtClean="0"/>
              <a:t>among</a:t>
            </a:r>
            <a:r>
              <a:rPr lang="cs-CZ" dirty="0" smtClean="0"/>
              <a:t> </a:t>
            </a:r>
            <a:r>
              <a:rPr lang="cs-CZ" dirty="0" err="1" smtClean="0"/>
              <a:t>some</a:t>
            </a:r>
            <a:r>
              <a:rPr lang="cs-CZ" dirty="0" smtClean="0"/>
              <a:t> </a:t>
            </a:r>
            <a:r>
              <a:rPr lang="cs-CZ" dirty="0" err="1" smtClean="0"/>
              <a:t>tribal</a:t>
            </a:r>
            <a:r>
              <a:rPr lang="cs-CZ" dirty="0" smtClean="0"/>
              <a:t>, </a:t>
            </a:r>
            <a:r>
              <a:rPr lang="cs-CZ" dirty="0" err="1" smtClean="0"/>
              <a:t>rural</a:t>
            </a:r>
            <a:r>
              <a:rPr lang="cs-CZ" dirty="0" smtClean="0"/>
              <a:t> </a:t>
            </a:r>
            <a:r>
              <a:rPr lang="cs-CZ" dirty="0" err="1" smtClean="0"/>
              <a:t>and</a:t>
            </a:r>
            <a:r>
              <a:rPr lang="cs-CZ" dirty="0" smtClean="0"/>
              <a:t> </a:t>
            </a:r>
            <a:r>
              <a:rPr lang="cs-CZ" dirty="0" err="1" smtClean="0"/>
              <a:t>urban</a:t>
            </a:r>
            <a:r>
              <a:rPr lang="cs-CZ" dirty="0" smtClean="0"/>
              <a:t> </a:t>
            </a:r>
            <a:r>
              <a:rPr lang="cs-CZ" dirty="0" err="1" smtClean="0"/>
              <a:t>populations</a:t>
            </a:r>
            <a:r>
              <a:rPr lang="cs-CZ" dirty="0" smtClean="0"/>
              <a:t>. </a:t>
            </a:r>
            <a:r>
              <a:rPr lang="cs-CZ" i="1" dirty="0" smtClean="0"/>
              <a:t>Public </a:t>
            </a:r>
            <a:r>
              <a:rPr lang="cs-CZ" i="1" dirty="0" err="1" smtClean="0"/>
              <a:t>Health</a:t>
            </a:r>
            <a:r>
              <a:rPr lang="cs-CZ" i="1" dirty="0" smtClean="0"/>
              <a:t>, </a:t>
            </a:r>
            <a:r>
              <a:rPr lang="cs-CZ" dirty="0" smtClean="0"/>
              <a:t>sv. 122, s. 1120-1123</a:t>
            </a:r>
          </a:p>
          <a:p>
            <a:endParaRPr lang="cs-CZ" dirty="0"/>
          </a:p>
        </p:txBody>
      </p:sp>
      <p:pic>
        <p:nvPicPr>
          <p:cNvPr id="6" name="Obrázek 5" descr="Obezní žena.jpg"/>
          <p:cNvPicPr>
            <a:picLocks noChangeAspect="1"/>
          </p:cNvPicPr>
          <p:nvPr/>
        </p:nvPicPr>
        <p:blipFill>
          <a:blip r:embed="rId2"/>
          <a:stretch>
            <a:fillRect/>
          </a:stretch>
        </p:blipFill>
        <p:spPr>
          <a:xfrm>
            <a:off x="857224" y="1214422"/>
            <a:ext cx="3357585" cy="3601773"/>
          </a:xfrm>
          <a:prstGeom prst="rect">
            <a:avLst/>
          </a:prstGeom>
        </p:spPr>
      </p:pic>
      <p:pic>
        <p:nvPicPr>
          <p:cNvPr id="7" name="Obrázek 6" descr="Obezní muž.jpg"/>
          <p:cNvPicPr>
            <a:picLocks noChangeAspect="1"/>
          </p:cNvPicPr>
          <p:nvPr/>
        </p:nvPicPr>
        <p:blipFill>
          <a:blip r:embed="rId3"/>
          <a:stretch>
            <a:fillRect/>
          </a:stretch>
        </p:blipFill>
        <p:spPr>
          <a:xfrm>
            <a:off x="4857752" y="928670"/>
            <a:ext cx="3071834" cy="2591860"/>
          </a:xfrm>
          <a:prstGeom prst="rect">
            <a:avLst/>
          </a:prstGeom>
        </p:spPr>
      </p:pic>
      <p:pic>
        <p:nvPicPr>
          <p:cNvPr id="8" name="Obrázek 7" descr="Obezní žena 2.jpg"/>
          <p:cNvPicPr>
            <a:picLocks noChangeAspect="1"/>
          </p:cNvPicPr>
          <p:nvPr/>
        </p:nvPicPr>
        <p:blipFill>
          <a:blip r:embed="rId4"/>
          <a:stretch>
            <a:fillRect/>
          </a:stretch>
        </p:blipFill>
        <p:spPr>
          <a:xfrm>
            <a:off x="5143504" y="3643314"/>
            <a:ext cx="2643206" cy="3056207"/>
          </a:xfrm>
          <a:prstGeom prst="rect">
            <a:avLst/>
          </a:prstGeom>
        </p:spPr>
      </p:pic>
      <p:pic>
        <p:nvPicPr>
          <p:cNvPr id="2052" name="Picture 4"/>
          <p:cNvPicPr>
            <a:picLocks noChangeAspect="1" noChangeArrowheads="1"/>
          </p:cNvPicPr>
          <p:nvPr/>
        </p:nvPicPr>
        <p:blipFill>
          <a:blip r:embed="rId5"/>
          <a:srcRect/>
          <a:stretch>
            <a:fillRect/>
          </a:stretch>
        </p:blipFill>
        <p:spPr bwMode="auto">
          <a:xfrm>
            <a:off x="857224" y="857232"/>
            <a:ext cx="7362825" cy="5838825"/>
          </a:xfrm>
          <a:prstGeom prst="rect">
            <a:avLst/>
          </a:prstGeom>
          <a:noFill/>
          <a:ln w="9525">
            <a:noFill/>
            <a:miter lim="800000"/>
            <a:headEnd/>
            <a:tailEnd/>
          </a:ln>
          <a:effectLst/>
        </p:spPr>
      </p:pic>
      <p:sp>
        <p:nvSpPr>
          <p:cNvPr id="9" name="Obdélník 8"/>
          <p:cNvSpPr/>
          <p:nvPr/>
        </p:nvSpPr>
        <p:spPr>
          <a:xfrm>
            <a:off x="714348" y="3857628"/>
            <a:ext cx="7643866" cy="785818"/>
          </a:xfrm>
          <a:prstGeom prst="rect">
            <a:avLst/>
          </a:prstGeom>
          <a:noFill/>
          <a:ln w="5080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ppt_x"/>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214282" y="142852"/>
            <a:ext cx="8654805" cy="369332"/>
          </a:xfrm>
          <a:prstGeom prst="rect">
            <a:avLst/>
          </a:prstGeom>
          <a:noFill/>
        </p:spPr>
        <p:txBody>
          <a:bodyPr wrap="none" rtlCol="0">
            <a:spAutoFit/>
          </a:bodyPr>
          <a:lstStyle/>
          <a:p>
            <a:r>
              <a:rPr lang="cs-CZ" dirty="0" smtClean="0">
                <a:hlinkClick r:id="rId2"/>
              </a:rPr>
              <a:t>http://www.</a:t>
            </a:r>
            <a:r>
              <a:rPr lang="cs-CZ" dirty="0" err="1" smtClean="0">
                <a:hlinkClick r:id="rId2"/>
              </a:rPr>
              <a:t>iotf.org</a:t>
            </a:r>
            <a:r>
              <a:rPr lang="cs-CZ" dirty="0" smtClean="0">
                <a:hlinkClick r:id="rId2"/>
              </a:rPr>
              <a:t>/</a:t>
            </a:r>
            <a:r>
              <a:rPr lang="cs-CZ" dirty="0" err="1" smtClean="0">
                <a:hlinkClick r:id="rId2"/>
              </a:rPr>
              <a:t>database</a:t>
            </a:r>
            <a:r>
              <a:rPr lang="cs-CZ" dirty="0" smtClean="0">
                <a:hlinkClick r:id="rId2"/>
              </a:rPr>
              <a:t>/</a:t>
            </a:r>
            <a:r>
              <a:rPr lang="cs-CZ" dirty="0" err="1" smtClean="0">
                <a:hlinkClick r:id="rId2"/>
              </a:rPr>
              <a:t>documents</a:t>
            </a:r>
            <a:r>
              <a:rPr lang="cs-CZ" dirty="0" smtClean="0">
                <a:hlinkClick r:id="rId2"/>
              </a:rPr>
              <a:t>/GlobalPrevalenceofAdultObesityFeb2009v2.pdf</a:t>
            </a:r>
            <a:endParaRPr lang="cs-CZ" dirty="0"/>
          </a:p>
        </p:txBody>
      </p:sp>
      <p:pic>
        <p:nvPicPr>
          <p:cNvPr id="1027" name="Picture 3"/>
          <p:cNvPicPr>
            <a:picLocks noChangeAspect="1" noChangeArrowheads="1"/>
          </p:cNvPicPr>
          <p:nvPr/>
        </p:nvPicPr>
        <p:blipFill>
          <a:blip r:embed="rId3"/>
          <a:srcRect/>
          <a:stretch>
            <a:fillRect/>
          </a:stretch>
        </p:blipFill>
        <p:spPr bwMode="auto">
          <a:xfrm>
            <a:off x="0" y="733424"/>
            <a:ext cx="9144000" cy="6124575"/>
          </a:xfrm>
          <a:prstGeom prst="rect">
            <a:avLst/>
          </a:prstGeom>
          <a:noFill/>
          <a:ln w="9525">
            <a:noFill/>
            <a:miter lim="800000"/>
            <a:headEnd/>
            <a:tailEnd/>
          </a:ln>
          <a:effectLst/>
        </p:spPr>
      </p:pic>
      <p:sp>
        <p:nvSpPr>
          <p:cNvPr id="6" name="Obdélník 5"/>
          <p:cNvSpPr/>
          <p:nvPr/>
        </p:nvSpPr>
        <p:spPr>
          <a:xfrm>
            <a:off x="0" y="3214686"/>
            <a:ext cx="7643834" cy="288000"/>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381</Words>
  <Application>Microsoft Office PowerPoint</Application>
  <PresentationFormat>Předvádění na obrazovce (4:3)</PresentationFormat>
  <Paragraphs>34</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sady Office</vt:lpstr>
      <vt:lpstr>Zdraví?</vt:lpstr>
      <vt:lpstr>Snímek 2</vt:lpstr>
      <vt:lpstr>Snímek 3</vt:lpstr>
      <vt:lpstr>Snímek 4</vt:lpstr>
      <vt:lpstr>Snímek 5</vt:lpstr>
      <vt:lpstr>Snímek 6</vt:lpstr>
      <vt:lpstr>Snímek 7</vt:lpstr>
      <vt:lpstr>Snímek 8</vt:lpstr>
      <vt:lpstr>Snímek 9</vt:lpstr>
      <vt:lpstr>Snímek 10</vt:lpstr>
      <vt:lpstr>Snímek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Tomáš</dc:creator>
  <cp:lastModifiedBy>Tomáš</cp:lastModifiedBy>
  <cp:revision>45</cp:revision>
  <dcterms:created xsi:type="dcterms:W3CDTF">2009-04-08T19:22:47Z</dcterms:created>
  <dcterms:modified xsi:type="dcterms:W3CDTF">2009-04-15T09:59:16Z</dcterms:modified>
</cp:coreProperties>
</file>