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CC0000"/>
    <a:srgbClr val="99CCFF"/>
    <a:srgbClr val="A50021"/>
    <a:srgbClr val="000000"/>
    <a:srgbClr val="00FFFF"/>
    <a:srgbClr val="CCFFFF"/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bdélník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bdélník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52B8A4-9D93-4162-A9AC-2C15F8D35814}" type="datetimeFigureOut">
              <a:rPr lang="cs-CZ"/>
              <a:pPr>
                <a:defRPr/>
              </a:pPr>
              <a:t>20.4.2009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A46170-9667-46DE-99BB-20B87F1DF7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BAD10-A640-43AD-8B89-FC2F7596A65A}" type="datetimeFigureOut">
              <a:rPr lang="cs-CZ"/>
              <a:pPr>
                <a:defRPr/>
              </a:pPr>
              <a:t>20.4.2009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35450-CF96-4709-A2BD-E277956279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06692-9057-4B54-BD3E-51FC70F68543}" type="datetimeFigureOut">
              <a:rPr lang="cs-CZ"/>
              <a:pPr>
                <a:defRPr/>
              </a:pPr>
              <a:t>20.4.2009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30337-BCDB-4018-8E56-FC1C1F863E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46FCE-E519-452E-B266-7AE340B5FB5B}" type="datetimeFigureOut">
              <a:rPr lang="cs-CZ"/>
              <a:pPr>
                <a:defRPr/>
              </a:pPr>
              <a:t>20.4.2009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EFF8F-CE26-4E92-A0E4-621A19B852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Volný tvar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bdélník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bdélník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Obdélník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65B56A-6F07-4053-8D34-12B83BC3B7A6}" type="datetimeFigureOut">
              <a:rPr lang="cs-CZ"/>
              <a:pPr>
                <a:defRPr/>
              </a:pPr>
              <a:t>20.4.2009</a:t>
            </a:fld>
            <a:endParaRPr lang="cs-CZ"/>
          </a:p>
        </p:txBody>
      </p:sp>
      <p:sp>
        <p:nvSpPr>
          <p:cNvPr id="2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9ABEC1-F63E-42F7-9316-AD0DA61F2C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D88A4A-8670-4FC7-8FF6-CA9422EADA15}" type="datetimeFigureOut">
              <a:rPr lang="cs-CZ"/>
              <a:pPr>
                <a:defRPr/>
              </a:pPr>
              <a:t>20.4.2009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CF0966-F6D7-4ECF-81CD-153E0395A1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bdélník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bdélník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bdélník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33D9A5-1B0E-4ECA-86ED-1AAB9C34562A}" type="datetimeFigureOut">
              <a:rPr lang="cs-CZ"/>
              <a:pPr>
                <a:defRPr/>
              </a:pPr>
              <a:t>20.4.2009</a:t>
            </a:fld>
            <a:endParaRPr lang="cs-CZ"/>
          </a:p>
        </p:txBody>
      </p:sp>
      <p:sp>
        <p:nvSpPr>
          <p:cNvPr id="1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BF981C-E6BE-4803-9FCA-9ADFC48326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1A98E-4CB0-4E07-826A-222B4A31B09B}" type="datetimeFigureOut">
              <a:rPr lang="cs-CZ"/>
              <a:pPr>
                <a:defRPr/>
              </a:pPr>
              <a:t>20.4.2009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FE706-0C5B-4D2C-BF95-9DD84492F6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00C1EB-1207-47B7-8BE5-77FB516A7936}" type="datetimeFigureOut">
              <a:rPr lang="cs-CZ"/>
              <a:pPr>
                <a:defRPr/>
              </a:pPr>
              <a:t>20.4.2009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BEEE74-0C6B-468A-A155-1474F962BD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C028E-21A8-4A42-8034-5F4FC8BD8447}" type="datetimeFigureOut">
              <a:rPr lang="cs-CZ"/>
              <a:pPr>
                <a:defRPr/>
              </a:pPr>
              <a:t>20.4.2009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58D8E-9206-4871-BCFC-E925A0C16B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Přímá spojovací čára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Skupina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Přímá spojovací čára 7"/>
            <p:cNvCxnSpPr/>
            <p:nvPr/>
          </p:nvCxnSpPr>
          <p:spPr>
            <a:xfrm rot="16200000">
              <a:off x="6663593" y="12751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5400000" flipH="1">
              <a:off x="6744513" y="1274199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Přímá spojovací čára 11"/>
            <p:cNvCxnSpPr/>
            <p:nvPr/>
          </p:nvCxnSpPr>
          <p:spPr>
            <a:xfrm rot="16200000">
              <a:off x="6663593" y="12751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čára 13"/>
            <p:cNvCxnSpPr/>
            <p:nvPr/>
          </p:nvCxnSpPr>
          <p:spPr>
            <a:xfrm rot="5400000" flipH="1">
              <a:off x="6744513" y="1274199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Přímá spojovací čára 15"/>
            <p:cNvCxnSpPr/>
            <p:nvPr/>
          </p:nvCxnSpPr>
          <p:spPr>
            <a:xfrm rot="16200000">
              <a:off x="6663592" y="1275173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17"/>
            <p:cNvCxnSpPr/>
            <p:nvPr/>
          </p:nvCxnSpPr>
          <p:spPr>
            <a:xfrm rot="5400000" flipH="1">
              <a:off x="6744512" y="1274198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CA36BA-5AD0-434C-9468-C808E8B39E18}" type="datetimeFigureOut">
              <a:rPr lang="cs-CZ"/>
              <a:pPr>
                <a:defRPr/>
              </a:pPr>
              <a:t>20.4.2009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3CDF93-1721-4378-8CBD-F3B8E13BBB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bdélník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891C9E4-A7AF-4564-AC75-3C73DDA7651F}" type="datetimeFigureOut">
              <a:rPr lang="cs-CZ"/>
              <a:pPr>
                <a:defRPr/>
              </a:pPr>
              <a:t>20.4.2009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1683621-36EA-4B7A-A9EB-2189D564C9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0" r:id="rId1"/>
    <p:sldLayoutId id="2147483935" r:id="rId2"/>
    <p:sldLayoutId id="2147483941" r:id="rId3"/>
    <p:sldLayoutId id="2147483942" r:id="rId4"/>
    <p:sldLayoutId id="2147483943" r:id="rId5"/>
    <p:sldLayoutId id="2147483936" r:id="rId6"/>
    <p:sldLayoutId id="2147483944" r:id="rId7"/>
    <p:sldLayoutId id="2147483937" r:id="rId8"/>
    <p:sldLayoutId id="2147483945" r:id="rId9"/>
    <p:sldLayoutId id="2147483938" r:id="rId10"/>
    <p:sldLayoutId id="21474839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n.wikipedia.org/wiki/File:Flag_of_Tonga.sv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en.wikipedia.org/wiki/File:Sila_o_Tonga_-_Coat_of_arms_of_the_Kingdom_of_Tonga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18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180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sz="18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28688" y="1071563"/>
            <a:ext cx="6480175" cy="1752600"/>
          </a:xfrm>
        </p:spPr>
        <p:txBody>
          <a:bodyPr>
            <a:normAutofit fontScale="8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8000" b="1" i="1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KINGDOM OF TONGA </a:t>
            </a:r>
          </a:p>
        </p:txBody>
      </p:sp>
      <p:sp>
        <p:nvSpPr>
          <p:cNvPr id="4" name="Obdélník 3"/>
          <p:cNvSpPr/>
          <p:nvPr/>
        </p:nvSpPr>
        <p:spPr>
          <a:xfrm>
            <a:off x="3857604" y="6211669"/>
            <a:ext cx="5286396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cs-CZ" b="1" i="1" dirty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KECLÍKOVÁ Barbora, 2.ročník UZ-AJ, Brno 2009</a:t>
            </a:r>
            <a:endParaRPr lang="cs-CZ" sz="2100" b="1" i="1" dirty="0">
              <a:solidFill>
                <a:srgbClr val="33CC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cs-CZ" b="1" cap="all" dirty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Franklin Gothic Book"/>
                <a:ea typeface="+mj-ea"/>
                <a:cs typeface="+mj-cs"/>
              </a:rPr>
              <a:t/>
            </a:r>
            <a:br>
              <a:rPr lang="cs-CZ" b="1" cap="all" dirty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Franklin Gothic Book"/>
                <a:ea typeface="+mj-ea"/>
                <a:cs typeface="+mj-cs"/>
              </a:rPr>
            </a:br>
            <a:endParaRPr lang="cs-CZ" b="1" cap="all" dirty="0">
              <a:ln w="5000" cmpd="sng">
                <a:solidFill>
                  <a:srgbClr val="6EA0B0">
                    <a:tint val="80000"/>
                    <a:shade val="99000"/>
                    <a:satMod val="500000"/>
                  </a:srgbClr>
                </a:solidFill>
                <a:prstDash val="solid"/>
              </a:ln>
              <a:gradFill>
                <a:gsLst>
                  <a:gs pos="0">
                    <a:srgbClr val="6EA0B0">
                      <a:tint val="63000"/>
                      <a:satMod val="255000"/>
                    </a:srgbClr>
                  </a:gs>
                  <a:gs pos="9000">
                    <a:srgbClr val="6EA0B0">
                      <a:tint val="63000"/>
                      <a:satMod val="255000"/>
                    </a:srgbClr>
                  </a:gs>
                  <a:gs pos="53000">
                    <a:srgbClr val="6EA0B0">
                      <a:shade val="60000"/>
                      <a:satMod val="100000"/>
                    </a:srgbClr>
                  </a:gs>
                  <a:gs pos="90000">
                    <a:srgbClr val="6EA0B0">
                      <a:tint val="63000"/>
                      <a:satMod val="255000"/>
                    </a:srgbClr>
                  </a:gs>
                  <a:gs pos="100000">
                    <a:srgbClr val="6EA0B0">
                      <a:tint val="63000"/>
                      <a:satMod val="255000"/>
                    </a:srgb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latin typeface="Franklin Gothic Book"/>
              <a:ea typeface="+mj-ea"/>
              <a:cs typeface="+mj-cs"/>
            </a:endParaRPr>
          </a:p>
        </p:txBody>
      </p:sp>
      <p:pic>
        <p:nvPicPr>
          <p:cNvPr id="8197" name="Picture 4" descr="C:\Users\Bara\Desktop\Tonga\tonga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3214688"/>
            <a:ext cx="5857875" cy="2647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bdélník 1"/>
          <p:cNvSpPr>
            <a:spLocks noChangeArrowheads="1"/>
          </p:cNvSpPr>
          <p:nvPr/>
        </p:nvSpPr>
        <p:spPr bwMode="auto">
          <a:xfrm>
            <a:off x="1000125" y="1928813"/>
            <a:ext cx="728662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6000" b="1" i="1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Thank You for Your Attention</a:t>
            </a:r>
            <a:br>
              <a:rPr lang="cs-CZ" sz="6000" b="1" i="1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6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6700" b="1" i="1" u="sng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sz="6700" b="1" i="1" u="sng" dirty="0">
              <a:solidFill>
                <a:srgbClr val="33CCFF"/>
              </a:solidFill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Geography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History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Politics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Economy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Demography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6)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Interesting facts</a:t>
            </a: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6000" b="1" i="1" u="sng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1) Geography</a:t>
            </a:r>
            <a:endParaRPr lang="cs-CZ" sz="6000" b="1" i="1" u="sng" dirty="0">
              <a:solidFill>
                <a:srgbClr val="33CC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Zástupný symbol pro obsah 4"/>
          <p:cNvSpPr>
            <a:spLocks noGrp="1"/>
          </p:cNvSpPr>
          <p:nvPr>
            <p:ph idx="1"/>
          </p:nvPr>
        </p:nvSpPr>
        <p:spPr>
          <a:xfrm>
            <a:off x="914400" y="1784350"/>
            <a:ext cx="6015038" cy="4572000"/>
          </a:xfrm>
        </p:spPr>
        <p:txBody>
          <a:bodyPr/>
          <a:lstStyle/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South Pacific Ocean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176 islands, 36 inhabited, 748 km²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Vava´u, Ha'apai , Tongatapu,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    ´Eua, Niuas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national capital: Nuku´alofa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subtropical climate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limestone base 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cyclones , earthquakes and volcanic activity </a:t>
            </a:r>
          </a:p>
          <a:p>
            <a:pPr eaLnBrk="1" hangingPunct="1"/>
            <a:endParaRPr lang="cs-CZ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Obrázek 8" descr="C:\Users\Bara\Desktop\Tonga\o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25" y="3071813"/>
            <a:ext cx="2740025" cy="36147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6000" b="1" i="1" u="sng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2) History</a:t>
            </a:r>
            <a:endParaRPr lang="cs-CZ" sz="6000" b="1" i="1" u="sng" dirty="0">
              <a:solidFill>
                <a:srgbClr val="33CC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857250" y="2071688"/>
            <a:ext cx="7772400" cy="4572000"/>
          </a:xfrm>
        </p:spPr>
        <p:txBody>
          <a:bodyPr/>
          <a:lstStyle/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Name - from the word Tongahahako</a:t>
            </a:r>
          </a:p>
          <a:p>
            <a:pPr eaLnBrk="1" hangingPunct="1"/>
            <a:r>
              <a:rPr lang="cs-CZ" smtClean="0"/>
              <a:t>The first settlers – Lapita people 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(1000 B.C.)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17th century – first European explorers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1773 James Cook – the Friendly Islands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19th century – civil war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1845 – Tonga united into a kingdom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1900-1970 – a British protected state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1970 till now – Commonwealth of Nations</a:t>
            </a:r>
          </a:p>
        </p:txBody>
      </p:sp>
      <p:pic>
        <p:nvPicPr>
          <p:cNvPr id="4" name="Picture 4" descr="Flag of Tonga">
            <a:hlinkClick r:id="rId2" tooltip="&quot;Flag of Tonga&quot;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90789" y="214290"/>
            <a:ext cx="2408753" cy="1214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6000" b="1" i="1" u="sng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3) Politics</a:t>
            </a:r>
            <a:endParaRPr lang="cs-CZ" sz="6000" b="1" i="1" u="sng" dirty="0">
              <a:solidFill>
                <a:srgbClr val="33CC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914400" y="1784350"/>
            <a:ext cx="6515100" cy="4573588"/>
          </a:xfrm>
        </p:spPr>
        <p:txBody>
          <a:bodyPr/>
          <a:lstStyle/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constitutional monarchy 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George Tupou V (from 2006)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powerful nobles X rest of the country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inequality between men and women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pro-democracy movement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supported US action in Iraq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mid-2003 – licensing and limiting</a:t>
            </a:r>
          </a:p>
          <a:p>
            <a:pPr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    freedom of the press</a:t>
            </a:r>
          </a:p>
          <a:p>
            <a:pPr>
              <a:buFont typeface="Wingdings" pitchFamily="2" charset="2"/>
              <a:buNone/>
            </a:pPr>
            <a:r>
              <a:rPr lang="cs-CZ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commoner = občan</a:t>
            </a:r>
          </a:p>
          <a:p>
            <a:pPr>
              <a:buFont typeface="Wingdings" pitchFamily="2" charset="2"/>
              <a:buNone/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endParaRPr lang="cs-CZ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2" name="Picture 5" descr="Coat of arms of Tonga">
            <a:hlinkClick r:id="rId2" tooltip="&quot;Coat of arms of Tonga&quot;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285750"/>
            <a:ext cx="13096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4036224"/>
            <a:ext cx="2095504" cy="26193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88" y="357188"/>
            <a:ext cx="7772400" cy="914400"/>
          </a:xfrm>
        </p:spPr>
        <p:txBody>
          <a:bodyPr/>
          <a:lstStyle/>
          <a:p>
            <a:pPr algn="ctr">
              <a:defRPr/>
            </a:pPr>
            <a:r>
              <a:rPr lang="cs-CZ" sz="6000" b="1" i="1" u="sng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4) Economy</a:t>
            </a:r>
            <a:endParaRPr lang="cs-CZ" sz="6000" b="1" i="1" u="sng" dirty="0">
              <a:solidFill>
                <a:srgbClr val="33CC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928688" y="1285875"/>
            <a:ext cx="6229350" cy="4572000"/>
          </a:xfrm>
        </p:spPr>
        <p:txBody>
          <a:bodyPr/>
          <a:lstStyle/>
          <a:p>
            <a:r>
              <a:rPr lang="cs-CZ" smtClean="0"/>
              <a:t>large non monetary sector</a:t>
            </a:r>
          </a:p>
          <a:p>
            <a:r>
              <a:rPr lang="cs-CZ" smtClean="0"/>
              <a:t> monetary sector – nobles and royals</a:t>
            </a:r>
          </a:p>
          <a:p>
            <a:r>
              <a:rPr lang="cs-CZ" smtClean="0"/>
              <a:t>dependence  on population living abroad</a:t>
            </a:r>
          </a:p>
          <a:p>
            <a:r>
              <a:rPr lang="cs-CZ" smtClean="0"/>
              <a:t>plantation and subsistence agriculture</a:t>
            </a:r>
          </a:p>
          <a:p>
            <a:r>
              <a:rPr lang="cs-CZ" smtClean="0"/>
              <a:t>Development plans: growing private sector, developing tourism,…</a:t>
            </a:r>
          </a:p>
          <a:p>
            <a:pPr>
              <a:buFont typeface="Wingdings" pitchFamily="2" charset="2"/>
              <a:buNone/>
            </a:pPr>
            <a:r>
              <a:rPr lang="cs-CZ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monetary = peněžní</a:t>
            </a:r>
          </a:p>
          <a:p>
            <a:endParaRPr lang="cs-CZ" smtClean="0"/>
          </a:p>
        </p:txBody>
      </p:sp>
      <p:pic>
        <p:nvPicPr>
          <p:cNvPr id="13316" name="Picture 4" descr="C:\Users\Bara\Desktop\Tonga\1962tonga1koulaobv4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12" y="214290"/>
            <a:ext cx="1714488" cy="1714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317" name="Picture 5" descr="C:\Users\Bara\Desktop\Tonga\1962tonga1koularev4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12" y="2071678"/>
            <a:ext cx="1714488" cy="1714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319" name="Picture 7" descr="C:\Users\Bara\Desktop\Tonga\tonga-1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03398" y="4000505"/>
            <a:ext cx="2240602" cy="28574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6000" b="1" i="1" u="sng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5) Demography</a:t>
            </a:r>
            <a:endParaRPr lang="cs-CZ" sz="6000" b="1" i="1" u="sng" dirty="0">
              <a:solidFill>
                <a:srgbClr val="33CC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70%  - on Tongatapu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98% Tongan people, 1,9% Europeans, 0,1 Chinese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Methodists, Catholic minority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Tongan language, English</a:t>
            </a:r>
          </a:p>
          <a:p>
            <a:pPr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    Hi=Malo e lelei; Yes=Io; Bye= Alu a 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70% of Tongan women (15-85) </a:t>
            </a:r>
          </a:p>
          <a:p>
            <a:pPr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    are obese</a:t>
            </a:r>
          </a:p>
          <a:p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endParaRPr lang="cs-CZ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4" descr="C:\Users\Bara\Desktop\Tonga\807843-Tonga-women-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92" y="4286256"/>
            <a:ext cx="1928808" cy="2571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6000" b="1" i="1" u="sng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6) Interesting facts</a:t>
            </a:r>
            <a:endParaRPr lang="cs-CZ" sz="6000" b="1" i="1" u="sng" dirty="0">
              <a:solidFill>
                <a:srgbClr val="33CC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average annual growth of population = 2,0%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Tongan king – the world´s heaviest monarch (160 kg)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Niuafo´ou island = Can island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significant dispersion in other countries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achievements in rugby</a:t>
            </a:r>
          </a:p>
          <a:p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endParaRPr lang="cs-CZ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Bara\Desktop\Tonga\tonga_glan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4341834"/>
            <a:ext cx="3714744" cy="25161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6000" b="1" i="1" u="sng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Summary</a:t>
            </a:r>
            <a:endParaRPr lang="cs-CZ" sz="6000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kingdom in the south Pacific Ocean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firstly settled – 1000 B.C.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constitutional monarchy 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income dependant on support from abroad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most of the pop. – on the main island Tongatapu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the world´s fattest population</a:t>
            </a:r>
          </a:p>
          <a:p>
            <a:endParaRPr lang="cs-CZ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554</TotalTime>
  <Words>321</Words>
  <Application>Microsoft Office PowerPoint</Application>
  <PresentationFormat>Předvádění na obrazovce (4:3)</PresentationFormat>
  <Paragraphs>74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9" baseType="lpstr">
      <vt:lpstr>Arial</vt:lpstr>
      <vt:lpstr>Consolas</vt:lpstr>
      <vt:lpstr>Corbel</vt:lpstr>
      <vt:lpstr>Wingdings</vt:lpstr>
      <vt:lpstr>Wingdings 2</vt:lpstr>
      <vt:lpstr>Wingdings 3</vt:lpstr>
      <vt:lpstr>Calibri</vt:lpstr>
      <vt:lpstr>Times New Roman</vt:lpstr>
      <vt:lpstr>Metro</vt:lpstr>
      <vt:lpstr> </vt:lpstr>
      <vt:lpstr>Outline </vt:lpstr>
      <vt:lpstr>1) Geography</vt:lpstr>
      <vt:lpstr>2) History</vt:lpstr>
      <vt:lpstr>3) Politics</vt:lpstr>
      <vt:lpstr>4) Economy</vt:lpstr>
      <vt:lpstr>5) Demography</vt:lpstr>
      <vt:lpstr>6) Interesting facts</vt:lpstr>
      <vt:lpstr>Summary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Barbora Keclíková</dc:creator>
  <cp:lastModifiedBy>Vera</cp:lastModifiedBy>
  <cp:revision>72</cp:revision>
  <dcterms:created xsi:type="dcterms:W3CDTF">2009-03-28T13:57:40Z</dcterms:created>
  <dcterms:modified xsi:type="dcterms:W3CDTF">2009-04-20T14:46:15Z</dcterms:modified>
</cp:coreProperties>
</file>