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  <a:srgbClr val="CC0000"/>
    <a:srgbClr val="99CCFF"/>
    <a:srgbClr val="A50021"/>
    <a:srgbClr val="000000"/>
    <a:srgbClr val="00FFFF"/>
    <a:srgbClr val="CCFFFF"/>
    <a:srgbClr val="0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52B8A4-9D93-4162-A9AC-2C15F8D35814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A46170-9667-46DE-99BB-20B87F1DF7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BAD10-A640-43AD-8B89-FC2F7596A65A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35450-CF96-4709-A2BD-E277956279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6692-9057-4B54-BD3E-51FC70F68543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0337-BCDB-4018-8E56-FC1C1F863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46FCE-E519-452E-B266-7AE340B5FB5B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EFF8F-CE26-4E92-A0E4-621A19B852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Volný tvar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Volný tvar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65B56A-6F07-4053-8D34-12B83BC3B7A6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9ABEC1-F63E-42F7-9316-AD0DA61F2C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D88A4A-8670-4FC7-8FF6-CA9422EADA15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CF0966-F6D7-4ECF-81CD-153E0395A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33D9A5-1B0E-4ECA-86ED-1AAB9C34562A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BF981C-E6BE-4803-9FCA-9ADFC48326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1A98E-4CB0-4E07-826A-222B4A31B09B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FE706-0C5B-4D2C-BF95-9DD84492F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00C1EB-1207-47B7-8BE5-77FB516A7936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8BEEE74-0C6B-468A-A155-1474F962BD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C028E-21A8-4A42-8034-5F4FC8BD8447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58D8E-9206-4871-BCFC-E925A0C16B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7"/>
            <p:cNvCxnSpPr/>
            <p:nvPr/>
          </p:nvCxnSpPr>
          <p:spPr>
            <a:xfrm rot="16200000">
              <a:off x="6663593" y="12751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/>
            <p:nvPr/>
          </p:nvCxnSpPr>
          <p:spPr>
            <a:xfrm rot="5400000" flipH="1">
              <a:off x="6744513" y="12741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1"/>
            <p:cNvCxnSpPr/>
            <p:nvPr/>
          </p:nvCxnSpPr>
          <p:spPr>
            <a:xfrm rot="16200000">
              <a:off x="6663593" y="1275175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 rot="5400000" flipH="1">
              <a:off x="6744513" y="12741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5"/>
            <p:cNvCxnSpPr/>
            <p:nvPr/>
          </p:nvCxnSpPr>
          <p:spPr>
            <a:xfrm rot="16200000">
              <a:off x="6663592" y="1275173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/>
            <p:nvPr/>
          </p:nvCxnSpPr>
          <p:spPr>
            <a:xfrm rot="5400000" flipH="1">
              <a:off x="6744512" y="1274198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CA36BA-5AD0-434C-9468-C808E8B39E18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3CDF93-1721-4378-8CBD-F3B8E13BBB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91C9E4-A7AF-4564-AC75-3C73DDA7651F}" type="datetimeFigureOut">
              <a:rPr lang="cs-CZ"/>
              <a:pPr>
                <a:defRPr/>
              </a:pPr>
              <a:t>20.4.2009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1683621-36EA-4B7A-A9EB-2189D564C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0" r:id="rId1"/>
    <p:sldLayoutId id="2147483935" r:id="rId2"/>
    <p:sldLayoutId id="2147483941" r:id="rId3"/>
    <p:sldLayoutId id="2147483942" r:id="rId4"/>
    <p:sldLayoutId id="2147483943" r:id="rId5"/>
    <p:sldLayoutId id="2147483936" r:id="rId6"/>
    <p:sldLayoutId id="2147483944" r:id="rId7"/>
    <p:sldLayoutId id="2147483937" r:id="rId8"/>
    <p:sldLayoutId id="2147483945" r:id="rId9"/>
    <p:sldLayoutId id="2147483938" r:id="rId10"/>
    <p:sldLayoutId id="21474839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File:Flag_of_Tonga.sv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n.wikipedia.org/wiki/File:Sila_o_Tonga_-_Coat_of_arms_of_the_Kingdom_of_Tonga.s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1800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sz="1800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18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28688" y="1071563"/>
            <a:ext cx="6480175" cy="1752600"/>
          </a:xfrm>
        </p:spPr>
        <p:txBody>
          <a:bodyPr>
            <a:normAutofit fontScale="850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cs-CZ" sz="8000" b="1" i="1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KINGDOM OF TONGA </a:t>
            </a:r>
          </a:p>
        </p:txBody>
      </p:sp>
      <p:sp>
        <p:nvSpPr>
          <p:cNvPr id="4" name="Obdélník 3"/>
          <p:cNvSpPr/>
          <p:nvPr/>
        </p:nvSpPr>
        <p:spPr>
          <a:xfrm>
            <a:off x="3857604" y="6211669"/>
            <a:ext cx="5286396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cs-CZ" b="1" i="1" dirty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KECLÍKOVÁ Barbora, 2.ročník UZ-AJ, Brno 2009</a:t>
            </a:r>
            <a:endParaRPr lang="cs-CZ" sz="2100" b="1" i="1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Aft>
                <a:spcPts val="0"/>
              </a:spcAft>
              <a:defRPr/>
            </a:pPr>
            <a:r>
              <a:rPr lang="cs-CZ" b="1" cap="all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  <a:t/>
            </a:r>
            <a:br>
              <a:rPr lang="cs-CZ" b="1" cap="all" dirty="0">
                <a:ln w="5000" cmpd="sng">
                  <a:solidFill>
                    <a:srgbClr val="6EA0B0">
                      <a:tint val="80000"/>
                      <a:shade val="99000"/>
                      <a:satMod val="500000"/>
                    </a:srgbClr>
                  </a:solidFill>
                  <a:prstDash val="solid"/>
                </a:ln>
                <a:gradFill>
                  <a:gsLst>
                    <a:gs pos="0">
                      <a:srgbClr val="6EA0B0">
                        <a:tint val="63000"/>
                        <a:satMod val="255000"/>
                      </a:srgbClr>
                    </a:gs>
                    <a:gs pos="9000">
                      <a:srgbClr val="6EA0B0">
                        <a:tint val="63000"/>
                        <a:satMod val="255000"/>
                      </a:srgbClr>
                    </a:gs>
                    <a:gs pos="53000">
                      <a:srgbClr val="6EA0B0">
                        <a:shade val="60000"/>
                        <a:satMod val="100000"/>
                      </a:srgbClr>
                    </a:gs>
                    <a:gs pos="90000">
                      <a:srgbClr val="6EA0B0">
                        <a:tint val="63000"/>
                        <a:satMod val="255000"/>
                      </a:srgbClr>
                    </a:gs>
                    <a:gs pos="100000">
                      <a:srgbClr val="6EA0B0">
                        <a:tint val="63000"/>
                        <a:satMod val="255000"/>
                      </a:srgb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  <a:latin typeface="Franklin Gothic Book"/>
                <a:ea typeface="+mj-ea"/>
                <a:cs typeface="+mj-cs"/>
              </a:rPr>
            </a:br>
            <a:endParaRPr lang="cs-CZ" b="1" cap="all" dirty="0">
              <a:ln w="5000" cmpd="sng">
                <a:solidFill>
                  <a:srgbClr val="6EA0B0">
                    <a:tint val="80000"/>
                    <a:shade val="99000"/>
                    <a:satMod val="500000"/>
                  </a:srgbClr>
                </a:solidFill>
                <a:prstDash val="solid"/>
              </a:ln>
              <a:gradFill>
                <a:gsLst>
                  <a:gs pos="0">
                    <a:srgbClr val="6EA0B0">
                      <a:tint val="63000"/>
                      <a:satMod val="255000"/>
                    </a:srgbClr>
                  </a:gs>
                  <a:gs pos="9000">
                    <a:srgbClr val="6EA0B0">
                      <a:tint val="63000"/>
                      <a:satMod val="255000"/>
                    </a:srgbClr>
                  </a:gs>
                  <a:gs pos="53000">
                    <a:srgbClr val="6EA0B0">
                      <a:shade val="60000"/>
                      <a:satMod val="100000"/>
                    </a:srgbClr>
                  </a:gs>
                  <a:gs pos="90000">
                    <a:srgbClr val="6EA0B0">
                      <a:tint val="63000"/>
                      <a:satMod val="255000"/>
                    </a:srgbClr>
                  </a:gs>
                  <a:gs pos="100000">
                    <a:srgbClr val="6EA0B0">
                      <a:tint val="63000"/>
                      <a:satMod val="255000"/>
                    </a:srgbClr>
                  </a:gs>
                </a:gsLst>
                <a:lin ang="5400000"/>
              </a:gradFill>
              <a:effectLst>
                <a:outerShdw blurRad="50800" dist="38100" dir="5400000" algn="t" rotWithShape="0">
                  <a:prstClr val="black">
                    <a:alpha val="50000"/>
                  </a:prstClr>
                </a:outerShdw>
              </a:effectLst>
              <a:latin typeface="Franklin Gothic Book"/>
              <a:ea typeface="+mj-ea"/>
              <a:cs typeface="+mj-cs"/>
            </a:endParaRPr>
          </a:p>
        </p:txBody>
      </p:sp>
      <p:pic>
        <p:nvPicPr>
          <p:cNvPr id="8197" name="Picture 4" descr="C:\Users\Bara\Desktop\Tonga\tonga-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75" y="3214688"/>
            <a:ext cx="5857875" cy="264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bdélník 1"/>
          <p:cNvSpPr>
            <a:spLocks noChangeArrowheads="1"/>
          </p:cNvSpPr>
          <p:nvPr/>
        </p:nvSpPr>
        <p:spPr bwMode="auto">
          <a:xfrm>
            <a:off x="1000125" y="1928813"/>
            <a:ext cx="7286625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6000" b="1" i="1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Thank You for Your Attention</a:t>
            </a:r>
            <a:br>
              <a:rPr lang="cs-CZ" sz="6000" b="1" i="1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7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r>
              <a:rPr lang="cs-CZ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cs-CZ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cs-CZ" sz="6700" b="1" i="1" u="sng" dirty="0">
              <a:solidFill>
                <a:srgbClr val="33CCFF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Geography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History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Politics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Economy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Demography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i="1" smtClean="0"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Interesting facts</a:t>
            </a:r>
            <a:endParaRPr lang="cs-CZ" i="1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1) Geography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3" name="Zástupný symbol pro obsah 4"/>
          <p:cNvSpPr>
            <a:spLocks noGrp="1"/>
          </p:cNvSpPr>
          <p:nvPr>
            <p:ph idx="1"/>
          </p:nvPr>
        </p:nvSpPr>
        <p:spPr>
          <a:xfrm>
            <a:off x="914400" y="1784350"/>
            <a:ext cx="6015038" cy="4572000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South Pacific Ocean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176 islands, 36 inhabited, 748 km²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Vava´u, Ha'apai , Tongatapu,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 ´Eua, Niuas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national capital: Nuku´alofa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subtropical climate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limestone base 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cyclones , earthquakes and volcanic activity </a:t>
            </a:r>
          </a:p>
          <a:p>
            <a:pPr eaLnBrk="1" hangingPunct="1"/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4" name="Obrázek 8" descr="C:\Users\Bara\Desktop\Tonga\o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25" y="3071813"/>
            <a:ext cx="2740025" cy="3614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2) History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857250" y="2071688"/>
            <a:ext cx="7772400" cy="4572000"/>
          </a:xfrm>
        </p:spPr>
        <p:txBody>
          <a:bodyPr/>
          <a:lstStyle/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Name - from the word Tongahahako</a:t>
            </a:r>
          </a:p>
          <a:p>
            <a:pPr eaLnBrk="1" hangingPunct="1"/>
            <a:r>
              <a:rPr lang="cs-CZ" smtClean="0"/>
              <a:t>The first settlers – Lapita people 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(1000 B.C.)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17th century – first European explorers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1773 James Cook – the Friendly Islands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19th century – civil war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1845 – Tonga united into a kingdom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1900-1970 – a British protected state</a:t>
            </a:r>
          </a:p>
          <a:p>
            <a:pPr eaLnBrk="1" hangingPunct="1"/>
            <a:r>
              <a:rPr lang="cs-CZ" smtClean="0">
                <a:latin typeface="Times New Roman" pitchFamily="18" charset="0"/>
                <a:cs typeface="Times New Roman" pitchFamily="18" charset="0"/>
              </a:rPr>
              <a:t>1970 till now – Commonwealth of Nations</a:t>
            </a:r>
          </a:p>
        </p:txBody>
      </p:sp>
      <p:pic>
        <p:nvPicPr>
          <p:cNvPr id="4" name="Picture 4" descr="Flag of Tonga">
            <a:hlinkClick r:id="rId2" tooltip="&quot;Flag of Tonga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90789" y="214290"/>
            <a:ext cx="2408753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3) Politics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4350"/>
            <a:ext cx="6515100" cy="4573588"/>
          </a:xfrm>
        </p:spPr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constitutional monarchy 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George Tupou V (from 2006)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powerful nobles X rest of the country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inequality between men and women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pro-democracy movement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supported US action in Iraq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mid-2003 – licensing and limiting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 freedom of the press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commoner = občan</a:t>
            </a:r>
          </a:p>
          <a:p>
            <a:pPr>
              <a:buFont typeface="Wingdings" pitchFamily="2" charset="2"/>
              <a:buNone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2" name="Picture 5" descr="Coat of arms of Tonga">
            <a:hlinkClick r:id="rId2" tooltip="&quot;Coat of arms of Tonga&quot;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285750"/>
            <a:ext cx="130968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036224"/>
            <a:ext cx="2095504" cy="2619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88" y="357188"/>
            <a:ext cx="7772400" cy="914400"/>
          </a:xfrm>
        </p:spPr>
        <p:txBody>
          <a:bodyPr/>
          <a:lstStyle/>
          <a:p>
            <a:pPr algn="ctr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4) Economy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928688" y="1285875"/>
            <a:ext cx="6229350" cy="4572000"/>
          </a:xfrm>
        </p:spPr>
        <p:txBody>
          <a:bodyPr/>
          <a:lstStyle/>
          <a:p>
            <a:r>
              <a:rPr lang="cs-CZ" smtClean="0"/>
              <a:t>large non monetary sector</a:t>
            </a:r>
          </a:p>
          <a:p>
            <a:r>
              <a:rPr lang="cs-CZ" smtClean="0"/>
              <a:t> monetary sector – nobles and royals</a:t>
            </a:r>
          </a:p>
          <a:p>
            <a:r>
              <a:rPr lang="cs-CZ" smtClean="0"/>
              <a:t>dependence  on population living abroad</a:t>
            </a:r>
          </a:p>
          <a:p>
            <a:r>
              <a:rPr lang="cs-CZ" smtClean="0"/>
              <a:t>plantation and subsistence agriculture</a:t>
            </a:r>
          </a:p>
          <a:p>
            <a:r>
              <a:rPr lang="cs-CZ" smtClean="0"/>
              <a:t>Development plans: growing private sector, developing tourism,…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monetary = peněžní</a:t>
            </a:r>
          </a:p>
          <a:p>
            <a:endParaRPr lang="cs-CZ" smtClean="0"/>
          </a:p>
        </p:txBody>
      </p:sp>
      <p:pic>
        <p:nvPicPr>
          <p:cNvPr id="13316" name="Picture 4" descr="C:\Users\Bara\Desktop\Tonga\1962tonga1koulaobv4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12" y="214290"/>
            <a:ext cx="1714488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7" name="Picture 5" descr="C:\Users\Bara\Desktop\Tonga\1962tonga1koularev40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12" y="2071678"/>
            <a:ext cx="1714488" cy="1714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319" name="Picture 7" descr="C:\Users\Bara\Desktop\Tonga\tonga-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03398" y="4000505"/>
            <a:ext cx="2240602" cy="28574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5) Demography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70%  - on Tongatapu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98% Tongan people, 1,9% Europeans, 0,1 Chinese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Methodists, Catholic minority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Tongan language, English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 Hi=Malo e lelei; Yes=Io; Bye= Alu a 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70% of Tongan women (15-85) </a:t>
            </a:r>
          </a:p>
          <a:p>
            <a:pPr>
              <a:buFont typeface="Wingdings" pitchFamily="2" charset="2"/>
              <a:buNone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    are obese</a:t>
            </a: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 descr="C:\Users\Bara\Desktop\Tonga\807843-Tonga-women-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92" y="4286256"/>
            <a:ext cx="1928808" cy="2571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6) Interesting facts</a:t>
            </a:r>
            <a:endParaRPr lang="cs-CZ" sz="6000" b="1" i="1" u="sng" dirty="0">
              <a:solidFill>
                <a:srgbClr val="33CC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average annual growth of population = 2,0%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Tongan king – the world´s heaviest monarch (160 kg)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Niuafo´ou island = Can island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significant dispersion in other countries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achievements in rugby</a:t>
            </a: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Bara\Desktop\Tonga\tonga_glan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4341834"/>
            <a:ext cx="3714744" cy="25161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cs-CZ" sz="6000" b="1" i="1" u="sng" dirty="0" smtClean="0">
                <a:solidFill>
                  <a:srgbClr val="33CCFF"/>
                </a:solidFill>
                <a:latin typeface="Times New Roman" pitchFamily="18" charset="0"/>
                <a:cs typeface="Times New Roman" pitchFamily="18" charset="0"/>
              </a:rPr>
              <a:t>Summary</a:t>
            </a:r>
            <a:endParaRPr lang="cs-CZ" sz="6000" dirty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kingdom in the south Pacific Ocean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firstly settled – 1000 B.C.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constitutional monarchy 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income dependant on support from abroad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most of the pop. – on the main island Tongatapu</a:t>
            </a:r>
          </a:p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the world´s fattest population</a:t>
            </a:r>
          </a:p>
          <a:p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554</TotalTime>
  <Words>321</Words>
  <Application>Microsoft Office PowerPoint</Application>
  <PresentationFormat>Předvádění na obrazovce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9" baseType="lpstr">
      <vt:lpstr>Arial</vt:lpstr>
      <vt:lpstr>Consolas</vt:lpstr>
      <vt:lpstr>Corbel</vt:lpstr>
      <vt:lpstr>Wingdings</vt:lpstr>
      <vt:lpstr>Wingdings 2</vt:lpstr>
      <vt:lpstr>Wingdings 3</vt:lpstr>
      <vt:lpstr>Calibri</vt:lpstr>
      <vt:lpstr>Times New Roman</vt:lpstr>
      <vt:lpstr>Metro</vt:lpstr>
      <vt:lpstr> </vt:lpstr>
      <vt:lpstr>Outline </vt:lpstr>
      <vt:lpstr>1) Geography</vt:lpstr>
      <vt:lpstr>2) History</vt:lpstr>
      <vt:lpstr>3) Politics</vt:lpstr>
      <vt:lpstr>4) Economy</vt:lpstr>
      <vt:lpstr>5) Demography</vt:lpstr>
      <vt:lpstr>6) Interesting facts</vt:lpstr>
      <vt:lpstr>Summary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Barbora Keclíková</dc:creator>
  <cp:lastModifiedBy>Vera</cp:lastModifiedBy>
  <cp:revision>72</cp:revision>
  <dcterms:created xsi:type="dcterms:W3CDTF">2009-03-28T13:57:40Z</dcterms:created>
  <dcterms:modified xsi:type="dcterms:W3CDTF">2009-04-20T14:46:15Z</dcterms:modified>
</cp:coreProperties>
</file>