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E08-4744-4C78-8D77-49BB9F67DC36}" type="datetimeFigureOut">
              <a:rPr lang="cs-CZ" smtClean="0"/>
              <a:t>13.5.2010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37DF6-FEAD-415D-A561-B171BB4BF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E08-4744-4C78-8D77-49BB9F67DC36}" type="datetimeFigureOut">
              <a:rPr lang="cs-CZ" smtClean="0"/>
              <a:t>13.5.2010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37DF6-FEAD-415D-A561-B171BB4BF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E08-4744-4C78-8D77-49BB9F67DC36}" type="datetimeFigureOut">
              <a:rPr lang="cs-CZ" smtClean="0"/>
              <a:t>13.5.2010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37DF6-FEAD-415D-A561-B171BB4BF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E08-4744-4C78-8D77-49BB9F67DC36}" type="datetimeFigureOut">
              <a:rPr lang="cs-CZ" smtClean="0"/>
              <a:t>13.5.2010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37DF6-FEAD-415D-A561-B171BB4BF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E08-4744-4C78-8D77-49BB9F67DC36}" type="datetimeFigureOut">
              <a:rPr lang="cs-CZ" smtClean="0"/>
              <a:t>13.5.2010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37DF6-FEAD-415D-A561-B171BB4BF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E08-4744-4C78-8D77-49BB9F67DC36}" type="datetimeFigureOut">
              <a:rPr lang="cs-CZ" smtClean="0"/>
              <a:t>13.5.2010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37DF6-FEAD-415D-A561-B171BB4BF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E08-4744-4C78-8D77-49BB9F67DC36}" type="datetimeFigureOut">
              <a:rPr lang="cs-CZ" smtClean="0"/>
              <a:t>13.5.2010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37DF6-FEAD-415D-A561-B171BB4BF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E08-4744-4C78-8D77-49BB9F67DC36}" type="datetimeFigureOut">
              <a:rPr lang="cs-CZ" smtClean="0"/>
              <a:t>13.5.2010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37DF6-FEAD-415D-A561-B171BB4BF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E08-4744-4C78-8D77-49BB9F67DC36}" type="datetimeFigureOut">
              <a:rPr lang="cs-CZ" smtClean="0"/>
              <a:t>13.5.2010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37DF6-FEAD-415D-A561-B171BB4BF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E08-4744-4C78-8D77-49BB9F67DC36}" type="datetimeFigureOut">
              <a:rPr lang="cs-CZ" smtClean="0"/>
              <a:t>13.5.2010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37DF6-FEAD-415D-A561-B171BB4BF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B6E08-4744-4C78-8D77-49BB9F67DC36}" type="datetimeFigureOut">
              <a:rPr lang="cs-CZ" smtClean="0"/>
              <a:t>13.5.2010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37DF6-FEAD-415D-A561-B171BB4BF5F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B6E08-4744-4C78-8D77-49BB9F67DC36}" type="datetimeFigureOut">
              <a:rPr lang="cs-CZ" smtClean="0"/>
              <a:t>13.5.2010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37DF6-FEAD-415D-A561-B171BB4BF5F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imgres?imgurl=http://www.anbg.gov.au/biography/biog-pics/brown.robert.jpg&amp;imgrefurl=http://www.anbg.gov.au/biography/brown-robert.html&amp;usg=__EB44EOiZLQojx1UQhy47H9GgbUU=&amp;h=357&amp;w=300&amp;sz=16&amp;hl=cs&amp;start=2&amp;itbs=1&amp;tbnid=GEOycz8xrPY49M:&amp;tbnh=121&amp;tbnw=102&amp;prev=/images%3Fq%3Drobert%2Bbrown%26hl%3Dcs%26gbv%3D2%26tbs%3Disch:1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" TargetMode="External"/><Relationship Id="rId2" Type="http://schemas.openxmlformats.org/officeDocument/2006/relationships/hyperlink" Target="http://www.is.muni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emini.tntech.ed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</p:spPr>
        <p:txBody>
          <a:bodyPr>
            <a:normAutofit/>
          </a:bodyPr>
          <a:lstStyle/>
          <a:p>
            <a:r>
              <a:rPr lang="cs-CZ" sz="7200" dirty="0" smtClean="0">
                <a:solidFill>
                  <a:schemeClr val="accent1">
                    <a:lumMod val="75000"/>
                  </a:schemeClr>
                </a:solidFill>
              </a:rPr>
              <a:t>Brownův pohyb</a:t>
            </a:r>
            <a:endParaRPr lang="cs-CZ" sz="7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0166" y="4572008"/>
            <a:ext cx="6400800" cy="1781172"/>
          </a:xfrm>
        </p:spPr>
        <p:txBody>
          <a:bodyPr>
            <a:normAutofit/>
          </a:bodyPr>
          <a:lstStyle/>
          <a:p>
            <a:r>
              <a:rPr lang="cs-CZ" sz="5400" dirty="0" err="1" smtClean="0">
                <a:solidFill>
                  <a:schemeClr val="bg2">
                    <a:lumMod val="50000"/>
                  </a:schemeClr>
                </a:solidFill>
              </a:rPr>
              <a:t>Kapplerův</a:t>
            </a:r>
            <a:r>
              <a:rPr lang="cs-CZ" sz="5400" dirty="0" smtClean="0">
                <a:solidFill>
                  <a:schemeClr val="bg2">
                    <a:lumMod val="50000"/>
                  </a:schemeClr>
                </a:solidFill>
              </a:rPr>
              <a:t> experiment</a:t>
            </a:r>
            <a:endParaRPr lang="cs-CZ" sz="54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11266" name="Picture 2" descr="http://t2.gstatic.com/images?q=tbn:GEOycz8xrPY49M:http://www.anbg.gov.au/biography/biog-pics/brown.robert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2357430"/>
            <a:ext cx="1719824" cy="20401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Kapplerův</a:t>
            </a:r>
            <a:r>
              <a:rPr lang="cs-CZ" dirty="0" smtClean="0"/>
              <a:t> 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K zaznamenání kmitů použil fotografickou registraci výchylek φ na pohybující se film</a:t>
            </a:r>
            <a:r>
              <a:rPr lang="cs-CZ" sz="2800" dirty="0" smtClean="0"/>
              <a:t>.</a:t>
            </a:r>
          </a:p>
          <a:p>
            <a:r>
              <a:rPr lang="cs-CZ" sz="2800" dirty="0"/>
              <a:t>Po registraci trvající 101 hodinu a při teplotě 287 K </a:t>
            </a:r>
            <a:r>
              <a:rPr lang="cs-CZ" sz="2800" dirty="0" err="1"/>
              <a:t>Kappler</a:t>
            </a:r>
            <a:r>
              <a:rPr lang="cs-CZ" sz="2800" dirty="0"/>
              <a:t> zjistil φ</a:t>
            </a:r>
            <a:r>
              <a:rPr lang="cs-CZ" sz="2800" baseline="30000" dirty="0"/>
              <a:t>2 </a:t>
            </a:r>
            <a:r>
              <a:rPr lang="cs-CZ" sz="2800" dirty="0"/>
              <a:t>= 4,178 . 10</a:t>
            </a:r>
            <a:r>
              <a:rPr lang="cs-CZ" sz="2800" baseline="30000" dirty="0"/>
              <a:t>-6</a:t>
            </a:r>
            <a:r>
              <a:rPr lang="cs-CZ" sz="2800" dirty="0"/>
              <a:t> rad</a:t>
            </a:r>
            <a:r>
              <a:rPr lang="cs-CZ" sz="2800" baseline="30000" dirty="0"/>
              <a:t>2</a:t>
            </a:r>
            <a:r>
              <a:rPr lang="cs-CZ" sz="2800" dirty="0"/>
              <a:t> a zvláštním měřením získal direkční moment D = 9,426 . 10</a:t>
            </a:r>
            <a:r>
              <a:rPr lang="cs-CZ" sz="2800" baseline="30000" dirty="0"/>
              <a:t>-16</a:t>
            </a:r>
            <a:r>
              <a:rPr lang="cs-CZ" sz="2800" dirty="0"/>
              <a:t> </a:t>
            </a:r>
            <a:r>
              <a:rPr lang="cs-CZ" sz="2800" dirty="0" err="1"/>
              <a:t>N.m</a:t>
            </a:r>
            <a:r>
              <a:rPr lang="cs-CZ" sz="2800" dirty="0"/>
              <a:t>. </a:t>
            </a:r>
            <a:endParaRPr lang="cs-CZ" sz="2800" dirty="0" smtClean="0"/>
          </a:p>
          <a:p>
            <a:r>
              <a:rPr lang="cs-CZ" sz="2800" dirty="0"/>
              <a:t>Odtud určil </a:t>
            </a:r>
            <a:r>
              <a:rPr lang="cs-CZ" sz="2800" dirty="0" err="1"/>
              <a:t>Avogadrovu</a:t>
            </a:r>
            <a:r>
              <a:rPr lang="cs-CZ" sz="2800" dirty="0"/>
              <a:t> </a:t>
            </a:r>
            <a:r>
              <a:rPr lang="cs-CZ" sz="2800" dirty="0" smtClean="0"/>
              <a:t>konstantu</a:t>
            </a:r>
          </a:p>
          <a:p>
            <a:pPr algn="ctr"/>
            <a:r>
              <a:rPr lang="cs-CZ" sz="3600" b="1" dirty="0"/>
              <a:t>N</a:t>
            </a:r>
            <a:r>
              <a:rPr lang="cs-CZ" sz="3600" b="1" baseline="-25000" dirty="0"/>
              <a:t>A</a:t>
            </a:r>
            <a:r>
              <a:rPr lang="cs-CZ" sz="3600" b="1" dirty="0"/>
              <a:t> = 6,059 . 10</a:t>
            </a:r>
            <a:r>
              <a:rPr lang="cs-CZ" sz="3600" b="1" baseline="30000" dirty="0"/>
              <a:t>23</a:t>
            </a:r>
            <a:r>
              <a:rPr lang="cs-CZ" sz="3600" b="1" dirty="0"/>
              <a:t> mol</a:t>
            </a:r>
            <a:r>
              <a:rPr lang="cs-CZ" sz="3600" b="1" baseline="30000" dirty="0"/>
              <a:t>-1</a:t>
            </a:r>
            <a:endParaRPr lang="cs-CZ" sz="3600" dirty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sz="3600" dirty="0" smtClean="0"/>
              <a:t>Zdroje:</a:t>
            </a:r>
            <a:endParaRPr lang="cs-CZ" sz="3600" b="1" dirty="0" smtClean="0"/>
          </a:p>
          <a:p>
            <a:r>
              <a:rPr lang="cs-CZ" dirty="0" smtClean="0"/>
              <a:t>Studijní materiály z 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is.muni.cz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www.</a:t>
            </a:r>
            <a:r>
              <a:rPr lang="cs-CZ" dirty="0" err="1" smtClean="0">
                <a:hlinkClick r:id="rId3"/>
              </a:rPr>
              <a:t>google.com</a:t>
            </a:r>
            <a:endParaRPr lang="cs-CZ" dirty="0" smtClean="0"/>
          </a:p>
          <a:p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gemini.tntech.edu</a:t>
            </a:r>
            <a:endParaRPr lang="cs-CZ" dirty="0" smtClean="0"/>
          </a:p>
          <a:p>
            <a:pPr algn="ctr">
              <a:buNone/>
            </a:pPr>
            <a:r>
              <a:rPr lang="cs-CZ" dirty="0" smtClean="0"/>
              <a:t>Autor:</a:t>
            </a:r>
          </a:p>
          <a:p>
            <a:pPr algn="ctr">
              <a:buNone/>
            </a:pPr>
            <a:r>
              <a:rPr lang="cs-CZ" smtClean="0"/>
              <a:t>Pavel Vašíček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Brownův pohyb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náhodný pohyb mikroskopických částic v kapalném nebo plynném médiu</a:t>
            </a:r>
          </a:p>
          <a:p>
            <a:r>
              <a:rPr lang="cs-CZ" dirty="0" smtClean="0"/>
              <a:t>molekuly v roztoku se vlivem tepelného pohybu neustále srážejí, přičemž směr a síla těchto srážek jsou náhodné, díky čemuž je i okamžitá poloha částice náhodná</a:t>
            </a:r>
          </a:p>
          <a:p>
            <a:r>
              <a:rPr lang="cs-CZ" dirty="0" smtClean="0"/>
              <a:t>Rychlost je úměrná teplotě systému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Brownův pohyb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Poprvé ho zaznamenal Anglický biolog Robert Brown roku 1827</a:t>
            </a:r>
          </a:p>
          <a:p>
            <a:r>
              <a:rPr lang="cs-CZ" dirty="0" smtClean="0"/>
              <a:t>Podstatu tohoto jevu objasnil v roce 1905 Albert Einstein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5" name="Obrázek 4" descr="11660G300x306_brownuv_pohyb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3857628"/>
            <a:ext cx="2357454" cy="24046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Kapplerův</a:t>
            </a:r>
            <a:r>
              <a:rPr lang="cs-CZ" dirty="0" smtClean="0"/>
              <a:t> 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</a:t>
            </a:r>
            <a:r>
              <a:rPr lang="cs-CZ" baseline="-25000" dirty="0" smtClean="0"/>
              <a:t>a </a:t>
            </a:r>
            <a:r>
              <a:rPr lang="cs-CZ" dirty="0" smtClean="0"/>
              <a:t>= 6,023 . 10</a:t>
            </a:r>
            <a:r>
              <a:rPr lang="cs-CZ" baseline="30000" dirty="0" smtClean="0"/>
              <a:t>23</a:t>
            </a:r>
          </a:p>
          <a:p>
            <a:r>
              <a:rPr lang="cs-CZ" dirty="0" smtClean="0"/>
              <a:t>vyjadřuje počet částic v jednotkovém látkovém množství</a:t>
            </a:r>
            <a:endParaRPr lang="cs-CZ" baseline="30000" dirty="0" smtClean="0"/>
          </a:p>
          <a:p>
            <a:r>
              <a:rPr lang="cs-CZ" dirty="0" smtClean="0"/>
              <a:t>Je pojmenována po italském fyzikovi </a:t>
            </a:r>
            <a:r>
              <a:rPr lang="cs-CZ" dirty="0" err="1" smtClean="0"/>
              <a:t>Avogadrovi</a:t>
            </a:r>
            <a:endParaRPr lang="cs-CZ" dirty="0" smtClean="0"/>
          </a:p>
        </p:txBody>
      </p:sp>
      <p:pic>
        <p:nvPicPr>
          <p:cNvPr id="4" name="Obrázek 3" descr="images[1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4214818"/>
            <a:ext cx="1643074" cy="19978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Kapplerův</a:t>
            </a:r>
            <a:r>
              <a:rPr lang="cs-CZ" dirty="0" smtClean="0"/>
              <a:t> experiment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hodnotu </a:t>
            </a:r>
            <a:r>
              <a:rPr lang="cs-CZ" dirty="0" err="1" smtClean="0"/>
              <a:t>Avogadrovy</a:t>
            </a:r>
            <a:r>
              <a:rPr lang="cs-CZ" dirty="0" smtClean="0"/>
              <a:t> konstanty však poprvé vypočetl </a:t>
            </a:r>
            <a:r>
              <a:rPr lang="cs-CZ" dirty="0" err="1" smtClean="0"/>
              <a:t>Johann</a:t>
            </a:r>
            <a:r>
              <a:rPr lang="cs-CZ" dirty="0" smtClean="0"/>
              <a:t> Josef </a:t>
            </a:r>
            <a:r>
              <a:rPr lang="cs-CZ" dirty="0" err="1" smtClean="0"/>
              <a:t>Loschmidt</a:t>
            </a:r>
            <a:r>
              <a:rPr lang="cs-CZ" dirty="0" smtClean="0"/>
              <a:t> roku</a:t>
            </a:r>
            <a:endParaRPr lang="cs-CZ" baseline="30000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6" name="Obrázek 5" descr="imagesCASHFYE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3214686"/>
            <a:ext cx="1860957" cy="24812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Kapplerův</a:t>
            </a:r>
            <a:r>
              <a:rPr lang="cs-CZ" dirty="0" smtClean="0"/>
              <a:t> 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Prováděl měření </a:t>
            </a:r>
            <a:r>
              <a:rPr lang="cs-CZ" dirty="0" err="1" smtClean="0"/>
              <a:t>Avogadrovy</a:t>
            </a:r>
            <a:r>
              <a:rPr lang="cs-CZ" dirty="0" smtClean="0"/>
              <a:t> konstanty metodou torzních kmitů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imagesCAS1BZI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3071810"/>
            <a:ext cx="1932536" cy="25622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Kapplerův</a:t>
            </a:r>
            <a:r>
              <a:rPr lang="cs-CZ" dirty="0" smtClean="0"/>
              <a:t> experiment</a:t>
            </a:r>
            <a:endParaRPr lang="cs-CZ" dirty="0"/>
          </a:p>
        </p:txBody>
      </p:sp>
      <p:pic>
        <p:nvPicPr>
          <p:cNvPr id="4" name="Zástupný symbol pro obsah 3" descr="Výstřiže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24374" y="1643050"/>
            <a:ext cx="6546139" cy="35004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Kapplerův</a:t>
            </a:r>
            <a:r>
              <a:rPr lang="cs-CZ" dirty="0" smtClean="0"/>
              <a:t> 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Protože zrcátko má pouze jeden stupeň volnosti, lze jeho střední </a:t>
            </a:r>
            <a:r>
              <a:rPr lang="cs-CZ" sz="2800" dirty="0" err="1"/>
              <a:t>kinetiskou</a:t>
            </a:r>
            <a:r>
              <a:rPr lang="cs-CZ" sz="2800" dirty="0"/>
              <a:t> energii vyjádřit vztahem</a:t>
            </a:r>
            <a:r>
              <a:rPr lang="cs-CZ" sz="2800" dirty="0" smtClean="0"/>
              <a:t>:</a:t>
            </a:r>
          </a:p>
          <a:p>
            <a:endParaRPr lang="cs-CZ" sz="2800" dirty="0"/>
          </a:p>
          <a:p>
            <a:endParaRPr lang="cs-CZ" sz="2800" dirty="0" smtClean="0"/>
          </a:p>
          <a:p>
            <a:r>
              <a:rPr lang="cs-CZ" sz="2800" dirty="0" err="1"/>
              <a:t>Promalé</a:t>
            </a:r>
            <a:r>
              <a:rPr lang="cs-CZ" sz="2800" dirty="0"/>
              <a:t> kmity systému je tato energie rovna energii potencionální </a:t>
            </a:r>
            <a:r>
              <a:rPr lang="cs-CZ" sz="2800" dirty="0" smtClean="0"/>
              <a:t>:</a:t>
            </a:r>
            <a:endParaRPr lang="cs-CZ" sz="2800" dirty="0"/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Výstřižek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2643182"/>
            <a:ext cx="1663010" cy="785818"/>
          </a:xfrm>
          <a:prstGeom prst="rect">
            <a:avLst/>
          </a:prstGeom>
        </p:spPr>
      </p:pic>
      <p:pic>
        <p:nvPicPr>
          <p:cNvPr id="5" name="Obrázek 4" descr="Výstřižek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52" y="4643446"/>
            <a:ext cx="1785950" cy="870078"/>
          </a:xfrm>
          <a:prstGeom prst="rect">
            <a:avLst/>
          </a:prstGeom>
        </p:spPr>
      </p:pic>
      <p:pic>
        <p:nvPicPr>
          <p:cNvPr id="6" name="Obrázek 5" descr="Výstřižek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0430" y="4929198"/>
            <a:ext cx="657225" cy="342900"/>
          </a:xfrm>
          <a:prstGeom prst="rect">
            <a:avLst/>
          </a:prstGeom>
        </p:spPr>
      </p:pic>
      <p:pic>
        <p:nvPicPr>
          <p:cNvPr id="7" name="Obrázek 6" descr="Výstřižek5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43438" y="4572008"/>
            <a:ext cx="2135202" cy="8734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Kapplerův</a:t>
            </a:r>
            <a:r>
              <a:rPr lang="cs-CZ" dirty="0" smtClean="0"/>
              <a:t> 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 použitím vztahu k = R/ N</a:t>
            </a:r>
            <a:r>
              <a:rPr lang="cs-CZ" baseline="-25000" dirty="0"/>
              <a:t>A</a:t>
            </a:r>
            <a:r>
              <a:rPr lang="cs-CZ" dirty="0"/>
              <a:t> plyne pro </a:t>
            </a:r>
            <a:r>
              <a:rPr lang="cs-CZ" dirty="0" err="1"/>
              <a:t>Avogadrovu</a:t>
            </a:r>
            <a:r>
              <a:rPr lang="cs-CZ" dirty="0"/>
              <a:t> konstantu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Kappler</a:t>
            </a:r>
            <a:r>
              <a:rPr lang="cs-CZ" dirty="0" smtClean="0"/>
              <a:t> touto metodou konal pečlivá a důkladná měření a</a:t>
            </a:r>
          </a:p>
        </p:txBody>
      </p:sp>
      <p:pic>
        <p:nvPicPr>
          <p:cNvPr id="4" name="Obrázek 3" descr="Výstřižek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4612" y="2786058"/>
            <a:ext cx="2397883" cy="12954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159</Words>
  <Application>Microsoft Office PowerPoint</Application>
  <PresentationFormat>Předvádění na obrazovce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Brownův pohyb</vt:lpstr>
      <vt:lpstr>Brownův pohyb</vt:lpstr>
      <vt:lpstr>Brownův pohyb</vt:lpstr>
      <vt:lpstr>Kapplerův experiment</vt:lpstr>
      <vt:lpstr>Kapplerův experiment</vt:lpstr>
      <vt:lpstr>Kapplerův experiment</vt:lpstr>
      <vt:lpstr>Kapplerův experiment</vt:lpstr>
      <vt:lpstr>Kapplerův experiment</vt:lpstr>
      <vt:lpstr>Kapplerův experiment</vt:lpstr>
      <vt:lpstr>Kapplerův experiment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Brownův pohyb</dc:title>
  <dc:creator>Peter</dc:creator>
  <cp:lastModifiedBy>Peter</cp:lastModifiedBy>
  <cp:revision>18</cp:revision>
  <dcterms:created xsi:type="dcterms:W3CDTF">2010-05-13T16:31:42Z</dcterms:created>
  <dcterms:modified xsi:type="dcterms:W3CDTF">2010-05-13T17:57:24Z</dcterms:modified>
</cp:coreProperties>
</file>