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63" r:id="rId6"/>
    <p:sldId id="264" r:id="rId7"/>
    <p:sldId id="265" r:id="rId8"/>
    <p:sldId id="284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8" r:id="rId21"/>
    <p:sldId id="277" r:id="rId22"/>
    <p:sldId id="274" r:id="rId23"/>
    <p:sldId id="280" r:id="rId24"/>
    <p:sldId id="281" r:id="rId25"/>
    <p:sldId id="282" r:id="rId26"/>
    <p:sldId id="283" r:id="rId27"/>
    <p:sldId id="279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6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10B0-2D14-462C-91C3-752F3E139E66}" type="datetimeFigureOut">
              <a:rPr lang="cs-CZ" smtClean="0"/>
              <a:pPr/>
              <a:t>5.5.2010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8614-00A1-41D7-99AA-2FD0BB9509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10B0-2D14-462C-91C3-752F3E139E66}" type="datetimeFigureOut">
              <a:rPr lang="cs-CZ" smtClean="0"/>
              <a:pPr/>
              <a:t>5.5.2010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8614-00A1-41D7-99AA-2FD0BB9509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10B0-2D14-462C-91C3-752F3E139E66}" type="datetimeFigureOut">
              <a:rPr lang="cs-CZ" smtClean="0"/>
              <a:pPr/>
              <a:t>5.5.2010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8614-00A1-41D7-99AA-2FD0BB9509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10B0-2D14-462C-91C3-752F3E139E66}" type="datetimeFigureOut">
              <a:rPr lang="cs-CZ" smtClean="0"/>
              <a:pPr/>
              <a:t>5.5.2010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8614-00A1-41D7-99AA-2FD0BB9509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10B0-2D14-462C-91C3-752F3E139E66}" type="datetimeFigureOut">
              <a:rPr lang="cs-CZ" smtClean="0"/>
              <a:pPr/>
              <a:t>5.5.2010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8614-00A1-41D7-99AA-2FD0BB9509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10B0-2D14-462C-91C3-752F3E139E66}" type="datetimeFigureOut">
              <a:rPr lang="cs-CZ" smtClean="0"/>
              <a:pPr/>
              <a:t>5.5.2010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8614-00A1-41D7-99AA-2FD0BB9509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10B0-2D14-462C-91C3-752F3E139E66}" type="datetimeFigureOut">
              <a:rPr lang="cs-CZ" smtClean="0"/>
              <a:pPr/>
              <a:t>5.5.2010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8614-00A1-41D7-99AA-2FD0BB9509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10B0-2D14-462C-91C3-752F3E139E66}" type="datetimeFigureOut">
              <a:rPr lang="cs-CZ" smtClean="0"/>
              <a:pPr/>
              <a:t>5.5.2010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8614-00A1-41D7-99AA-2FD0BB9509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10B0-2D14-462C-91C3-752F3E139E66}" type="datetimeFigureOut">
              <a:rPr lang="cs-CZ" smtClean="0"/>
              <a:pPr/>
              <a:t>5.5.2010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8614-00A1-41D7-99AA-2FD0BB9509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10B0-2D14-462C-91C3-752F3E139E66}" type="datetimeFigureOut">
              <a:rPr lang="cs-CZ" smtClean="0"/>
              <a:pPr/>
              <a:t>5.5.2010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8614-00A1-41D7-99AA-2FD0BB9509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10B0-2D14-462C-91C3-752F3E139E66}" type="datetimeFigureOut">
              <a:rPr lang="cs-CZ" smtClean="0"/>
              <a:pPr/>
              <a:t>5.5.2010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8614-00A1-41D7-99AA-2FD0BB9509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910B0-2D14-462C-91C3-752F3E139E66}" type="datetimeFigureOut">
              <a:rPr lang="cs-CZ" smtClean="0"/>
              <a:pPr/>
              <a:t>5.5.2010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B8614-00A1-41D7-99AA-2FD0BB95097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List_aplikace_Microsoft_Office_Excel_97-20032.xls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Šešulka\Plocha\podtrz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0968" y="3352800"/>
            <a:ext cx="9525000" cy="1905000"/>
          </a:xfrm>
          <a:prstGeom prst="rect">
            <a:avLst/>
          </a:prstGeom>
          <a:noFill/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85719" y="1444625"/>
            <a:ext cx="85725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G7481 </a:t>
            </a:r>
          </a:p>
          <a:p>
            <a:pPr algn="ctr"/>
            <a:r>
              <a:rPr lang="en-GB" sz="3600" b="1" dirty="0" err="1" smtClean="0">
                <a:solidFill>
                  <a:schemeClr val="bg1"/>
                </a:solidFill>
              </a:rPr>
              <a:t>Magnetometry</a:t>
            </a:r>
            <a:r>
              <a:rPr lang="en-GB" sz="3600" b="1" smtClean="0">
                <a:solidFill>
                  <a:schemeClr val="bg1"/>
                </a:solidFill>
              </a:rPr>
              <a:t> in geology and archaeology</a:t>
            </a:r>
            <a:endParaRPr lang="en-GB" sz="10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785786" y="3810000"/>
            <a:ext cx="614366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  <a:latin typeface="+mj-lt"/>
              </a:rPr>
              <a:t>L</a:t>
            </a:r>
            <a:r>
              <a:rPr lang="cs-CZ" b="1" dirty="0" smtClean="0">
                <a:solidFill>
                  <a:srgbClr val="CC0000"/>
                </a:solidFill>
                <a:latin typeface="+mj-lt"/>
              </a:rPr>
              <a:t>e</a:t>
            </a:r>
            <a:r>
              <a:rPr lang="en-GB" b="1" dirty="0" err="1" smtClean="0">
                <a:solidFill>
                  <a:srgbClr val="CC0000"/>
                </a:solidFill>
                <a:latin typeface="+mj-lt"/>
              </a:rPr>
              <a:t>cturer</a:t>
            </a:r>
            <a:r>
              <a:rPr lang="en-GB" b="1" dirty="0" smtClean="0">
                <a:solidFill>
                  <a:srgbClr val="CC0000"/>
                </a:solidFill>
                <a:latin typeface="+mj-lt"/>
              </a:rPr>
              <a:t>:</a:t>
            </a:r>
            <a:r>
              <a:rPr lang="en-GB" sz="2600" b="1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en-GB" sz="2400" b="1" dirty="0" err="1" smtClean="0">
                <a:solidFill>
                  <a:srgbClr val="CC0000"/>
                </a:solidFill>
                <a:latin typeface="+mj-lt"/>
              </a:rPr>
              <a:t>Vojtěch</a:t>
            </a:r>
            <a:r>
              <a:rPr lang="en-GB" sz="2400" b="1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en-GB" sz="2400" b="1" dirty="0" err="1" smtClean="0">
                <a:solidFill>
                  <a:srgbClr val="CC0000"/>
                </a:solidFill>
                <a:latin typeface="+mj-lt"/>
              </a:rPr>
              <a:t>Šešulka</a:t>
            </a:r>
            <a:endParaRPr lang="en-GB" sz="2600" b="1" dirty="0" smtClean="0">
              <a:solidFill>
                <a:srgbClr val="CC0000"/>
              </a:solidFill>
              <a:latin typeface="+mj-lt"/>
            </a:endParaRPr>
          </a:p>
          <a:p>
            <a:endParaRPr lang="en-GB" sz="1400" b="1" dirty="0" smtClean="0">
              <a:solidFill>
                <a:srgbClr val="CC0000"/>
              </a:solidFill>
              <a:latin typeface="+mj-lt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spring</a:t>
            </a:r>
            <a:r>
              <a:rPr lang="en-GB" sz="1800" b="1" dirty="0" smtClean="0">
                <a:solidFill>
                  <a:schemeClr val="bg1"/>
                </a:solidFill>
                <a:latin typeface="+mj-lt"/>
              </a:rPr>
              <a:t> 2010</a:t>
            </a:r>
            <a:endParaRPr lang="en-GB" sz="2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Šešulka\Plocha\podtrz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0968" y="152400"/>
            <a:ext cx="9525000" cy="1905000"/>
          </a:xfrm>
          <a:prstGeom prst="rect">
            <a:avLst/>
          </a:prstGeom>
          <a:noFill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27088" y="441325"/>
            <a:ext cx="45670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dirty="0" err="1" smtClean="0">
                <a:solidFill>
                  <a:srgbClr val="C00000"/>
                </a:solidFill>
                <a:latin typeface="Calibri" pitchFamily="34" charset="0"/>
              </a:rPr>
              <a:t>Measurements</a:t>
            </a:r>
            <a:r>
              <a:rPr lang="cs-CZ" sz="4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cs-CZ" sz="4000" dirty="0" err="1" smtClean="0">
                <a:solidFill>
                  <a:srgbClr val="C00000"/>
                </a:solidFill>
                <a:latin typeface="Calibri" pitchFamily="34" charset="0"/>
              </a:rPr>
              <a:t>types</a:t>
            </a:r>
            <a:endParaRPr lang="cs-CZ" sz="800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0034" y="2428868"/>
            <a:ext cx="9296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 testing measurements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			(suitability of the method)</a:t>
            </a:r>
          </a:p>
          <a:p>
            <a:pPr>
              <a:buFont typeface="Wingdings" pitchFamily="2" charset="2"/>
              <a:buChar char="§"/>
            </a:pPr>
            <a:endParaRPr lang="en-GB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 areal measurements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			(several days long measurements)</a:t>
            </a:r>
          </a:p>
          <a:p>
            <a:pPr>
              <a:buFont typeface="Wingdings" pitchFamily="2" charset="2"/>
              <a:buChar char="§"/>
            </a:pPr>
            <a:endParaRPr lang="en-GB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 detail measurements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			(the most interesting objects)</a:t>
            </a:r>
          </a:p>
          <a:p>
            <a:pPr>
              <a:buFont typeface="Wingdings" pitchFamily="2" charset="2"/>
              <a:buChar char="§"/>
            </a:pP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      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Šešulka\Plocha\podtrz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0968" y="152400"/>
            <a:ext cx="9525000" cy="1905000"/>
          </a:xfrm>
          <a:prstGeom prst="rect">
            <a:avLst/>
          </a:prstGeom>
          <a:noFill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09600" y="1795241"/>
            <a:ext cx="8534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 physical contrast between the object and surroundings </a:t>
            </a:r>
          </a:p>
          <a:p>
            <a:pPr>
              <a:buFont typeface="Wingdings" pitchFamily="2" charset="2"/>
              <a:buChar char="§"/>
            </a:pPr>
            <a:endParaRPr lang="en-GB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 good state of objects </a:t>
            </a:r>
            <a:r>
              <a:rPr lang="en-GB" sz="2000" dirty="0" err="1" smtClean="0">
                <a:solidFill>
                  <a:schemeClr val="bg1"/>
                </a:solidFill>
              </a:rPr>
              <a:t>insitu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en-GB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 size, shape, orientation and  count of objects</a:t>
            </a:r>
          </a:p>
          <a:p>
            <a:pPr>
              <a:buFont typeface="Wingdings" pitchFamily="2" charset="2"/>
              <a:buChar char="§"/>
            </a:pPr>
            <a:endParaRPr lang="en-GB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 relief and vegetation</a:t>
            </a:r>
          </a:p>
          <a:p>
            <a:pPr>
              <a:buFont typeface="Wingdings" pitchFamily="2" charset="2"/>
              <a:buChar char="§"/>
            </a:pPr>
            <a:endParaRPr lang="en-GB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 absence of structures, which are not in our interest</a:t>
            </a:r>
          </a:p>
          <a:p>
            <a:pPr>
              <a:buFont typeface="Wingdings" pitchFamily="2" charset="2"/>
              <a:buChar char="§"/>
            </a:pPr>
            <a:endParaRPr lang="en-GB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 climatic conditions during the measurement</a:t>
            </a:r>
          </a:p>
          <a:p>
            <a:pPr>
              <a:buFont typeface="Wingdings" pitchFamily="2" charset="2"/>
              <a:buChar char="§"/>
            </a:pPr>
            <a:endParaRPr lang="en-GB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 suitable combination of several geophysical methods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27088" y="441325"/>
            <a:ext cx="285270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CC0000"/>
                </a:solidFill>
                <a:latin typeface="Calibri" pitchFamily="34" charset="0"/>
              </a:rPr>
              <a:t>Presumption</a:t>
            </a:r>
          </a:p>
          <a:p>
            <a:endParaRPr lang="en-GB" sz="800" dirty="0" smtClean="0">
              <a:solidFill>
                <a:srgbClr val="CC0000"/>
              </a:solidFill>
              <a:latin typeface="Calibri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of successful project</a:t>
            </a:r>
            <a:endParaRPr lang="en-GB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4141" y="4279844"/>
            <a:ext cx="5038189" cy="23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5" descr="C:\Documents and Settings\Šešulka\Plocha\podtrze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0968" y="152400"/>
            <a:ext cx="9525000" cy="1905000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7158" y="2204388"/>
            <a:ext cx="84296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 the measurement runs in squares (often 50×50 m)</a:t>
            </a:r>
          </a:p>
          <a:p>
            <a:pPr>
              <a:buFont typeface="Wingdings" pitchFamily="2" charset="2"/>
              <a:buChar char="§"/>
            </a:pPr>
            <a:endParaRPr lang="en-GB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 suitable profiles orientation to the measured structure (best in N-S direction)</a:t>
            </a:r>
          </a:p>
          <a:p>
            <a:pPr>
              <a:buFont typeface="Wingdings" pitchFamily="2" charset="2"/>
              <a:buChar char="§"/>
            </a:pPr>
            <a:endParaRPr lang="en-GB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 density of recorded data up to 0,5×0,15 m (depend on our interest)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27088" y="441325"/>
            <a:ext cx="389651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CC0000"/>
                </a:solidFill>
                <a:latin typeface="Calibri" pitchFamily="34" charset="0"/>
              </a:rPr>
              <a:t>Magnetic method</a:t>
            </a:r>
          </a:p>
          <a:p>
            <a:endParaRPr lang="en-GB" sz="800" dirty="0" smtClean="0">
              <a:solidFill>
                <a:srgbClr val="CC0000"/>
              </a:solidFill>
              <a:latin typeface="Calibri" pitchFamily="34" charset="0"/>
            </a:endParaRPr>
          </a:p>
          <a:p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geophysical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survey</a:t>
            </a:r>
            <a:endParaRPr lang="en-GB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:\Škola\Diplomová práce\u.tif"/>
          <p:cNvPicPr>
            <a:picLocks noChangeAspect="1" noChangeArrowheads="1"/>
          </p:cNvPicPr>
          <p:nvPr/>
        </p:nvPicPr>
        <p:blipFill>
          <a:blip r:embed="rId2"/>
          <a:srcRect l="719" t="356" r="240" b="356"/>
          <a:stretch>
            <a:fillRect/>
          </a:stretch>
        </p:blipFill>
        <p:spPr bwMode="auto">
          <a:xfrm>
            <a:off x="317278" y="928670"/>
            <a:ext cx="8501340" cy="584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:\Documents and Settings\Šešulka\Plocha\podtrze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0968" y="152400"/>
            <a:ext cx="9525000" cy="1905000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27088" y="441325"/>
            <a:ext cx="389651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CC0000"/>
                </a:solidFill>
                <a:latin typeface="Calibri" pitchFamily="34" charset="0"/>
              </a:rPr>
              <a:t>Magnetic method</a:t>
            </a:r>
          </a:p>
          <a:p>
            <a:endParaRPr lang="en-GB" sz="800" dirty="0" smtClean="0">
              <a:solidFill>
                <a:srgbClr val="CC0000"/>
              </a:solidFill>
              <a:latin typeface="Calibri" pitchFamily="34" charset="0"/>
            </a:endParaRPr>
          </a:p>
          <a:p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field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work</a:t>
            </a:r>
            <a:endParaRPr lang="en-GB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Šešulka\Plocha\podtrz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0968" y="152400"/>
            <a:ext cx="9525000" cy="1905000"/>
          </a:xfrm>
          <a:prstGeom prst="rect">
            <a:avLst/>
          </a:prstGeom>
          <a:noFill/>
        </p:spPr>
      </p:pic>
      <p:pic>
        <p:nvPicPr>
          <p:cNvPr id="2" name="Picture 5" descr="D:\Škola\Diplomová práce\Imag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643049"/>
            <a:ext cx="6100806" cy="5000661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27088" y="441325"/>
            <a:ext cx="389651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CC0000"/>
                </a:solidFill>
                <a:latin typeface="Calibri" pitchFamily="34" charset="0"/>
              </a:rPr>
              <a:t>Magnetic method</a:t>
            </a:r>
          </a:p>
          <a:p>
            <a:endParaRPr lang="en-GB" sz="800" dirty="0" smtClean="0">
              <a:solidFill>
                <a:srgbClr val="CC0000"/>
              </a:solidFill>
              <a:latin typeface="Calibri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interpretation</a:t>
            </a:r>
            <a:endParaRPr lang="en-GB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42910" y="238124"/>
            <a:ext cx="7772400" cy="548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2" name="Picture 2" descr="D:\Škola\Diplomová práce\geofyzika\19-09-2006\nemc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110" y="390524"/>
            <a:ext cx="6934200" cy="5200650"/>
          </a:xfrm>
          <a:prstGeom prst="rect">
            <a:avLst/>
          </a:prstGeom>
          <a:noFill/>
        </p:spPr>
      </p:pic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3630585" y="466724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187231" y="5821385"/>
            <a:ext cx="33249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sz="1200" i="1" dirty="0" smtClean="0">
                <a:solidFill>
                  <a:schemeClr val="bg1"/>
                </a:solidFill>
                <a:latin typeface="Arial" charset="0"/>
              </a:rPr>
              <a:t>Site: </a:t>
            </a:r>
            <a:r>
              <a:rPr lang="en-GB" sz="1200" i="1" dirty="0" err="1" smtClean="0">
                <a:solidFill>
                  <a:schemeClr val="bg1"/>
                </a:solidFill>
                <a:latin typeface="Arial" charset="0"/>
              </a:rPr>
              <a:t>Němčice</a:t>
            </a:r>
            <a:r>
              <a:rPr lang="en-GB" sz="1200" i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1200" i="1" dirty="0" err="1" smtClean="0">
                <a:solidFill>
                  <a:schemeClr val="bg1"/>
                </a:solidFill>
                <a:latin typeface="Arial" charset="0"/>
              </a:rPr>
              <a:t>nad</a:t>
            </a:r>
            <a:r>
              <a:rPr lang="en-GB" sz="1200" i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1200" i="1" dirty="0" err="1" smtClean="0">
                <a:solidFill>
                  <a:schemeClr val="bg1"/>
                </a:solidFill>
                <a:latin typeface="Arial" charset="0"/>
              </a:rPr>
              <a:t>Hanou</a:t>
            </a:r>
            <a:endParaRPr lang="en-GB" sz="1200" i="1" dirty="0" smtClean="0">
              <a:solidFill>
                <a:schemeClr val="bg1"/>
              </a:solidFill>
              <a:latin typeface="Arial" charset="0"/>
            </a:endParaRPr>
          </a:p>
          <a:p>
            <a:pPr algn="r"/>
            <a:r>
              <a:rPr lang="en-GB" sz="1200" i="1" dirty="0" err="1" smtClean="0">
                <a:solidFill>
                  <a:schemeClr val="bg1"/>
                </a:solidFill>
                <a:latin typeface="Arial" charset="0"/>
              </a:rPr>
              <a:t>Apparature</a:t>
            </a:r>
            <a:r>
              <a:rPr lang="en-GB" sz="1200" i="1" dirty="0" smtClean="0">
                <a:solidFill>
                  <a:schemeClr val="bg1"/>
                </a:solidFill>
                <a:latin typeface="Arial" charset="0"/>
              </a:rPr>
              <a:t>: SM-5 </a:t>
            </a:r>
            <a:r>
              <a:rPr lang="en-GB" sz="1200" i="1" dirty="0" err="1" smtClean="0">
                <a:solidFill>
                  <a:schemeClr val="bg1"/>
                </a:solidFill>
                <a:latin typeface="Arial" charset="0"/>
              </a:rPr>
              <a:t>Navmag</a:t>
            </a:r>
            <a:r>
              <a:rPr lang="en-GB" sz="1200" i="1" dirty="0" smtClean="0">
                <a:solidFill>
                  <a:schemeClr val="bg1"/>
                </a:solidFill>
                <a:latin typeface="Arial" charset="0"/>
              </a:rPr>
              <a:t> (</a:t>
            </a:r>
            <a:r>
              <a:rPr lang="en-GB" sz="1200" i="1" dirty="0" err="1" smtClean="0">
                <a:solidFill>
                  <a:schemeClr val="bg1"/>
                </a:solidFill>
                <a:latin typeface="Arial" charset="0"/>
              </a:rPr>
              <a:t>Scintrex</a:t>
            </a:r>
            <a:r>
              <a:rPr lang="en-GB" sz="1200" i="1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cs-CZ" sz="1200" i="1" dirty="0" smtClean="0">
                <a:solidFill>
                  <a:schemeClr val="bg1"/>
                </a:solidFill>
                <a:latin typeface="Arial" charset="0"/>
              </a:rPr>
              <a:t>C</a:t>
            </a:r>
            <a:r>
              <a:rPr lang="en-GB" sz="1200" i="1" dirty="0" err="1" smtClean="0">
                <a:solidFill>
                  <a:schemeClr val="bg1"/>
                </a:solidFill>
                <a:latin typeface="Arial" charset="0"/>
              </a:rPr>
              <a:t>anada</a:t>
            </a:r>
            <a:r>
              <a:rPr lang="en-GB" sz="1200" i="1" dirty="0" smtClean="0">
                <a:solidFill>
                  <a:schemeClr val="bg1"/>
                </a:solidFill>
                <a:latin typeface="Arial" charset="0"/>
              </a:rPr>
              <a:t>)</a:t>
            </a:r>
          </a:p>
          <a:p>
            <a:pPr algn="r"/>
            <a:r>
              <a:rPr lang="en-GB" sz="1200" i="1" dirty="0" err="1" smtClean="0">
                <a:solidFill>
                  <a:schemeClr val="bg1"/>
                </a:solidFill>
                <a:latin typeface="Arial" charset="0"/>
              </a:rPr>
              <a:t>Aut</a:t>
            </a:r>
            <a:r>
              <a:rPr lang="cs-CZ" sz="1200" i="1" dirty="0" smtClean="0">
                <a:solidFill>
                  <a:schemeClr val="bg1"/>
                </a:solidFill>
                <a:latin typeface="Arial" charset="0"/>
              </a:rPr>
              <a:t>h</a:t>
            </a:r>
            <a:r>
              <a:rPr lang="en-GB" sz="1200" i="1" dirty="0" smtClean="0">
                <a:solidFill>
                  <a:schemeClr val="bg1"/>
                </a:solidFill>
                <a:latin typeface="Arial" charset="0"/>
              </a:rPr>
              <a:t>or</a:t>
            </a:r>
            <a:r>
              <a:rPr lang="en-GB" sz="1200" i="1" dirty="0" smtClean="0">
                <a:solidFill>
                  <a:schemeClr val="bg1"/>
                </a:solidFill>
                <a:latin typeface="Arial" charset="0"/>
              </a:rPr>
              <a:t>: V. </a:t>
            </a:r>
            <a:r>
              <a:rPr lang="en-GB" sz="1200" i="1" dirty="0" err="1" smtClean="0">
                <a:solidFill>
                  <a:schemeClr val="bg1"/>
                </a:solidFill>
                <a:latin typeface="Arial" charset="0"/>
              </a:rPr>
              <a:t>Šešulka</a:t>
            </a:r>
            <a:endParaRPr lang="en-GB" sz="1200" i="1" dirty="0" smtClean="0">
              <a:solidFill>
                <a:schemeClr val="bg1"/>
              </a:solidFill>
              <a:latin typeface="Arial" charset="0"/>
            </a:endParaRPr>
          </a:p>
          <a:p>
            <a:pPr algn="r"/>
            <a:r>
              <a:rPr lang="en-GB" sz="1200" i="1" dirty="0" smtClean="0">
                <a:solidFill>
                  <a:schemeClr val="bg1"/>
                </a:solidFill>
                <a:latin typeface="Arial" charset="0"/>
              </a:rPr>
              <a:t>19/09/2006</a:t>
            </a:r>
            <a:endParaRPr lang="en-GB" sz="1200" i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648200" y="1357298"/>
          <a:ext cx="4467225" cy="4124325"/>
        </p:xfrm>
        <a:graphic>
          <a:graphicData uri="http://schemas.openxmlformats.org/presentationml/2006/ole">
            <p:oleObj spid="_x0000_s2050" name="Graf" r:id="rId3" imgW="5441040" imgH="4871160" progId="Excel.Sheet.8">
              <p:embed/>
            </p:oleObj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47625" y="1357298"/>
          <a:ext cx="4676775" cy="4124325"/>
        </p:xfrm>
        <a:graphic>
          <a:graphicData uri="http://schemas.openxmlformats.org/presentationml/2006/ole">
            <p:oleObj spid="_x0000_s2051" name="Graf" r:id="rId4" imgW="5696280" imgH="4871160" progId="Excel.Sheet.8">
              <p:embed/>
            </p:oleObj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638093" y="5429264"/>
            <a:ext cx="55082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i="1" dirty="0" smtClean="0">
                <a:solidFill>
                  <a:schemeClr val="bg1"/>
                </a:solidFill>
              </a:rPr>
              <a:t>gradient T [</a:t>
            </a:r>
            <a:r>
              <a:rPr lang="en-GB" sz="1200" i="1" dirty="0" err="1" smtClean="0">
                <a:solidFill>
                  <a:schemeClr val="bg1"/>
                </a:solidFill>
              </a:rPr>
              <a:t>nT</a:t>
            </a:r>
            <a:r>
              <a:rPr lang="en-GB" sz="1200" i="1" dirty="0" smtClean="0">
                <a:solidFill>
                  <a:schemeClr val="bg1"/>
                </a:solidFill>
              </a:rPr>
              <a:t>/m] on the profile10 before (left) and after (right) the median correction</a:t>
            </a:r>
            <a:endParaRPr lang="en-GB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57252" y="309562"/>
            <a:ext cx="7772400" cy="548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1200">
              <a:latin typeface="Arial" charset="0"/>
            </a:endParaRPr>
          </a:p>
        </p:txBody>
      </p:sp>
      <p:pic>
        <p:nvPicPr>
          <p:cNvPr id="9" name="Picture 2" descr="D:\Škola\Diplomová práce\geofyzika\19-09-2006\nemcice-uprave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52" y="461962"/>
            <a:ext cx="7543800" cy="5181600"/>
          </a:xfrm>
          <a:prstGeom prst="rect">
            <a:avLst/>
          </a:prstGeom>
          <a:noFill/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 rot="5400000">
            <a:off x="7948639" y="590550"/>
            <a:ext cx="531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>
                <a:latin typeface="Arial" charset="0"/>
              </a:rPr>
              <a:t>nT/m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3332190" y="538162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153567" y="5892823"/>
            <a:ext cx="3358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cs-CZ" sz="1200" i="1" dirty="0" err="1" smtClean="0">
                <a:solidFill>
                  <a:schemeClr val="bg1"/>
                </a:solidFill>
                <a:latin typeface="Arial" charset="0"/>
              </a:rPr>
              <a:t>Site</a:t>
            </a:r>
            <a:r>
              <a:rPr lang="cs-CZ" sz="1200" i="1" dirty="0" smtClean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cs-CZ" sz="1200" i="1" dirty="0" err="1">
                <a:solidFill>
                  <a:schemeClr val="bg1"/>
                </a:solidFill>
                <a:latin typeface="Arial" charset="0"/>
              </a:rPr>
              <a:t>Němčice</a:t>
            </a:r>
            <a:r>
              <a:rPr lang="cs-CZ" sz="1200" i="1" dirty="0">
                <a:solidFill>
                  <a:schemeClr val="bg1"/>
                </a:solidFill>
                <a:latin typeface="Arial" charset="0"/>
              </a:rPr>
              <a:t> nad Hanou</a:t>
            </a:r>
          </a:p>
          <a:p>
            <a:pPr algn="r"/>
            <a:r>
              <a:rPr lang="cs-CZ" sz="1200" i="1" dirty="0" err="1" smtClean="0">
                <a:solidFill>
                  <a:schemeClr val="bg1"/>
                </a:solidFill>
                <a:latin typeface="Arial" charset="0"/>
              </a:rPr>
              <a:t>Apparature</a:t>
            </a:r>
            <a:r>
              <a:rPr lang="cs-CZ" sz="1200" i="1" dirty="0" smtClean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cs-CZ" sz="1200" i="1" dirty="0">
                <a:solidFill>
                  <a:schemeClr val="bg1"/>
                </a:solidFill>
                <a:latin typeface="Arial" charset="0"/>
              </a:rPr>
              <a:t>SM-5 </a:t>
            </a:r>
            <a:r>
              <a:rPr lang="cs-CZ" sz="1200" i="1" dirty="0" err="1">
                <a:solidFill>
                  <a:schemeClr val="bg1"/>
                </a:solidFill>
                <a:latin typeface="Arial" charset="0"/>
              </a:rPr>
              <a:t>Navmag</a:t>
            </a:r>
            <a:r>
              <a:rPr lang="cs-CZ" sz="1200" i="1" dirty="0">
                <a:solidFill>
                  <a:schemeClr val="bg1"/>
                </a:solidFill>
                <a:latin typeface="Arial" charset="0"/>
              </a:rPr>
              <a:t> (</a:t>
            </a:r>
            <a:r>
              <a:rPr lang="cs-CZ" sz="1200" i="1" dirty="0" err="1" smtClean="0">
                <a:solidFill>
                  <a:schemeClr val="bg1"/>
                </a:solidFill>
                <a:latin typeface="Arial" charset="0"/>
              </a:rPr>
              <a:t>Scintrex</a:t>
            </a:r>
            <a:r>
              <a:rPr lang="cs-CZ" sz="1200" i="1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cs-CZ" sz="1200" i="1" dirty="0" err="1" smtClean="0">
                <a:solidFill>
                  <a:schemeClr val="bg1"/>
                </a:solidFill>
                <a:latin typeface="Arial" charset="0"/>
              </a:rPr>
              <a:t>Canada</a:t>
            </a:r>
            <a:r>
              <a:rPr lang="cs-CZ" sz="1200" i="1" dirty="0">
                <a:solidFill>
                  <a:schemeClr val="bg1"/>
                </a:solidFill>
                <a:latin typeface="Arial" charset="0"/>
              </a:rPr>
              <a:t>)</a:t>
            </a:r>
          </a:p>
          <a:p>
            <a:pPr algn="r"/>
            <a:r>
              <a:rPr lang="cs-CZ" sz="1200" i="1" dirty="0" err="1" smtClean="0">
                <a:solidFill>
                  <a:schemeClr val="bg1"/>
                </a:solidFill>
                <a:latin typeface="Arial" charset="0"/>
              </a:rPr>
              <a:t>Author</a:t>
            </a:r>
            <a:r>
              <a:rPr lang="cs-CZ" sz="1200" i="1" dirty="0">
                <a:solidFill>
                  <a:schemeClr val="bg1"/>
                </a:solidFill>
                <a:latin typeface="Arial" charset="0"/>
              </a:rPr>
              <a:t>: V. Šešulka</a:t>
            </a:r>
          </a:p>
          <a:p>
            <a:pPr algn="r"/>
            <a:r>
              <a:rPr lang="cs-CZ" sz="1200" i="1" dirty="0">
                <a:solidFill>
                  <a:schemeClr val="bg1"/>
                </a:solidFill>
                <a:latin typeface="Arial" charset="0"/>
              </a:rPr>
              <a:t>19/09/2006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Šešulka\Plocha\podtrz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0968" y="152400"/>
            <a:ext cx="9525000" cy="1905000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99207" y="1714488"/>
            <a:ext cx="4348192" cy="50006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5" name="Picture 2" descr="D:\Škola\Diplomová práce\geofyzika\19-09-2006\nemcice19092006celé.jpg"/>
          <p:cNvPicPr>
            <a:picLocks noChangeAspect="1" noChangeArrowheads="1"/>
          </p:cNvPicPr>
          <p:nvPr/>
        </p:nvPicPr>
        <p:blipFill>
          <a:blip r:embed="rId3" cstate="print"/>
          <a:srcRect l="30359" t="5278" r="24953" b="18471"/>
          <a:stretch>
            <a:fillRect/>
          </a:stretch>
        </p:blipFill>
        <p:spPr bwMode="auto">
          <a:xfrm>
            <a:off x="1161119" y="1785925"/>
            <a:ext cx="3643338" cy="489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33151" y="5572140"/>
            <a:ext cx="21547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 i="1" dirty="0" err="1" smtClean="0">
                <a:solidFill>
                  <a:schemeClr val="bg1"/>
                </a:solidFill>
                <a:latin typeface="Arial" charset="0"/>
              </a:rPr>
              <a:t>Site</a:t>
            </a:r>
            <a:r>
              <a:rPr lang="cs-CZ" sz="1200" i="1" dirty="0" smtClean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cs-CZ" sz="1200" i="1" dirty="0" err="1">
                <a:solidFill>
                  <a:schemeClr val="bg1"/>
                </a:solidFill>
                <a:latin typeface="Arial" charset="0"/>
              </a:rPr>
              <a:t>Pohansko</a:t>
            </a:r>
            <a:r>
              <a:rPr lang="cs-CZ" sz="1200" i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1200" i="1" dirty="0" err="1" smtClean="0">
                <a:solidFill>
                  <a:schemeClr val="bg1"/>
                </a:solidFill>
                <a:latin typeface="Arial" charset="0"/>
              </a:rPr>
              <a:t>near</a:t>
            </a:r>
            <a:r>
              <a:rPr lang="cs-CZ" sz="1200" i="1" dirty="0" smtClean="0">
                <a:solidFill>
                  <a:schemeClr val="bg1"/>
                </a:solidFill>
                <a:latin typeface="Arial" charset="0"/>
              </a:rPr>
              <a:t> Břeclavi</a:t>
            </a:r>
          </a:p>
          <a:p>
            <a:r>
              <a:rPr lang="cs-CZ" sz="1200" i="1" dirty="0" err="1" smtClean="0">
                <a:solidFill>
                  <a:schemeClr val="bg1"/>
                </a:solidFill>
                <a:latin typeface="Arial" charset="0"/>
              </a:rPr>
              <a:t>Apparature</a:t>
            </a:r>
            <a:r>
              <a:rPr lang="cs-CZ" sz="1200" i="1" dirty="0" smtClean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cs-CZ" sz="1200" i="1" dirty="0" err="1">
                <a:solidFill>
                  <a:schemeClr val="bg1"/>
                </a:solidFill>
                <a:latin typeface="Arial" charset="0"/>
              </a:rPr>
              <a:t>Smartmag</a:t>
            </a:r>
            <a:r>
              <a:rPr lang="cs-CZ" sz="1200" i="1" dirty="0">
                <a:solidFill>
                  <a:schemeClr val="bg1"/>
                </a:solidFill>
                <a:latin typeface="Arial" charset="0"/>
              </a:rPr>
              <a:t> – 4g</a:t>
            </a:r>
          </a:p>
          <a:p>
            <a:r>
              <a:rPr lang="cs-CZ" sz="1200" i="1" dirty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cs-CZ" sz="1200" i="1" dirty="0" err="1">
                <a:solidFill>
                  <a:schemeClr val="bg1"/>
                </a:solidFill>
                <a:latin typeface="Arial" charset="0"/>
              </a:rPr>
              <a:t>Scintrex</a:t>
            </a:r>
            <a:r>
              <a:rPr lang="cs-CZ" sz="1200" i="1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cs-CZ" sz="1200" i="1" dirty="0" err="1" smtClean="0">
                <a:solidFill>
                  <a:schemeClr val="bg1"/>
                </a:solidFill>
                <a:latin typeface="Arial" charset="0"/>
              </a:rPr>
              <a:t>Canada</a:t>
            </a:r>
            <a:r>
              <a:rPr lang="cs-CZ" sz="1200" i="1" dirty="0">
                <a:solidFill>
                  <a:schemeClr val="bg1"/>
                </a:solidFill>
                <a:latin typeface="Arial" charset="0"/>
              </a:rPr>
              <a:t>)</a:t>
            </a:r>
          </a:p>
          <a:p>
            <a:r>
              <a:rPr lang="cs-CZ" sz="1200" i="1" dirty="0" err="1" smtClean="0">
                <a:solidFill>
                  <a:schemeClr val="bg1"/>
                </a:solidFill>
                <a:latin typeface="Arial" charset="0"/>
              </a:rPr>
              <a:t>Author</a:t>
            </a:r>
            <a:r>
              <a:rPr lang="cs-CZ" sz="1200" i="1" dirty="0">
                <a:solidFill>
                  <a:schemeClr val="bg1"/>
                </a:solidFill>
                <a:latin typeface="Arial" charset="0"/>
              </a:rPr>
              <a:t>: R. Křivánek</a:t>
            </a:r>
          </a:p>
          <a:p>
            <a:r>
              <a:rPr lang="cs-CZ" sz="1200" i="1" dirty="0">
                <a:solidFill>
                  <a:schemeClr val="bg1"/>
                </a:solidFill>
                <a:latin typeface="Arial" charset="0"/>
              </a:rPr>
              <a:t>19/09/2006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27088" y="441325"/>
            <a:ext cx="389651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CC0000"/>
                </a:solidFill>
                <a:latin typeface="Calibri" pitchFamily="34" charset="0"/>
              </a:rPr>
              <a:t>Magnetic method</a:t>
            </a:r>
          </a:p>
          <a:p>
            <a:endParaRPr lang="en-GB" sz="800" dirty="0" smtClean="0">
              <a:solidFill>
                <a:srgbClr val="CC0000"/>
              </a:solidFill>
              <a:latin typeface="Calibri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interpretation</a:t>
            </a:r>
            <a:endParaRPr lang="en-GB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Šešulka\Plocha\podtrz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0968" y="152400"/>
            <a:ext cx="9525000" cy="1905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1947884"/>
            <a:ext cx="81534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43438" y="5455523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GB" sz="1200" i="1" dirty="0" smtClean="0">
                <a:latin typeface="Arial" charset="0"/>
              </a:rPr>
              <a:t>Milo &amp; </a:t>
            </a:r>
            <a:r>
              <a:rPr lang="en-GB" sz="1200" i="1" dirty="0" err="1" smtClean="0">
                <a:latin typeface="Arial" charset="0"/>
              </a:rPr>
              <a:t>Šešulka</a:t>
            </a:r>
            <a:r>
              <a:rPr lang="en-GB" sz="1200" i="1" dirty="0" smtClean="0">
                <a:latin typeface="Arial" charset="0"/>
              </a:rPr>
              <a:t> – </a:t>
            </a:r>
            <a:r>
              <a:rPr lang="en-GB" sz="1200" i="1" dirty="0" err="1" smtClean="0">
                <a:latin typeface="Arial" charset="0"/>
              </a:rPr>
              <a:t>Pohansko</a:t>
            </a:r>
            <a:r>
              <a:rPr lang="en-GB" sz="1200" i="1" dirty="0" smtClean="0">
                <a:latin typeface="Arial" charset="0"/>
              </a:rPr>
              <a:t> near </a:t>
            </a:r>
            <a:r>
              <a:rPr lang="en-GB" sz="1200" i="1" dirty="0" err="1" smtClean="0">
                <a:latin typeface="Arial" charset="0"/>
              </a:rPr>
              <a:t>Břeclavi</a:t>
            </a:r>
            <a:r>
              <a:rPr lang="en-GB" sz="1200" i="1" dirty="0" smtClean="0">
                <a:latin typeface="Arial" charset="0"/>
              </a:rPr>
              <a:t> 28. 3. 2007 </a:t>
            </a:r>
          </a:p>
          <a:p>
            <a:pPr algn="just"/>
            <a:r>
              <a:rPr lang="en-GB" sz="1200" i="1" dirty="0" smtClean="0">
                <a:latin typeface="Arial" charset="0"/>
              </a:rPr>
              <a:t>Comparison between the measured data and the cross-section across the rampart</a:t>
            </a:r>
            <a:endParaRPr lang="en-GB" sz="1200" i="1" dirty="0">
              <a:latin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27088" y="441325"/>
            <a:ext cx="389651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CC0000"/>
                </a:solidFill>
                <a:latin typeface="Calibri" pitchFamily="34" charset="0"/>
              </a:rPr>
              <a:t>Magnetic method</a:t>
            </a:r>
          </a:p>
          <a:p>
            <a:endParaRPr lang="en-GB" sz="800" dirty="0" smtClean="0">
              <a:solidFill>
                <a:srgbClr val="CC0000"/>
              </a:solidFill>
              <a:latin typeface="Calibri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interpretation</a:t>
            </a:r>
            <a:endParaRPr lang="en-GB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Šešulka\Plocha\podtrz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0968" y="152400"/>
            <a:ext cx="9525000" cy="1905000"/>
          </a:xfrm>
          <a:prstGeom prst="rect">
            <a:avLst/>
          </a:prstGeom>
          <a:noFill/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27088" y="441325"/>
            <a:ext cx="46133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CC0000"/>
                </a:solidFill>
                <a:latin typeface="Calibri" pitchFamily="34" charset="0"/>
              </a:rPr>
              <a:t>Geophysical methods</a:t>
            </a:r>
          </a:p>
          <a:p>
            <a:endParaRPr lang="en-GB" sz="800" dirty="0" smtClean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2976" y="2500306"/>
            <a:ext cx="764386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</a:rPr>
              <a:t>  </a:t>
            </a:r>
            <a:r>
              <a:rPr lang="en-GB" sz="2800" dirty="0" err="1" smtClean="0">
                <a:solidFill>
                  <a:schemeClr val="bg1"/>
                </a:solidFill>
              </a:rPr>
              <a:t>magnetometry</a:t>
            </a:r>
            <a:endParaRPr lang="en-GB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</a:rPr>
              <a:t>  </a:t>
            </a:r>
            <a:r>
              <a:rPr lang="en-GB" sz="2800" dirty="0" err="1" smtClean="0">
                <a:solidFill>
                  <a:schemeClr val="bg1"/>
                </a:solidFill>
              </a:rPr>
              <a:t>gravimetry</a:t>
            </a:r>
            <a:endParaRPr lang="en-GB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</a:rPr>
              <a:t>  seismic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</a:rPr>
              <a:t>  </a:t>
            </a:r>
            <a:r>
              <a:rPr lang="en-GB" sz="2800" dirty="0" err="1" smtClean="0">
                <a:solidFill>
                  <a:schemeClr val="bg1"/>
                </a:solidFill>
              </a:rPr>
              <a:t>geoelectric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</a:rPr>
              <a:t>  </a:t>
            </a:r>
            <a:r>
              <a:rPr lang="en-GB" sz="2800" dirty="0" err="1" smtClean="0">
                <a:solidFill>
                  <a:schemeClr val="bg1"/>
                </a:solidFill>
              </a:rPr>
              <a:t>georadar</a:t>
            </a:r>
            <a:endParaRPr lang="en-GB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</a:rPr>
              <a:t>  geothermic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___________\škola\diplomka\geofyzika\těšetice 07 až 09-03-2007\výsledky\rondel s interpreta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0350"/>
            <a:ext cx="5749925" cy="6337300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172200" y="4864100"/>
            <a:ext cx="2743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i="1" dirty="0" smtClean="0">
                <a:solidFill>
                  <a:schemeClr val="bg1"/>
                </a:solidFill>
                <a:latin typeface="Arial" charset="0"/>
              </a:rPr>
              <a:t>Milo &amp; </a:t>
            </a:r>
            <a:r>
              <a:rPr lang="en-GB" sz="1200" i="1" dirty="0" err="1" smtClean="0">
                <a:solidFill>
                  <a:schemeClr val="bg1"/>
                </a:solidFill>
                <a:latin typeface="Arial" charset="0"/>
              </a:rPr>
              <a:t>Šešulka</a:t>
            </a:r>
            <a:r>
              <a:rPr lang="en-GB" sz="1200" i="1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r>
              <a:rPr lang="en-GB" sz="1200" i="1" dirty="0" smtClean="0">
                <a:solidFill>
                  <a:schemeClr val="bg1"/>
                </a:solidFill>
                <a:latin typeface="Arial" charset="0"/>
              </a:rPr>
              <a:t>Těšetice-Kyjovice 7. 3. 2007 </a:t>
            </a:r>
          </a:p>
          <a:p>
            <a:endParaRPr lang="en-GB" sz="1200" i="1" dirty="0" smtClean="0">
              <a:solidFill>
                <a:schemeClr val="bg1"/>
              </a:solidFill>
              <a:latin typeface="Arial" charset="0"/>
            </a:endParaRPr>
          </a:p>
          <a:p>
            <a:r>
              <a:rPr lang="en-GB" sz="1200" i="1" dirty="0" smtClean="0">
                <a:solidFill>
                  <a:schemeClr val="bg1"/>
                </a:solidFill>
                <a:latin typeface="Arial" charset="0"/>
              </a:rPr>
              <a:t>(R – roundel; O – object; K –metal; C –path; Z – earth-house)</a:t>
            </a:r>
            <a:endParaRPr lang="en-GB" sz="1200" i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___________\škola\diplomka\geofyzika\pohansko 28 až 30-03-2007\Pohansko 29-03-2007 plocha 1 s interpreta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4267200" cy="3362325"/>
          </a:xfrm>
          <a:prstGeom prst="rect">
            <a:avLst/>
          </a:prstGeom>
          <a:noFill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072066" y="4786322"/>
            <a:ext cx="3771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200" i="1" dirty="0" err="1">
                <a:solidFill>
                  <a:schemeClr val="bg1"/>
                </a:solidFill>
                <a:latin typeface="Arial" charset="0"/>
              </a:rPr>
              <a:t>Milo</a:t>
            </a:r>
            <a:r>
              <a:rPr lang="cs-CZ" sz="1200" i="1" dirty="0">
                <a:solidFill>
                  <a:schemeClr val="bg1"/>
                </a:solidFill>
                <a:latin typeface="Arial" charset="0"/>
              </a:rPr>
              <a:t> &amp; Šešulka – </a:t>
            </a:r>
            <a:r>
              <a:rPr lang="cs-CZ" sz="1200" i="1" dirty="0" err="1">
                <a:solidFill>
                  <a:schemeClr val="bg1"/>
                </a:solidFill>
                <a:latin typeface="Arial" charset="0"/>
              </a:rPr>
              <a:t>Pohansko</a:t>
            </a:r>
            <a:r>
              <a:rPr lang="cs-CZ" sz="1200" i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1200" i="1" dirty="0" err="1" smtClean="0">
                <a:solidFill>
                  <a:schemeClr val="bg1"/>
                </a:solidFill>
                <a:latin typeface="Arial" charset="0"/>
              </a:rPr>
              <a:t>near</a:t>
            </a:r>
            <a:r>
              <a:rPr lang="cs-CZ" sz="1200" i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1200" i="1" dirty="0" smtClean="0">
                <a:solidFill>
                  <a:schemeClr val="bg1"/>
                </a:solidFill>
                <a:latin typeface="Arial" charset="0"/>
              </a:rPr>
              <a:t>Břeclav </a:t>
            </a:r>
            <a:r>
              <a:rPr lang="cs-CZ" sz="1200" i="1" dirty="0">
                <a:solidFill>
                  <a:schemeClr val="bg1"/>
                </a:solidFill>
                <a:latin typeface="Arial" charset="0"/>
              </a:rPr>
              <a:t>29. 3. 2007 </a:t>
            </a:r>
          </a:p>
          <a:p>
            <a:r>
              <a:rPr lang="cs-CZ" sz="1200" i="1" dirty="0">
                <a:solidFill>
                  <a:schemeClr val="bg1"/>
                </a:solidFill>
                <a:latin typeface="Arial" charset="0"/>
              </a:rPr>
              <a:t>(O - </a:t>
            </a:r>
            <a:r>
              <a:rPr lang="cs-CZ" sz="1200" i="1" dirty="0" err="1" smtClean="0">
                <a:solidFill>
                  <a:schemeClr val="bg1"/>
                </a:solidFill>
                <a:latin typeface="Arial" charset="0"/>
              </a:rPr>
              <a:t>object</a:t>
            </a:r>
            <a:r>
              <a:rPr lang="cs-CZ" sz="1200" i="1" dirty="0">
                <a:solidFill>
                  <a:schemeClr val="bg1"/>
                </a:solidFill>
                <a:latin typeface="Arial" charset="0"/>
              </a:rPr>
              <a:t>; K – </a:t>
            </a:r>
            <a:r>
              <a:rPr lang="cs-CZ" sz="1200" i="1" dirty="0" smtClean="0">
                <a:solidFill>
                  <a:schemeClr val="bg1"/>
                </a:solidFill>
                <a:latin typeface="Arial" charset="0"/>
              </a:rPr>
              <a:t>metal) </a:t>
            </a:r>
            <a:endParaRPr lang="cs-CZ" sz="1200" i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" name="Picture 5" descr="C:\Documents and Settings\Šešulka\Plocha\podtrze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0968" y="152400"/>
            <a:ext cx="9525000" cy="190500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27088" y="441325"/>
            <a:ext cx="389651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CC0000"/>
                </a:solidFill>
                <a:latin typeface="Calibri" pitchFamily="34" charset="0"/>
              </a:rPr>
              <a:t>Magnetic method</a:t>
            </a:r>
          </a:p>
          <a:p>
            <a:endParaRPr lang="en-GB" sz="800" dirty="0" smtClean="0">
              <a:solidFill>
                <a:srgbClr val="CC0000"/>
              </a:solidFill>
              <a:latin typeface="Calibri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interpretation</a:t>
            </a:r>
            <a:endParaRPr lang="en-GB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ašek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4857752" y="3643314"/>
            <a:ext cx="3928944" cy="300039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5" descr="C:\Documents and Settings\Šešulka\Plocha\podtrze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0968" y="152400"/>
            <a:ext cx="9525000" cy="1905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857364"/>
            <a:ext cx="4337922" cy="2857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4857752" y="1928802"/>
            <a:ext cx="29933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i="1" dirty="0" smtClean="0">
                <a:solidFill>
                  <a:schemeClr val="bg1"/>
                </a:solidFill>
                <a:latin typeface="+mj-lt"/>
              </a:rPr>
              <a:t>Site: </a:t>
            </a:r>
            <a:r>
              <a:rPr lang="en-GB" sz="1200" i="1" dirty="0" err="1" smtClean="0">
                <a:solidFill>
                  <a:schemeClr val="bg1"/>
                </a:solidFill>
                <a:latin typeface="+mj-lt"/>
              </a:rPr>
              <a:t>Pohansko</a:t>
            </a:r>
            <a:r>
              <a:rPr lang="en-GB" sz="1200" i="1" dirty="0" smtClean="0">
                <a:solidFill>
                  <a:schemeClr val="bg1"/>
                </a:solidFill>
                <a:latin typeface="+mj-lt"/>
              </a:rPr>
              <a:t> near </a:t>
            </a:r>
            <a:r>
              <a:rPr lang="en-GB" sz="1200" i="1" dirty="0" err="1" smtClean="0">
                <a:solidFill>
                  <a:schemeClr val="bg1"/>
                </a:solidFill>
                <a:latin typeface="+mj-lt"/>
              </a:rPr>
              <a:t>Břeclav</a:t>
            </a:r>
            <a:endParaRPr lang="cs-CZ" sz="1200" i="1" dirty="0" smtClean="0">
              <a:solidFill>
                <a:schemeClr val="bg1"/>
              </a:solidFill>
              <a:latin typeface="+mj-lt"/>
            </a:endParaRPr>
          </a:p>
          <a:p>
            <a:r>
              <a:rPr lang="en-GB" sz="1200" i="1" dirty="0" err="1" smtClean="0">
                <a:solidFill>
                  <a:schemeClr val="bg1"/>
                </a:solidFill>
                <a:latin typeface="+mj-lt"/>
              </a:rPr>
              <a:t>Apparature</a:t>
            </a:r>
            <a:r>
              <a:rPr lang="en-GB" sz="1200" i="1" dirty="0" smtClean="0">
                <a:solidFill>
                  <a:schemeClr val="bg1"/>
                </a:solidFill>
                <a:latin typeface="+mj-lt"/>
              </a:rPr>
              <a:t>: Smartmag-4g (</a:t>
            </a:r>
            <a:r>
              <a:rPr lang="en-GB" sz="1200" i="1" dirty="0" err="1" smtClean="0">
                <a:solidFill>
                  <a:schemeClr val="bg1"/>
                </a:solidFill>
                <a:latin typeface="+mj-lt"/>
              </a:rPr>
              <a:t>Scintrex</a:t>
            </a:r>
            <a:r>
              <a:rPr lang="en-GB" sz="1200" i="1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cs-CZ" sz="1200" i="1" dirty="0" smtClean="0">
                <a:solidFill>
                  <a:schemeClr val="bg1"/>
                </a:solidFill>
                <a:latin typeface="+mj-lt"/>
              </a:rPr>
              <a:t>C</a:t>
            </a:r>
            <a:r>
              <a:rPr lang="en-GB" sz="1200" i="1" dirty="0" err="1" smtClean="0">
                <a:solidFill>
                  <a:schemeClr val="bg1"/>
                </a:solidFill>
                <a:latin typeface="+mj-lt"/>
              </a:rPr>
              <a:t>anada</a:t>
            </a:r>
            <a:r>
              <a:rPr lang="en-GB" sz="1200" i="1" dirty="0" smtClean="0">
                <a:solidFill>
                  <a:schemeClr val="bg1"/>
                </a:solidFill>
                <a:latin typeface="+mj-lt"/>
              </a:rPr>
              <a:t>)</a:t>
            </a:r>
          </a:p>
          <a:p>
            <a:r>
              <a:rPr lang="en-GB" sz="1200" i="1" dirty="0" smtClean="0">
                <a:solidFill>
                  <a:schemeClr val="bg1"/>
                </a:solidFill>
                <a:latin typeface="+mj-lt"/>
              </a:rPr>
              <a:t>Author: R. </a:t>
            </a:r>
            <a:r>
              <a:rPr lang="en-GB" sz="1200" i="1" dirty="0" err="1" smtClean="0">
                <a:solidFill>
                  <a:schemeClr val="bg1"/>
                </a:solidFill>
                <a:latin typeface="+mj-lt"/>
              </a:rPr>
              <a:t>Křivánek</a:t>
            </a:r>
            <a:endParaRPr lang="en-GB" sz="1200" i="1" dirty="0" smtClean="0">
              <a:solidFill>
                <a:schemeClr val="bg1"/>
              </a:solidFill>
              <a:latin typeface="+mj-lt"/>
            </a:endParaRPr>
          </a:p>
          <a:p>
            <a:r>
              <a:rPr lang="en-GB" sz="1200" i="1" dirty="0" smtClean="0">
                <a:solidFill>
                  <a:schemeClr val="bg1"/>
                </a:solidFill>
                <a:latin typeface="+mj-lt"/>
              </a:rPr>
              <a:t>21/08/2001</a:t>
            </a:r>
            <a:endParaRPr lang="en-GB" sz="12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95579" y="6357958"/>
            <a:ext cx="22742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cs-CZ" sz="1200" i="1" dirty="0" err="1" smtClean="0">
                <a:solidFill>
                  <a:schemeClr val="bg1"/>
                </a:solidFill>
                <a:latin typeface="+mj-lt"/>
              </a:rPr>
              <a:t>T</a:t>
            </a:r>
            <a:r>
              <a:rPr lang="cs-CZ" sz="1200" i="1" baseline="-25000" dirty="0" err="1" smtClean="0">
                <a:solidFill>
                  <a:schemeClr val="bg1"/>
                </a:solidFill>
                <a:latin typeface="+mj-lt"/>
              </a:rPr>
              <a:t>z</a:t>
            </a:r>
            <a:r>
              <a:rPr lang="cs-CZ" sz="1200" i="1" dirty="0" smtClean="0">
                <a:solidFill>
                  <a:schemeClr val="bg1"/>
                </a:solidFill>
                <a:latin typeface="+mj-lt"/>
              </a:rPr>
              <a:t> gradient map (Fous </a:t>
            </a:r>
            <a:r>
              <a:rPr lang="cs-CZ" sz="1200" i="1" dirty="0" err="1">
                <a:solidFill>
                  <a:schemeClr val="bg1"/>
                </a:solidFill>
                <a:latin typeface="+mj-lt"/>
              </a:rPr>
              <a:t>et</a:t>
            </a:r>
            <a:r>
              <a:rPr lang="cs-CZ" sz="12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1200" i="1" dirty="0" err="1">
                <a:solidFill>
                  <a:schemeClr val="bg1"/>
                </a:solidFill>
                <a:latin typeface="+mj-lt"/>
              </a:rPr>
              <a:t>al</a:t>
            </a:r>
            <a:r>
              <a:rPr lang="cs-CZ" sz="1200" i="1" dirty="0">
                <a:solidFill>
                  <a:schemeClr val="bg1"/>
                </a:solidFill>
                <a:latin typeface="+mj-lt"/>
              </a:rPr>
              <a:t>. 2000)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27088" y="441325"/>
            <a:ext cx="389651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CC0000"/>
                </a:solidFill>
                <a:latin typeface="Calibri" pitchFamily="34" charset="0"/>
              </a:rPr>
              <a:t>Magnetic method</a:t>
            </a:r>
          </a:p>
          <a:p>
            <a:endParaRPr lang="en-GB" sz="800" dirty="0" smtClean="0">
              <a:solidFill>
                <a:srgbClr val="CC0000"/>
              </a:solidFill>
              <a:latin typeface="Calibri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interpretation</a:t>
            </a:r>
            <a:endParaRPr lang="en-GB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Šešulka\Plocha\podtrz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0968" y="152400"/>
            <a:ext cx="9525000" cy="1905000"/>
          </a:xfrm>
          <a:prstGeom prst="rect">
            <a:avLst/>
          </a:prstGeom>
          <a:noFill/>
        </p:spPr>
      </p:pic>
      <p:pic>
        <p:nvPicPr>
          <p:cNvPr id="5" name="Obrázek 4" descr="arnostov_002_3D_vys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000240"/>
            <a:ext cx="8495234" cy="4286280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77862" y="6357958"/>
            <a:ext cx="25583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cs-CZ" sz="1200" i="1" dirty="0" err="1" smtClean="0">
                <a:solidFill>
                  <a:schemeClr val="bg1"/>
                </a:solidFill>
                <a:latin typeface="+mj-lt"/>
              </a:rPr>
              <a:t>Site</a:t>
            </a:r>
            <a:r>
              <a:rPr lang="cs-CZ" sz="12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1200" i="1" dirty="0" smtClean="0">
                <a:solidFill>
                  <a:schemeClr val="bg1"/>
                </a:solidFill>
                <a:latin typeface="+mj-lt"/>
              </a:rPr>
              <a:t>Přední </a:t>
            </a:r>
            <a:r>
              <a:rPr lang="cs-CZ" sz="1200" i="1" dirty="0" err="1" smtClean="0">
                <a:solidFill>
                  <a:schemeClr val="bg1"/>
                </a:solidFill>
                <a:latin typeface="+mj-lt"/>
              </a:rPr>
              <a:t>Arnoštov</a:t>
            </a:r>
            <a:r>
              <a:rPr lang="cs-CZ" sz="1200" i="1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cs-CZ" sz="1200" i="1" dirty="0" err="1" smtClean="0">
                <a:solidFill>
                  <a:schemeClr val="bg1"/>
                </a:solidFill>
                <a:latin typeface="+mj-lt"/>
              </a:rPr>
              <a:t>author</a:t>
            </a:r>
            <a:r>
              <a:rPr lang="cs-CZ" sz="12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1200" i="1" dirty="0" smtClean="0">
                <a:solidFill>
                  <a:schemeClr val="bg1"/>
                </a:solidFill>
                <a:latin typeface="+mj-lt"/>
              </a:rPr>
              <a:t>V. Šešulka</a:t>
            </a:r>
            <a:endParaRPr lang="cs-CZ" sz="12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27088" y="441325"/>
            <a:ext cx="389651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CC0000"/>
                </a:solidFill>
                <a:latin typeface="Calibri" pitchFamily="34" charset="0"/>
              </a:rPr>
              <a:t>Magnetic method</a:t>
            </a:r>
          </a:p>
          <a:p>
            <a:endParaRPr lang="en-GB" sz="800" dirty="0" smtClean="0">
              <a:solidFill>
                <a:srgbClr val="CC0000"/>
              </a:solidFill>
              <a:latin typeface="Calibri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interpretation</a:t>
            </a:r>
            <a:endParaRPr lang="en-GB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Šešulka\Plocha\podtrz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0968" y="152400"/>
            <a:ext cx="9525000" cy="1905000"/>
          </a:xfrm>
          <a:prstGeom prst="rect">
            <a:avLst/>
          </a:prstGeom>
          <a:noFill/>
        </p:spPr>
      </p:pic>
      <p:pic>
        <p:nvPicPr>
          <p:cNvPr id="4" name="Obrázek 3" descr="budkovice lou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2000240"/>
            <a:ext cx="6261663" cy="4572008"/>
          </a:xfrm>
          <a:prstGeom prst="rect">
            <a:avLst/>
          </a:prstGeom>
        </p:spPr>
      </p:pic>
      <p:pic>
        <p:nvPicPr>
          <p:cNvPr id="5" name="Obrázek 4" descr="budkovice predpoklad profil 10 s interpretac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000504"/>
            <a:ext cx="3418819" cy="2175612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19945" y="6357958"/>
            <a:ext cx="22045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cs-CZ" sz="1200" i="1" dirty="0" err="1" smtClean="0">
                <a:solidFill>
                  <a:schemeClr val="bg1"/>
                </a:solidFill>
                <a:latin typeface="+mj-lt"/>
              </a:rPr>
              <a:t>Site</a:t>
            </a:r>
            <a:r>
              <a:rPr lang="cs-CZ" sz="12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1200" i="1" dirty="0" err="1" smtClean="0">
                <a:solidFill>
                  <a:schemeClr val="bg1"/>
                </a:solidFill>
                <a:latin typeface="+mj-lt"/>
              </a:rPr>
              <a:t>Budkovice</a:t>
            </a:r>
            <a:r>
              <a:rPr lang="cs-CZ" sz="1200" i="1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cs-CZ" sz="1200" i="1" dirty="0" err="1" smtClean="0">
                <a:solidFill>
                  <a:schemeClr val="bg1"/>
                </a:solidFill>
                <a:latin typeface="+mj-lt"/>
              </a:rPr>
              <a:t>author</a:t>
            </a:r>
            <a:r>
              <a:rPr lang="cs-CZ" sz="12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1200" i="1" dirty="0" smtClean="0">
                <a:solidFill>
                  <a:schemeClr val="bg1"/>
                </a:solidFill>
                <a:latin typeface="+mj-lt"/>
              </a:rPr>
              <a:t>V. Šešulka</a:t>
            </a:r>
            <a:endParaRPr lang="cs-CZ" sz="12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27088" y="441325"/>
            <a:ext cx="389651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CC0000"/>
                </a:solidFill>
                <a:latin typeface="Calibri" pitchFamily="34" charset="0"/>
              </a:rPr>
              <a:t>Magnetic method</a:t>
            </a:r>
          </a:p>
          <a:p>
            <a:endParaRPr lang="en-GB" sz="800" dirty="0" smtClean="0">
              <a:solidFill>
                <a:srgbClr val="CC0000"/>
              </a:solidFill>
              <a:latin typeface="Calibri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interpretation</a:t>
            </a:r>
            <a:endParaRPr lang="en-GB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7" descr="3D_r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1819299"/>
            <a:ext cx="91440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:\Documents and Settings\Šešulka\Plocha\podtrze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0968" y="152400"/>
            <a:ext cx="9525000" cy="1905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106556" y="6581001"/>
            <a:ext cx="1873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cs-CZ" sz="1200" i="1" dirty="0" err="1" smtClean="0">
                <a:solidFill>
                  <a:schemeClr val="bg1"/>
                </a:solidFill>
                <a:latin typeface="+mj-lt"/>
              </a:rPr>
              <a:t>Site</a:t>
            </a:r>
            <a:r>
              <a:rPr lang="cs-CZ" sz="12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1200" i="1" dirty="0" err="1" smtClean="0">
                <a:solidFill>
                  <a:schemeClr val="bg1"/>
                </a:solidFill>
                <a:latin typeface="+mj-lt"/>
              </a:rPr>
              <a:t>Pičín</a:t>
            </a:r>
            <a:r>
              <a:rPr lang="cs-CZ" sz="1200" i="1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cs-CZ" sz="1200" i="1" dirty="0" err="1" smtClean="0">
                <a:solidFill>
                  <a:schemeClr val="bg1"/>
                </a:solidFill>
                <a:latin typeface="+mj-lt"/>
              </a:rPr>
              <a:t>author</a:t>
            </a:r>
            <a:r>
              <a:rPr lang="cs-CZ" sz="1200" i="1" dirty="0" smtClean="0">
                <a:solidFill>
                  <a:schemeClr val="bg1"/>
                </a:solidFill>
                <a:latin typeface="+mj-lt"/>
              </a:rPr>
              <a:t> V. Šešulka</a:t>
            </a:r>
            <a:endParaRPr lang="cs-CZ" sz="12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27088" y="441325"/>
            <a:ext cx="389651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CC0000"/>
                </a:solidFill>
                <a:latin typeface="Calibri" pitchFamily="34" charset="0"/>
              </a:rPr>
              <a:t>Magnetic method</a:t>
            </a:r>
          </a:p>
          <a:p>
            <a:endParaRPr lang="en-GB" sz="800" dirty="0" smtClean="0">
              <a:solidFill>
                <a:srgbClr val="CC0000"/>
              </a:solidFill>
              <a:latin typeface="Calibri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interpretation</a:t>
            </a:r>
            <a:endParaRPr lang="en-GB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3D_rez.jpg"/>
          <p:cNvPicPr>
            <a:picLocks noChangeAspect="1"/>
          </p:cNvPicPr>
          <p:nvPr/>
        </p:nvPicPr>
        <p:blipFill>
          <a:blip r:embed="rId2"/>
          <a:srcRect b="2197"/>
          <a:stretch>
            <a:fillRect/>
          </a:stretch>
        </p:blipFill>
        <p:spPr bwMode="auto">
          <a:xfrm>
            <a:off x="0" y="1200150"/>
            <a:ext cx="9144000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C:\Documents and Settings\Šešulka\Plocha\podtrze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0968" y="152400"/>
            <a:ext cx="9525000" cy="1905000"/>
          </a:xfrm>
          <a:prstGeom prst="rect">
            <a:avLst/>
          </a:prstGeom>
          <a:noFill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27088" y="441325"/>
            <a:ext cx="389651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CC0000"/>
                </a:solidFill>
                <a:latin typeface="Calibri" pitchFamily="34" charset="0"/>
              </a:rPr>
              <a:t>Magnetic method</a:t>
            </a:r>
          </a:p>
          <a:p>
            <a:endParaRPr lang="en-GB" sz="800" dirty="0" smtClean="0">
              <a:solidFill>
                <a:srgbClr val="CC0000"/>
              </a:solidFill>
              <a:latin typeface="Calibri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interpretation</a:t>
            </a:r>
            <a:endParaRPr lang="en-GB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291848" y="6072206"/>
            <a:ext cx="2616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cs-CZ" sz="1200" i="1" dirty="0" err="1" smtClean="0">
                <a:solidFill>
                  <a:schemeClr val="bg1"/>
                </a:solidFill>
                <a:latin typeface="+mj-lt"/>
              </a:rPr>
              <a:t>Site</a:t>
            </a:r>
            <a:r>
              <a:rPr lang="cs-CZ" sz="12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1200" i="1" dirty="0" err="1" smtClean="0">
                <a:solidFill>
                  <a:schemeClr val="bg1"/>
                </a:solidFill>
                <a:latin typeface="+mj-lt"/>
              </a:rPr>
              <a:t>Těšetice</a:t>
            </a:r>
            <a:r>
              <a:rPr lang="cs-CZ" sz="1200" i="1" dirty="0" smtClean="0">
                <a:solidFill>
                  <a:schemeClr val="bg1"/>
                </a:solidFill>
                <a:latin typeface="+mj-lt"/>
              </a:rPr>
              <a:t>-</a:t>
            </a:r>
            <a:r>
              <a:rPr lang="cs-CZ" sz="1200" i="1" dirty="0" err="1" smtClean="0">
                <a:solidFill>
                  <a:schemeClr val="bg1"/>
                </a:solidFill>
                <a:latin typeface="+mj-lt"/>
              </a:rPr>
              <a:t>Kyjovice</a:t>
            </a:r>
            <a:r>
              <a:rPr lang="cs-CZ" sz="1200" i="1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cs-CZ" sz="1200" i="1" dirty="0" err="1" smtClean="0">
                <a:solidFill>
                  <a:schemeClr val="bg1"/>
                </a:solidFill>
                <a:latin typeface="+mj-lt"/>
              </a:rPr>
              <a:t>author</a:t>
            </a:r>
            <a:r>
              <a:rPr lang="cs-CZ" sz="1200" i="1" dirty="0" smtClean="0">
                <a:solidFill>
                  <a:schemeClr val="bg1"/>
                </a:solidFill>
                <a:latin typeface="+mj-lt"/>
              </a:rPr>
              <a:t> V. Šešulka</a:t>
            </a:r>
            <a:endParaRPr lang="cs-CZ" sz="1200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58" y="2465856"/>
            <a:ext cx="87154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400" dirty="0" smtClean="0">
                <a:solidFill>
                  <a:schemeClr val="bg1"/>
                </a:solidFill>
                <a:latin typeface="+mj-lt"/>
              </a:rPr>
              <a:t> Fous A., Hašek V. &amp; Záhora R. (2000): Zpráva o </a:t>
            </a:r>
            <a:r>
              <a:rPr lang="cs-CZ" sz="1400" dirty="0" err="1" smtClean="0">
                <a:solidFill>
                  <a:schemeClr val="bg1"/>
                </a:solidFill>
                <a:latin typeface="+mj-lt"/>
              </a:rPr>
              <a:t>archeogeofyzikální</a:t>
            </a:r>
            <a:r>
              <a:rPr lang="cs-CZ" sz="1400" dirty="0" smtClean="0">
                <a:solidFill>
                  <a:schemeClr val="bg1"/>
                </a:solidFill>
                <a:latin typeface="+mj-lt"/>
              </a:rPr>
              <a:t> prospekci na akci </a:t>
            </a:r>
            <a:r>
              <a:rPr lang="cs-CZ" sz="1400" dirty="0" err="1" smtClean="0">
                <a:solidFill>
                  <a:schemeClr val="bg1"/>
                </a:solidFill>
                <a:latin typeface="+mj-lt"/>
              </a:rPr>
              <a:t>Břeclav</a:t>
            </a:r>
            <a:r>
              <a:rPr lang="cs-CZ" sz="1400" dirty="0" smtClean="0">
                <a:solidFill>
                  <a:schemeClr val="bg1"/>
                </a:solidFill>
                <a:latin typeface="+mj-lt"/>
              </a:rPr>
              <a:t>-</a:t>
            </a:r>
            <a:r>
              <a:rPr lang="cs-CZ" sz="1400" dirty="0" err="1" smtClean="0">
                <a:solidFill>
                  <a:schemeClr val="bg1"/>
                </a:solidFill>
                <a:latin typeface="+mj-lt"/>
              </a:rPr>
              <a:t>Pohansko</a:t>
            </a:r>
            <a:r>
              <a:rPr lang="cs-CZ" sz="14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cs-CZ" sz="1400" dirty="0" smtClean="0">
                <a:solidFill>
                  <a:schemeClr val="bg1"/>
                </a:solidFill>
                <a:latin typeface="+mj-lt"/>
                <a:cs typeface="Arial" charset="0"/>
              </a:rPr>
              <a:t>–</a:t>
            </a:r>
            <a:r>
              <a:rPr lang="cs-CZ" sz="1400" dirty="0" smtClean="0">
                <a:solidFill>
                  <a:schemeClr val="bg1"/>
                </a:solidFill>
                <a:latin typeface="+mj-lt"/>
              </a:rPr>
              <a:t> MS, závěrečná zpráva. Ústav archeologie a muzeologie FF MU v Brně.</a:t>
            </a:r>
          </a:p>
          <a:p>
            <a:pPr>
              <a:buFont typeface="Wingdings" pitchFamily="2" charset="2"/>
              <a:buChar char="§"/>
            </a:pPr>
            <a:endParaRPr lang="cs-CZ" sz="1400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solidFill>
                  <a:schemeClr val="bg1"/>
                </a:solidFill>
                <a:latin typeface="+mj-lt"/>
              </a:rPr>
              <a:t> Hašek V. &amp; </a:t>
            </a:r>
            <a:r>
              <a:rPr lang="cs-CZ" sz="1400" dirty="0" err="1" smtClean="0">
                <a:solidFill>
                  <a:schemeClr val="bg1"/>
                </a:solidFill>
                <a:latin typeface="+mj-lt"/>
              </a:rPr>
              <a:t>Měřínský</a:t>
            </a:r>
            <a:r>
              <a:rPr lang="cs-CZ" sz="1400" dirty="0" smtClean="0">
                <a:solidFill>
                  <a:schemeClr val="bg1"/>
                </a:solidFill>
                <a:latin typeface="+mj-lt"/>
              </a:rPr>
              <a:t> Z. (1991): Geofyzikální metody v archeologii na Moravě. </a:t>
            </a:r>
            <a:r>
              <a:rPr lang="cs-CZ" sz="1400" dirty="0" smtClean="0">
                <a:solidFill>
                  <a:schemeClr val="bg1"/>
                </a:solidFill>
                <a:latin typeface="+mj-lt"/>
                <a:cs typeface="Arial" charset="0"/>
              </a:rPr>
              <a:t>–</a:t>
            </a:r>
            <a:r>
              <a:rPr lang="cs-CZ" sz="1400" dirty="0" smtClean="0">
                <a:solidFill>
                  <a:schemeClr val="bg1"/>
                </a:solidFill>
                <a:latin typeface="+mj-lt"/>
              </a:rPr>
              <a:t> MSV. Brno.</a:t>
            </a:r>
          </a:p>
          <a:p>
            <a:pPr>
              <a:buFont typeface="Wingdings" pitchFamily="2" charset="2"/>
              <a:buChar char="§"/>
            </a:pPr>
            <a:endParaRPr lang="cs-CZ" sz="1400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solidFill>
                  <a:schemeClr val="bg1"/>
                </a:solidFill>
                <a:latin typeface="+mj-lt"/>
              </a:rPr>
              <a:t> Křivánek R. (2002): Závěrečná zpráva o geofyzikálním průzkumu prováděném na základě HS č. 792/02 na lokalitě </a:t>
            </a:r>
            <a:r>
              <a:rPr lang="cs-CZ" sz="1400" dirty="0" err="1" smtClean="0">
                <a:solidFill>
                  <a:schemeClr val="bg1"/>
                </a:solidFill>
                <a:latin typeface="+mj-lt"/>
              </a:rPr>
              <a:t>Pohansko</a:t>
            </a:r>
            <a:r>
              <a:rPr lang="cs-CZ" sz="1400" dirty="0" smtClean="0">
                <a:solidFill>
                  <a:schemeClr val="bg1"/>
                </a:solidFill>
                <a:latin typeface="+mj-lt"/>
              </a:rPr>
              <a:t>, okr. Břeclav. </a:t>
            </a:r>
            <a:r>
              <a:rPr lang="cs-CZ" sz="1400" dirty="0" smtClean="0">
                <a:solidFill>
                  <a:schemeClr val="bg1"/>
                </a:solidFill>
                <a:latin typeface="+mj-lt"/>
                <a:cs typeface="Arial" charset="0"/>
              </a:rPr>
              <a:t>–</a:t>
            </a:r>
            <a:r>
              <a:rPr lang="cs-CZ" sz="1400" dirty="0" smtClean="0">
                <a:solidFill>
                  <a:schemeClr val="bg1"/>
                </a:solidFill>
                <a:latin typeface="+mj-lt"/>
              </a:rPr>
              <a:t> Archiv </a:t>
            </a:r>
            <a:r>
              <a:rPr lang="cs-CZ" sz="1400" dirty="0" err="1" smtClean="0">
                <a:solidFill>
                  <a:schemeClr val="bg1"/>
                </a:solidFill>
                <a:latin typeface="+mj-lt"/>
              </a:rPr>
              <a:t>ArÚ</a:t>
            </a:r>
            <a:r>
              <a:rPr lang="cs-CZ" sz="1400" dirty="0" smtClean="0">
                <a:solidFill>
                  <a:schemeClr val="bg1"/>
                </a:solidFill>
                <a:latin typeface="+mj-lt"/>
              </a:rPr>
              <a:t>. Praha. </a:t>
            </a:r>
            <a:r>
              <a:rPr lang="cs-CZ" sz="1400" dirty="0" err="1" smtClean="0">
                <a:solidFill>
                  <a:schemeClr val="bg1"/>
                </a:solidFill>
                <a:latin typeface="+mj-lt"/>
              </a:rPr>
              <a:t>č.j</a:t>
            </a:r>
            <a:r>
              <a:rPr lang="cs-CZ" sz="1400" dirty="0" smtClean="0">
                <a:solidFill>
                  <a:schemeClr val="bg1"/>
                </a:solidFill>
                <a:latin typeface="+mj-lt"/>
              </a:rPr>
              <a:t>. 7486/02.</a:t>
            </a:r>
          </a:p>
          <a:p>
            <a:pPr>
              <a:buFont typeface="Wingdings" pitchFamily="2" charset="2"/>
              <a:buChar char="§"/>
            </a:pPr>
            <a:endParaRPr lang="cs-CZ" sz="1400" dirty="0">
              <a:solidFill>
                <a:schemeClr val="bg1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1400" dirty="0" smtClean="0">
                <a:solidFill>
                  <a:schemeClr val="bg1"/>
                </a:solidFill>
                <a:latin typeface="+mj-lt"/>
                <a:cs typeface="Arial" charset="0"/>
              </a:rPr>
              <a:t>Křivánek R. (2004): Geofyzikální metody. –  In: Kuna M. (</a:t>
            </a:r>
            <a:r>
              <a:rPr lang="cs-CZ" sz="14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ed</a:t>
            </a:r>
            <a:r>
              <a:rPr lang="cs-CZ" sz="1400" dirty="0" smtClean="0">
                <a:solidFill>
                  <a:schemeClr val="bg1"/>
                </a:solidFill>
                <a:latin typeface="+mj-lt"/>
                <a:cs typeface="Arial" charset="0"/>
              </a:rPr>
              <a:t>.):</a:t>
            </a:r>
            <a:r>
              <a:rPr lang="cs-CZ" sz="1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1400" dirty="0" smtClean="0">
                <a:solidFill>
                  <a:schemeClr val="bg1"/>
                </a:solidFill>
                <a:latin typeface="+mj-lt"/>
                <a:cs typeface="Arial" charset="0"/>
              </a:rPr>
              <a:t>Nedestruktivní archeologie. –</a:t>
            </a:r>
            <a:r>
              <a:rPr lang="cs-CZ" sz="1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1400" dirty="0" smtClean="0">
                <a:solidFill>
                  <a:schemeClr val="bg1"/>
                </a:solidFill>
                <a:latin typeface="+mj-lt"/>
                <a:cs typeface="Arial" charset="0"/>
              </a:rPr>
              <a:t>Academia. Praha.</a:t>
            </a:r>
          </a:p>
          <a:p>
            <a:pPr>
              <a:buFont typeface="Wingdings" pitchFamily="2" charset="2"/>
              <a:buChar char="§"/>
            </a:pPr>
            <a:endParaRPr lang="cs-CZ" sz="14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solidFill>
                  <a:schemeClr val="bg1"/>
                </a:solidFill>
                <a:latin typeface="+mj-lt"/>
              </a:rPr>
              <a:t> Kuna </a:t>
            </a:r>
            <a:r>
              <a:rPr lang="cs-CZ" sz="1400" dirty="0" err="1" smtClean="0">
                <a:solidFill>
                  <a:schemeClr val="bg1"/>
                </a:solidFill>
                <a:latin typeface="+mj-lt"/>
              </a:rPr>
              <a:t>et</a:t>
            </a:r>
            <a:r>
              <a:rPr lang="cs-CZ" sz="1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1400" dirty="0" err="1" smtClean="0">
                <a:solidFill>
                  <a:schemeClr val="bg1"/>
                </a:solidFill>
                <a:latin typeface="+mj-lt"/>
              </a:rPr>
              <a:t>al</a:t>
            </a:r>
            <a:r>
              <a:rPr lang="cs-CZ" sz="1400" dirty="0" smtClean="0">
                <a:solidFill>
                  <a:schemeClr val="bg1"/>
                </a:solidFill>
                <a:latin typeface="+mj-lt"/>
              </a:rPr>
              <a:t>. (2004): Nedestruktivní archeologie. </a:t>
            </a:r>
            <a:r>
              <a:rPr lang="cs-CZ" sz="1400" dirty="0" smtClean="0">
                <a:solidFill>
                  <a:schemeClr val="bg1"/>
                </a:solidFill>
                <a:latin typeface="+mj-lt"/>
                <a:cs typeface="Arial" charset="0"/>
              </a:rPr>
              <a:t>–</a:t>
            </a:r>
            <a:r>
              <a:rPr lang="cs-CZ" sz="1400" dirty="0" smtClean="0">
                <a:solidFill>
                  <a:schemeClr val="bg1"/>
                </a:solidFill>
                <a:latin typeface="+mj-lt"/>
              </a:rPr>
              <a:t> Academia. Praha. </a:t>
            </a:r>
            <a:endParaRPr lang="cs-CZ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5" descr="C:\Documents and Settings\Šešulka\Plocha\podtrz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0968" y="152400"/>
            <a:ext cx="9525000" cy="1905000"/>
          </a:xfrm>
          <a:prstGeom prst="rect">
            <a:avLst/>
          </a:prstGeom>
          <a:noFill/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27088" y="441325"/>
            <a:ext cx="271830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CC0000"/>
                </a:solidFill>
                <a:latin typeface="Calibri" pitchFamily="34" charset="0"/>
              </a:rPr>
              <a:t>Literature</a:t>
            </a:r>
          </a:p>
          <a:p>
            <a:endParaRPr lang="en-GB" sz="800" dirty="0" smtClean="0">
              <a:solidFill>
                <a:srgbClr val="CC0000"/>
              </a:solidFill>
              <a:latin typeface="Calibri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used and recommended</a:t>
            </a:r>
            <a:endParaRPr lang="en-GB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14348" y="2500306"/>
            <a:ext cx="81439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  </a:t>
            </a:r>
            <a:r>
              <a:rPr lang="en-GB" sz="2000" u="sng" dirty="0" smtClean="0">
                <a:solidFill>
                  <a:schemeClr val="bg1"/>
                </a:solidFill>
              </a:rPr>
              <a:t>principal:</a:t>
            </a:r>
            <a:r>
              <a:rPr lang="en-GB" sz="2000" dirty="0" smtClean="0">
                <a:solidFill>
                  <a:schemeClr val="bg1"/>
                </a:solidFill>
              </a:rPr>
              <a:t> measuring the Earth‘s magnetic field and its anomalies</a:t>
            </a:r>
          </a:p>
          <a:p>
            <a:pPr>
              <a:buFontTx/>
              <a:buChar char="-"/>
            </a:pPr>
            <a:endParaRPr lang="en-GB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  </a:t>
            </a:r>
            <a:r>
              <a:rPr lang="en-GB" sz="2000" u="sng" dirty="0" smtClean="0">
                <a:solidFill>
                  <a:schemeClr val="bg1"/>
                </a:solidFill>
              </a:rPr>
              <a:t>observed units: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     - </a:t>
            </a:r>
            <a:r>
              <a:rPr lang="cs-CZ" sz="2000" dirty="0" err="1" smtClean="0">
                <a:solidFill>
                  <a:schemeClr val="bg1"/>
                </a:solidFill>
              </a:rPr>
              <a:t>total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smtClean="0">
                <a:solidFill>
                  <a:schemeClr val="bg1"/>
                </a:solidFill>
              </a:rPr>
              <a:t>magnetic field T [</a:t>
            </a:r>
            <a:r>
              <a:rPr lang="en-GB" sz="2000" dirty="0" err="1" smtClean="0">
                <a:solidFill>
                  <a:schemeClr val="bg1"/>
                </a:solidFill>
              </a:rPr>
              <a:t>nT</a:t>
            </a:r>
            <a:r>
              <a:rPr lang="en-GB" sz="2000" dirty="0" smtClean="0">
                <a:solidFill>
                  <a:schemeClr val="bg1"/>
                </a:solidFill>
              </a:rPr>
              <a:t>]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     - magnetic field gradient </a:t>
            </a:r>
            <a:r>
              <a:rPr lang="en-GB" sz="2000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GB" sz="2000" dirty="0" smtClean="0">
                <a:solidFill>
                  <a:schemeClr val="bg1"/>
                </a:solidFill>
              </a:rPr>
              <a:t>T [</a:t>
            </a:r>
            <a:r>
              <a:rPr lang="en-GB" sz="2000" dirty="0" err="1" smtClean="0">
                <a:solidFill>
                  <a:schemeClr val="bg1"/>
                </a:solidFill>
              </a:rPr>
              <a:t>nT</a:t>
            </a:r>
            <a:r>
              <a:rPr lang="en-GB" sz="2000" dirty="0" smtClean="0">
                <a:solidFill>
                  <a:schemeClr val="bg1"/>
                </a:solidFill>
              </a:rPr>
              <a:t>/m]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     - magnetic susceptibility </a:t>
            </a:r>
            <a:r>
              <a:rPr lang="en-GB" sz="2000" dirty="0" smtClean="0">
                <a:solidFill>
                  <a:schemeClr val="bg1"/>
                </a:solidFill>
                <a:latin typeface="Symbol" pitchFamily="18" charset="2"/>
              </a:rPr>
              <a:t>k</a:t>
            </a:r>
            <a:r>
              <a:rPr lang="en-GB" sz="2000" dirty="0" smtClean="0">
                <a:solidFill>
                  <a:schemeClr val="bg1"/>
                </a:solidFill>
              </a:rPr>
              <a:t> [n×10e-4]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Picture 5" descr="C:\Documents and Settings\Šešulka\Plocha\podtrz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0968" y="152400"/>
            <a:ext cx="9525000" cy="1905000"/>
          </a:xfrm>
          <a:prstGeom prst="rect">
            <a:avLst/>
          </a:prstGeom>
          <a:noFill/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27088" y="441325"/>
            <a:ext cx="389651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CC0000"/>
                </a:solidFill>
                <a:latin typeface="Calibri" pitchFamily="34" charset="0"/>
              </a:rPr>
              <a:t>Magnetic method</a:t>
            </a:r>
          </a:p>
          <a:p>
            <a:endParaRPr lang="en-GB" sz="800" dirty="0" smtClean="0">
              <a:solidFill>
                <a:srgbClr val="CC0000"/>
              </a:solidFill>
              <a:latin typeface="Calibri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of geophysical survey</a:t>
            </a:r>
            <a:endParaRPr lang="en-GB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Documents and Settings\Šešulka\Plocha\podtrz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0968" y="152400"/>
            <a:ext cx="9525000" cy="1905000"/>
          </a:xfrm>
          <a:prstGeom prst="rect">
            <a:avLst/>
          </a:prstGeom>
          <a:noFill/>
        </p:spPr>
      </p:pic>
      <p:pic>
        <p:nvPicPr>
          <p:cNvPr id="11268" name="Picture 4" descr="C:\___________\škola\diplomka\obrazová příloha\magneťák\P82902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87513"/>
            <a:ext cx="6705600" cy="5018087"/>
          </a:xfrm>
          <a:prstGeom prst="rect">
            <a:avLst/>
          </a:prstGeom>
          <a:noFill/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827088" y="441325"/>
            <a:ext cx="506100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alibri" pitchFamily="34" charset="0"/>
              </a:rPr>
              <a:t>Cesium </a:t>
            </a:r>
            <a:r>
              <a:rPr lang="cs-CZ" sz="4000" dirty="0" err="1" smtClean="0">
                <a:solidFill>
                  <a:srgbClr val="C00000"/>
                </a:solidFill>
                <a:latin typeface="Calibri" pitchFamily="34" charset="0"/>
              </a:rPr>
              <a:t>magnetometer</a:t>
            </a:r>
            <a:r>
              <a:rPr lang="cs-CZ" sz="4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cs-CZ" sz="4000" dirty="0">
              <a:solidFill>
                <a:srgbClr val="CC0000"/>
              </a:solidFill>
              <a:latin typeface="Calibri" pitchFamily="34" charset="0"/>
            </a:endParaRPr>
          </a:p>
          <a:p>
            <a:endParaRPr lang="cs-CZ" sz="800" dirty="0">
              <a:solidFill>
                <a:srgbClr val="CC0000"/>
              </a:solidFill>
              <a:latin typeface="Calibri" pitchFamily="34" charset="0"/>
            </a:endParaRPr>
          </a:p>
          <a:p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SM-5 </a:t>
            </a:r>
            <a:r>
              <a:rPr lang="cs-CZ" sz="2000" dirty="0" err="1">
                <a:solidFill>
                  <a:schemeClr val="bg1"/>
                </a:solidFill>
                <a:latin typeface="Calibri" pitchFamily="34" charset="0"/>
              </a:rPr>
              <a:t>Navmag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cs-CZ" sz="2000" dirty="0" err="1">
                <a:solidFill>
                  <a:schemeClr val="bg1"/>
                </a:solidFill>
                <a:latin typeface="Calibri" pitchFamily="34" charset="0"/>
              </a:rPr>
              <a:t>Scintrex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</a:rPr>
              <a:t>, Kanada)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09600" y="2200999"/>
            <a:ext cx="48434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 gradiometer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	(magnetic field </a:t>
            </a:r>
            <a:r>
              <a:rPr lang="en-GB" sz="2000" dirty="0" err="1" smtClean="0">
                <a:solidFill>
                  <a:schemeClr val="bg1"/>
                </a:solidFill>
              </a:rPr>
              <a:t>gradientΔT</a:t>
            </a:r>
            <a:r>
              <a:rPr lang="en-GB" sz="2000" dirty="0" smtClean="0">
                <a:solidFill>
                  <a:schemeClr val="bg1"/>
                </a:solidFill>
              </a:rPr>
              <a:t> [</a:t>
            </a:r>
            <a:r>
              <a:rPr lang="en-GB" sz="2000" dirty="0" err="1" smtClean="0">
                <a:solidFill>
                  <a:schemeClr val="bg1"/>
                </a:solidFill>
              </a:rPr>
              <a:t>nT</a:t>
            </a:r>
            <a:r>
              <a:rPr lang="en-GB" sz="2000" dirty="0" smtClean="0">
                <a:solidFill>
                  <a:schemeClr val="bg1"/>
                </a:solidFill>
              </a:rPr>
              <a:t>/m])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variometer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	(total magnetic </a:t>
            </a:r>
            <a:r>
              <a:rPr lang="en-GB" sz="2000" dirty="0" err="1" smtClean="0">
                <a:solidFill>
                  <a:schemeClr val="bg1"/>
                </a:solidFill>
              </a:rPr>
              <a:t>fieldT</a:t>
            </a:r>
            <a:r>
              <a:rPr lang="en-GB" sz="2000" dirty="0" smtClean="0">
                <a:solidFill>
                  <a:schemeClr val="bg1"/>
                </a:solidFill>
              </a:rPr>
              <a:t> [</a:t>
            </a:r>
            <a:r>
              <a:rPr lang="en-GB" sz="2000" dirty="0" err="1" smtClean="0">
                <a:solidFill>
                  <a:schemeClr val="bg1"/>
                </a:solidFill>
              </a:rPr>
              <a:t>nT</a:t>
            </a:r>
            <a:r>
              <a:rPr lang="en-GB" sz="2000" dirty="0" smtClean="0">
                <a:solidFill>
                  <a:schemeClr val="bg1"/>
                </a:solidFill>
              </a:rPr>
              <a:t>] )	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14282" y="6119336"/>
            <a:ext cx="867092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cs-CZ" altLang="zh-CN" sz="1100" i="1" dirty="0" smtClean="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Proton </a:t>
            </a:r>
            <a:r>
              <a:rPr lang="cs-CZ" altLang="zh-CN" sz="1100" i="1" dirty="0" err="1" smtClean="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magnetometer</a:t>
            </a:r>
            <a:r>
              <a:rPr lang="cs-CZ" altLang="zh-CN" sz="1100" i="1" dirty="0" smtClean="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 PMG-1 </a:t>
            </a:r>
            <a:r>
              <a:rPr lang="cs-CZ" altLang="zh-CN" sz="1100" i="1" dirty="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fa</a:t>
            </a:r>
            <a:endParaRPr lang="cs-CZ" altLang="zh-CN" sz="1100" i="1" dirty="0">
              <a:solidFill>
                <a:schemeClr val="bg1"/>
              </a:solidFill>
              <a:latin typeface="Tahoma" pitchFamily="34" charset="0"/>
            </a:endParaRPr>
          </a:p>
          <a:p>
            <a:pPr algn="r"/>
            <a:r>
              <a:rPr lang="cs-CZ" altLang="zh-CN" sz="1100" i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cs-CZ" altLang="zh-CN" sz="1100" i="1" dirty="0" smtClean="0">
                <a:solidFill>
                  <a:schemeClr val="bg1"/>
                </a:solidFill>
                <a:latin typeface="Tahoma" pitchFamily="34" charset="0"/>
              </a:rPr>
              <a:t>in gradient mode,</a:t>
            </a:r>
            <a:endParaRPr lang="cs-CZ" altLang="zh-CN" sz="1100" i="1" dirty="0">
              <a:solidFill>
                <a:schemeClr val="bg1"/>
              </a:solidFill>
              <a:latin typeface="Tahoma" pitchFamily="34" charset="0"/>
            </a:endParaRPr>
          </a:p>
          <a:p>
            <a:pPr algn="r"/>
            <a:r>
              <a:rPr lang="cs-CZ" altLang="zh-CN" sz="1100" i="1" dirty="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 Geofyzika </a:t>
            </a:r>
            <a:r>
              <a:rPr lang="cs-CZ" altLang="zh-CN" sz="1100" i="1" dirty="0" smtClean="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Brno</a:t>
            </a:r>
            <a:endParaRPr lang="cs-CZ" altLang="zh-CN" sz="1100" i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6" name="Picture 5" descr="C:\Documents and Settings\Šešulka\Plocha\podtrz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0968" y="152400"/>
            <a:ext cx="9525000" cy="1905000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27088" y="441325"/>
            <a:ext cx="53877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dirty="0" err="1" smtClean="0">
                <a:solidFill>
                  <a:srgbClr val="C00000"/>
                </a:solidFill>
                <a:latin typeface="Calibri" pitchFamily="34" charset="0"/>
              </a:rPr>
              <a:t>Modes</a:t>
            </a:r>
            <a:r>
              <a:rPr lang="cs-CZ" sz="4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cs-CZ" sz="4000" dirty="0" err="1" smtClean="0">
                <a:solidFill>
                  <a:srgbClr val="C00000"/>
                </a:solidFill>
                <a:latin typeface="Calibri" pitchFamily="34" charset="0"/>
              </a:rPr>
              <a:t>of</a:t>
            </a:r>
            <a:r>
              <a:rPr lang="cs-CZ" sz="4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cs-CZ" sz="4000" dirty="0" err="1" smtClean="0">
                <a:solidFill>
                  <a:srgbClr val="C00000"/>
                </a:solidFill>
                <a:latin typeface="Calibri" pitchFamily="34" charset="0"/>
              </a:rPr>
              <a:t>measurements</a:t>
            </a:r>
            <a:endParaRPr lang="cs-CZ" sz="4000" dirty="0">
              <a:solidFill>
                <a:srgbClr val="CC0000"/>
              </a:solidFill>
              <a:latin typeface="Calibri" pitchFamily="34" charset="0"/>
            </a:endParaRPr>
          </a:p>
          <a:p>
            <a:endParaRPr lang="cs-CZ" sz="800" dirty="0">
              <a:solidFill>
                <a:srgbClr val="CC0000"/>
              </a:solidFill>
              <a:latin typeface="Calibri" pitchFamily="34" charset="0"/>
            </a:endParaRPr>
          </a:p>
        </p:txBody>
      </p:sp>
      <p:pic>
        <p:nvPicPr>
          <p:cNvPr id="3" name="Picture 7" descr="magnetometr"/>
          <p:cNvPicPr>
            <a:picLocks noChangeAspect="1" noChangeArrowheads="1"/>
          </p:cNvPicPr>
          <p:nvPr/>
        </p:nvPicPr>
        <p:blipFill>
          <a:blip r:embed="rId3">
            <a:lum bright="12000" contrast="-6000"/>
          </a:blip>
          <a:srcRect/>
          <a:stretch>
            <a:fillRect/>
          </a:stretch>
        </p:blipFill>
        <p:spPr bwMode="auto">
          <a:xfrm>
            <a:off x="5643570" y="2071678"/>
            <a:ext cx="3286148" cy="401917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schéma gradiomet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57613" y="3354388"/>
            <a:ext cx="5233987" cy="31226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" name="Picture 21" descr="Cs-gradiomet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4075" y="3352800"/>
            <a:ext cx="2651125" cy="3124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Line 22"/>
          <p:cNvSpPr>
            <a:spLocks noChangeShapeType="1"/>
          </p:cNvSpPr>
          <p:nvPr/>
        </p:nvSpPr>
        <p:spPr bwMode="auto">
          <a:xfrm flipH="1" flipV="1">
            <a:off x="2133600" y="3657600"/>
            <a:ext cx="16002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" name="Line 23"/>
          <p:cNvSpPr>
            <a:spLocks noChangeShapeType="1"/>
          </p:cNvSpPr>
          <p:nvPr/>
        </p:nvSpPr>
        <p:spPr bwMode="auto">
          <a:xfrm flipH="1" flipV="1">
            <a:off x="2286000" y="5791200"/>
            <a:ext cx="14478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8" name="Picture 5" descr="C:\Documents and Settings\Šešulka\Plocha\podtrze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80968" y="152400"/>
            <a:ext cx="9525000" cy="1905000"/>
          </a:xfrm>
          <a:prstGeom prst="rect">
            <a:avLst/>
          </a:prstGeom>
          <a:noFill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27088" y="441325"/>
            <a:ext cx="28428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dirty="0" err="1" smtClean="0">
                <a:solidFill>
                  <a:srgbClr val="C00000"/>
                </a:solidFill>
                <a:latin typeface="Calibri" pitchFamily="34" charset="0"/>
              </a:rPr>
              <a:t>Gradiometer</a:t>
            </a:r>
            <a:endParaRPr lang="cs-CZ" sz="4000" dirty="0">
              <a:solidFill>
                <a:srgbClr val="CC0000"/>
              </a:solidFill>
              <a:latin typeface="Calibri" pitchFamily="34" charset="0"/>
            </a:endParaRPr>
          </a:p>
          <a:p>
            <a:endParaRPr lang="cs-CZ" sz="800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09600" y="1654908"/>
            <a:ext cx="8305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 two vertically placed sensors</a:t>
            </a:r>
          </a:p>
          <a:p>
            <a:pPr>
              <a:buFont typeface="Wingdings" pitchFamily="2" charset="2"/>
              <a:buChar char="§"/>
            </a:pPr>
            <a:endParaRPr lang="en-GB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 prevents the magnetic field variations error</a:t>
            </a:r>
          </a:p>
          <a:p>
            <a:pPr>
              <a:buFont typeface="Wingdings" pitchFamily="2" charset="2"/>
              <a:buChar char="§"/>
            </a:pPr>
            <a:endParaRPr lang="en-GB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 better for shallow objects and structures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Šešulka\Plocha\podtrz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0968" y="152400"/>
            <a:ext cx="9525000" cy="1905000"/>
          </a:xfrm>
          <a:prstGeom prst="rect">
            <a:avLst/>
          </a:prstGeom>
          <a:noFill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27088" y="441325"/>
            <a:ext cx="25235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dirty="0" err="1" smtClean="0">
                <a:solidFill>
                  <a:srgbClr val="C00000"/>
                </a:solidFill>
                <a:latin typeface="Calibri" pitchFamily="34" charset="0"/>
              </a:rPr>
              <a:t>Variometer</a:t>
            </a:r>
            <a:endParaRPr lang="cs-CZ" sz="800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5720" y="1857364"/>
            <a:ext cx="85011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 data collected with only one sensor</a:t>
            </a:r>
          </a:p>
          <a:p>
            <a:pPr>
              <a:buFont typeface="Wingdings" pitchFamily="2" charset="2"/>
              <a:buChar char="§"/>
            </a:pPr>
            <a:endParaRPr lang="en-GB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 Earth‘s magnetic field variations error  → </a:t>
            </a:r>
            <a:r>
              <a:rPr lang="en-GB" sz="2000" dirty="0" err="1" smtClean="0">
                <a:solidFill>
                  <a:schemeClr val="bg1"/>
                </a:solidFill>
              </a:rPr>
              <a:t>neccesity</a:t>
            </a:r>
            <a:r>
              <a:rPr lang="en-GB" sz="2000" dirty="0" smtClean="0">
                <a:solidFill>
                  <a:schemeClr val="bg1"/>
                </a:solidFill>
              </a:rPr>
              <a:t> of correction   </a:t>
            </a:r>
          </a:p>
        </p:txBody>
      </p:sp>
      <p:pic>
        <p:nvPicPr>
          <p:cNvPr id="6" name="Picture 6" descr="C:\Documents and Settings\siesa1\Dokumenty\Výuka\Diplomová práce\obrazová příloha\přístroje\schéma variometru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214818"/>
            <a:ext cx="5121625" cy="24288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Šešulka\Plocha\podtrz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0968" y="152400"/>
            <a:ext cx="9525000" cy="1905000"/>
          </a:xfrm>
          <a:prstGeom prst="rect">
            <a:avLst/>
          </a:prstGeom>
          <a:noFill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27088" y="441325"/>
            <a:ext cx="253530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C00000"/>
                </a:solidFill>
                <a:latin typeface="Calibri" pitchFamily="34" charset="0"/>
              </a:rPr>
              <a:t>Application</a:t>
            </a:r>
            <a:endParaRPr lang="en-GB" sz="4000" dirty="0" smtClean="0">
              <a:solidFill>
                <a:srgbClr val="CC0000"/>
              </a:solidFill>
              <a:latin typeface="Calibri" pitchFamily="34" charset="0"/>
            </a:endParaRPr>
          </a:p>
          <a:p>
            <a:endParaRPr lang="en-GB" sz="800" dirty="0" smtClean="0">
              <a:solidFill>
                <a:srgbClr val="CC0000"/>
              </a:solidFill>
              <a:latin typeface="Calibri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of magnetic method</a:t>
            </a:r>
            <a:endParaRPr lang="en-GB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0066" y="2132950"/>
            <a:ext cx="88582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 geological structures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smtClean="0">
                <a:solidFill>
                  <a:schemeClr val="bg1"/>
                </a:solidFill>
              </a:rPr>
              <a:t>mapping  </a:t>
            </a:r>
          </a:p>
          <a:p>
            <a:pPr>
              <a:buFont typeface="Wingdings" pitchFamily="2" charset="2"/>
              <a:buChar char="§"/>
            </a:pPr>
            <a:endParaRPr lang="en-GB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 mapping buried ferrous metal objects and other burned structures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Šešulka\Plocha\podtrz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0968" y="152400"/>
            <a:ext cx="9525000" cy="1905000"/>
          </a:xfrm>
          <a:prstGeom prst="rect">
            <a:avLst/>
          </a:prstGeom>
          <a:noFill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27088" y="441325"/>
            <a:ext cx="343395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dirty="0" err="1" smtClean="0">
                <a:solidFill>
                  <a:srgbClr val="C00000"/>
                </a:solidFill>
                <a:latin typeface="Calibri" pitchFamily="34" charset="0"/>
              </a:rPr>
              <a:t>Magnetometry</a:t>
            </a:r>
            <a:r>
              <a:rPr lang="en-GB" sz="4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en-GB" sz="4000" dirty="0" smtClean="0">
              <a:solidFill>
                <a:srgbClr val="CC0000"/>
              </a:solidFill>
              <a:latin typeface="Calibri" pitchFamily="34" charset="0"/>
            </a:endParaRPr>
          </a:p>
          <a:p>
            <a:endParaRPr lang="en-GB" sz="800" dirty="0" smtClean="0">
              <a:solidFill>
                <a:srgbClr val="CC0000"/>
              </a:solidFill>
              <a:latin typeface="Calibri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in archaeology</a:t>
            </a:r>
            <a:endParaRPr lang="en-GB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0066" y="1765321"/>
            <a:ext cx="885828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  </a:t>
            </a:r>
            <a:r>
              <a:rPr lang="en-GB" sz="2000" u="sng" dirty="0" smtClean="0">
                <a:solidFill>
                  <a:schemeClr val="bg1"/>
                </a:solidFill>
              </a:rPr>
              <a:t>suitable: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	    -countersunk objects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	    -fireplaces, ovens, furnaces, …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	    -line objects (ramparts, trenches, palisades, …)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	    -identification of metal objects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	    -detection of landfills and terrain formations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  </a:t>
            </a:r>
            <a:r>
              <a:rPr lang="en-GB" sz="2000" u="sng" dirty="0" smtClean="0">
                <a:solidFill>
                  <a:schemeClr val="bg1"/>
                </a:solidFill>
              </a:rPr>
              <a:t>less suitable: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	-communications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	-stone-made object (if is used the stone from the bedrock of the site)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662</Words>
  <Application>Microsoft Office PowerPoint</Application>
  <PresentationFormat>Předvádění na obrazovce (4:3)</PresentationFormat>
  <Paragraphs>172</Paragraphs>
  <Slides>27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9" baseType="lpstr">
      <vt:lpstr>Motiv sady Office</vt:lpstr>
      <vt:lpstr>Graf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</vt:vector>
  </TitlesOfParts>
  <Company>Petr Šešulka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 Šešulka</dc:creator>
  <cp:lastModifiedBy>Petr Šešulka</cp:lastModifiedBy>
  <cp:revision>41</cp:revision>
  <dcterms:created xsi:type="dcterms:W3CDTF">2010-02-09T13:38:46Z</dcterms:created>
  <dcterms:modified xsi:type="dcterms:W3CDTF">2010-05-05T10:59:13Z</dcterms:modified>
</cp:coreProperties>
</file>