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7" r:id="rId2"/>
    <p:sldId id="281" r:id="rId3"/>
    <p:sldId id="280" r:id="rId4"/>
    <p:sldId id="277" r:id="rId5"/>
    <p:sldId id="258" r:id="rId6"/>
    <p:sldId id="282" r:id="rId7"/>
    <p:sldId id="279" r:id="rId8"/>
    <p:sldId id="259" r:id="rId9"/>
    <p:sldId id="261" r:id="rId10"/>
    <p:sldId id="283" r:id="rId11"/>
    <p:sldId id="260" r:id="rId12"/>
    <p:sldId id="284" r:id="rId13"/>
    <p:sldId id="262" r:id="rId14"/>
    <p:sldId id="286" r:id="rId15"/>
    <p:sldId id="263" r:id="rId16"/>
    <p:sldId id="285" r:id="rId17"/>
    <p:sldId id="264" r:id="rId18"/>
    <p:sldId id="288" r:id="rId19"/>
    <p:sldId id="265" r:id="rId20"/>
    <p:sldId id="287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3300"/>
    <a:srgbClr val="E80000"/>
    <a:srgbClr val="009900"/>
    <a:srgbClr val="00CC00"/>
    <a:srgbClr val="0080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04" y="-96"/>
      </p:cViewPr>
      <p:guideLst>
        <p:guide orient="horz"/>
        <p:guide pos="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A5F32F-9DDA-4373-AC26-C50E82104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ACD38-CAE9-4A9E-8CC3-5F99895B9C7A}" type="slidenum">
              <a:rPr lang="cs-CZ"/>
              <a:pPr/>
              <a:t>1</a:t>
            </a:fld>
            <a:endParaRPr lang="cs-CZ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EB15E-96A7-4108-90F5-FCA064D4C0A0}" type="slidenum">
              <a:rPr lang="cs-CZ"/>
              <a:pPr/>
              <a:t>10</a:t>
            </a:fld>
            <a:endParaRPr lang="cs-CZ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800B6-0EEE-46EE-BAE1-B06D27F29601}" type="slidenum">
              <a:rPr lang="cs-CZ"/>
              <a:pPr/>
              <a:t>11</a:t>
            </a:fld>
            <a:endParaRPr lang="cs-CZ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99894-4DA9-4824-91FF-8CA79D7759CB}" type="slidenum">
              <a:rPr lang="cs-CZ"/>
              <a:pPr/>
              <a:t>12</a:t>
            </a:fld>
            <a:endParaRPr lang="cs-CZ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46EB1-BC14-40C6-BCF8-7E72A702A92C}" type="slidenum">
              <a:rPr lang="cs-CZ"/>
              <a:pPr/>
              <a:t>13</a:t>
            </a:fld>
            <a:endParaRPr lang="cs-CZ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A3E3B-4617-417C-942B-FA17C3AE5E33}" type="slidenum">
              <a:rPr lang="cs-CZ"/>
              <a:pPr/>
              <a:t>14</a:t>
            </a:fld>
            <a:endParaRPr lang="cs-CZ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234A3-FCB4-4CB5-BBED-8172DA213566}" type="slidenum">
              <a:rPr lang="cs-CZ"/>
              <a:pPr/>
              <a:t>15</a:t>
            </a:fld>
            <a:endParaRPr lang="cs-CZ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E2307-FDBC-4A91-BCB0-5020E7E9C5F0}" type="slidenum">
              <a:rPr lang="cs-CZ"/>
              <a:pPr/>
              <a:t>16</a:t>
            </a:fld>
            <a:endParaRPr lang="cs-CZ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89A93-F5D9-47DF-B320-7F382E122FF8}" type="slidenum">
              <a:rPr lang="cs-CZ"/>
              <a:pPr/>
              <a:t>17</a:t>
            </a:fld>
            <a:endParaRPr lang="cs-CZ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50915-80A2-4BE2-BB64-6B32DA5D90D0}" type="slidenum">
              <a:rPr lang="cs-CZ"/>
              <a:pPr/>
              <a:t>18</a:t>
            </a:fld>
            <a:endParaRPr lang="cs-CZ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603B2-DB26-4E70-813C-D74EC28D93E0}" type="slidenum">
              <a:rPr lang="cs-CZ"/>
              <a:pPr/>
              <a:t>19</a:t>
            </a:fld>
            <a:endParaRPr lang="cs-CZ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8B197-F153-4487-A8BC-6D2A11A7D628}" type="slidenum">
              <a:rPr lang="cs-CZ"/>
              <a:pPr/>
              <a:t>2</a:t>
            </a:fld>
            <a:endParaRPr lang="cs-CZ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A7355-EB7B-46B3-9409-9088EF199478}" type="slidenum">
              <a:rPr lang="cs-CZ"/>
              <a:pPr/>
              <a:t>20</a:t>
            </a:fld>
            <a:endParaRPr lang="cs-CZ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BF55E-9490-4183-8202-9428D2916657}" type="slidenum">
              <a:rPr lang="cs-CZ"/>
              <a:pPr/>
              <a:t>3</a:t>
            </a:fld>
            <a:endParaRPr lang="cs-CZ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C6362-2380-4FE4-860F-7FC26A82429B}" type="slidenum">
              <a:rPr lang="cs-CZ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4BE9D-06C5-490F-B34A-E108457E0361}" type="slidenum">
              <a:rPr lang="cs-CZ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83614-8446-457B-B770-CA02A3E22C4D}" type="slidenum">
              <a:rPr lang="cs-CZ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9E334-99F2-4207-AFDE-366B4D2F0FAD}" type="slidenum">
              <a:rPr lang="cs-CZ"/>
              <a:pPr/>
              <a:t>7</a:t>
            </a:fld>
            <a:endParaRPr lang="cs-CZ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B3B5F-B56D-4B91-9420-E2F25A340D2F}" type="slidenum">
              <a:rPr lang="cs-CZ"/>
              <a:pPr/>
              <a:t>8</a:t>
            </a:fld>
            <a:endParaRPr lang="cs-CZ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8E6AC-D383-4B49-B705-0B4B7868C14E}" type="slidenum">
              <a:rPr lang="cs-CZ"/>
              <a:pPr/>
              <a:t>9</a:t>
            </a:fld>
            <a:endParaRPr lang="cs-CZ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CC5C-A2BA-4442-95B7-18EA1CFC3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4A26-9190-44C0-A533-A9177727B5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F9B8-8619-4E6F-A541-D2C42B531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3598C-8C61-430F-B656-46FA8C63E2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FC42-AFE5-49BB-ADA5-6CE0281A50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439F-79DA-483E-8E8C-FC74EE7F12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9015-407A-4ADB-BC77-1EFFEE5254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1C20-3E72-4FF0-BF50-03A6F0846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4FEF-45E9-4309-90D6-239787B6F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5B35-1869-4E85-9C7B-816304A308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0ABF-F663-4334-9FEB-25965E701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4DDA6270-47F7-4259-9A4C-D3C5350934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0/Haeckel_Sacculina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://upload.wikimedia.org/wikipedia/commons/8/86/Vertebrate_n_octopus_eyes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hyperlink" Target="http://upload.wikimedia.org/wikipedia/commons/b/b6/Diagram_of_eye_evolution.svg" TargetMode="Externa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upload.wikimedia.org/wikipedia/commons/a/a3/Tyrannosaurus_BW.jpg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upload.wikimedia.org/wikipedia/commons/2/22/Albatros_ceja_negra_-_paso_drake_-_noviembre_2005.jpg" TargetMode="Externa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upload.wikimedia.org/wikipedia/commons/3/3d/Panderichthys_BW.jpg" TargetMode="External"/><Relationship Id="rId7" Type="http://schemas.openxmlformats.org/officeDocument/2006/relationships/hyperlink" Target="http://upload.wikimedia.org/wikipedia/commons/a/a6/Acanthostega_BW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upload.wikimedia.org/wikipedia/commons/7/7d/Tiktaalik_BW.jpg" TargetMode="Externa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upload.wikimedia.org/wikipedia/commons/d/de/Polarfuchs_1_2004-11-17.jpg" TargetMode="External"/><Relationship Id="rId7" Type="http://schemas.openxmlformats.org/officeDocument/2006/relationships/hyperlink" Target="http://upload.wikimedia.org/wikipedia/en/4/45/Phylogeny_Star_vs_Hierarchical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upload.wikimedia.org/wikipedia/commons/0/07/TAzooAnimal3.jpg" TargetMode="Externa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http://upload.wikimedia.org/wikipedia/commons/6/63/Striped_skunk.jpg" TargetMode="External"/><Relationship Id="rId5" Type="http://schemas.openxmlformats.org/officeDocument/2006/relationships/image" Target="../media/image48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hyperlink" Target="http://upload.wikimedia.org/wikipedia/commons/2/2e/Atta_colombica_workers_cutting_whole_plan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upload.wikimedia.org/wikipedia/en/9/92/Acromyrmex_octospinosus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hyperlink" Target="http://upload.wikimedia.org/wikipedia/commons/1/1d/AntsStitchingLeav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hyperlink" Target="http://pick5.pick.uga.edu/mp/20p?act=zoom&amp;img=/home/IM/I_ALW/0000/mx/Oecophylla_smaragdina,I_ALW1.jpg" TargetMode="External"/><Relationship Id="rId9" Type="http://schemas.openxmlformats.org/officeDocument/2006/relationships/hyperlink" Target="http://upload.wikimedia.org/wikipedia/commons/a/aa/SSL11903p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6/66/Scanning_Electron_Micrograph_of_a_Flea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b/ba/Isotoma_Habitu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en/f/f8/Blind_Watchmak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67" descr="Flying_fish"/>
          <p:cNvPicPr>
            <a:picLocks noChangeAspect="1" noChangeArrowheads="1"/>
          </p:cNvPicPr>
          <p:nvPr/>
        </p:nvPicPr>
        <p:blipFill>
          <a:blip r:embed="rId3" cstate="print"/>
          <a:srcRect r="25833" b="11591"/>
          <a:stretch>
            <a:fillRect/>
          </a:stretch>
        </p:blipFill>
        <p:spPr bwMode="auto">
          <a:xfrm>
            <a:off x="6205538" y="1751013"/>
            <a:ext cx="27622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072" descr="Eagle Owl Eyes - Picture 1 of 4 in Vision"/>
          <p:cNvPicPr>
            <a:picLocks noChangeAspect="1" noChangeArrowheads="1"/>
          </p:cNvPicPr>
          <p:nvPr/>
        </p:nvPicPr>
        <p:blipFill>
          <a:blip r:embed="rId4" cstate="print"/>
          <a:srcRect l="17891" t="10104" r="53516" b="51805"/>
          <a:stretch>
            <a:fillRect/>
          </a:stretch>
        </p:blipFill>
        <p:spPr bwMode="auto">
          <a:xfrm>
            <a:off x="3165475" y="1219200"/>
            <a:ext cx="17430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87363" y="346075"/>
            <a:ext cx="80327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600">
                <a:solidFill>
                  <a:srgbClr val="E80000"/>
                </a:solidFill>
              </a:rPr>
              <a:t>ADAPTACE A PŘÍRODNÍ VÝBĚR</a:t>
            </a:r>
            <a:endParaRPr lang="cs-CZ" sz="3600">
              <a:solidFill>
                <a:srgbClr val="FF3300"/>
              </a:solidFill>
            </a:endParaRPr>
          </a:p>
        </p:txBody>
      </p:sp>
      <p:pic>
        <p:nvPicPr>
          <p:cNvPr id="7173" name="Picture 2061" descr="23900-004-B66A6F45"/>
          <p:cNvPicPr>
            <a:picLocks noChangeAspect="1" noChangeArrowheads="1"/>
          </p:cNvPicPr>
          <p:nvPr/>
        </p:nvPicPr>
        <p:blipFill>
          <a:blip r:embed="rId5" cstate="print"/>
          <a:srcRect l="20570"/>
          <a:stretch>
            <a:fillRect/>
          </a:stretch>
        </p:blipFill>
        <p:spPr bwMode="auto">
          <a:xfrm>
            <a:off x="5918200" y="4003675"/>
            <a:ext cx="28575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63" descr="Trypanosoma%20brucei%20rhodesiense%20fig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825" y="1244600"/>
            <a:ext cx="18335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065" descr="img3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9300" y="2924175"/>
            <a:ext cx="2127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069" descr="File:Haeckel Sacculin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25" y="1497013"/>
            <a:ext cx="26606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070" descr="Optim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8113" y="5175250"/>
            <a:ext cx="57245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3375025" y="1377950"/>
          <a:ext cx="5634038" cy="2268538"/>
        </p:xfrm>
        <a:graphic>
          <a:graphicData uri="http://schemas.openxmlformats.org/presentationml/2006/ole">
            <p:oleObj spid="_x0000_s1026" name="CorelPhotoPaint.Image.9" r:id="rId4" imgW="5533333" imgH="2228571" progId="CorelPhotoPaint.Image.9">
              <p:embed/>
            </p:oleObj>
          </a:graphicData>
        </a:graphic>
      </p:graphicFrame>
      <p:sp>
        <p:nvSpPr>
          <p:cNvPr id="1027" name="Text Box 17"/>
          <p:cNvSpPr txBox="1">
            <a:spLocks noChangeArrowheads="1"/>
          </p:cNvSpPr>
          <p:nvPr/>
        </p:nvSpPr>
        <p:spPr bwMode="auto">
          <a:xfrm>
            <a:off x="409575" y="1020763"/>
            <a:ext cx="2954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>
                <a:solidFill>
                  <a:srgbClr val="E80000"/>
                </a:solidFill>
                <a:latin typeface="Arial" charset="0"/>
              </a:rPr>
              <a:t> evoluce komorového </a:t>
            </a:r>
            <a:br>
              <a:rPr lang="cs-CZ" sz="2000">
                <a:solidFill>
                  <a:srgbClr val="E80000"/>
                </a:solidFill>
                <a:latin typeface="Arial" charset="0"/>
              </a:rPr>
            </a:br>
            <a:r>
              <a:rPr lang="cs-CZ" sz="2000">
                <a:solidFill>
                  <a:srgbClr val="E80000"/>
                </a:solidFill>
                <a:latin typeface="Arial" charset="0"/>
              </a:rPr>
              <a:t>  oka:</a:t>
            </a:r>
          </a:p>
        </p:txBody>
      </p: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3489325" y="450850"/>
            <a:ext cx="191293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Koadaptace</a:t>
            </a:r>
          </a:p>
        </p:txBody>
      </p:sp>
      <p:pic>
        <p:nvPicPr>
          <p:cNvPr id="1029" name="Picture 22" descr="File:Diagram of eye evolution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2214563"/>
            <a:ext cx="30321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39" name="AutoShape 23"/>
          <p:cNvSpPr>
            <a:spLocks noChangeArrowheads="1"/>
          </p:cNvSpPr>
          <p:nvPr/>
        </p:nvSpPr>
        <p:spPr bwMode="auto">
          <a:xfrm>
            <a:off x="6972300" y="523875"/>
            <a:ext cx="1139825" cy="473075"/>
          </a:xfrm>
          <a:prstGeom prst="wedgeRectCallout">
            <a:avLst>
              <a:gd name="adj1" fmla="val 21171"/>
              <a:gd name="adj2" fmla="val 14395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1">
                <a:latin typeface="Arial" charset="0"/>
              </a:rPr>
              <a:t>Nautilus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478213" y="4281488"/>
            <a:ext cx="5037137" cy="1804987"/>
            <a:chOff x="2116" y="2908"/>
            <a:chExt cx="3323" cy="1232"/>
          </a:xfrm>
        </p:grpSpPr>
        <p:pic>
          <p:nvPicPr>
            <p:cNvPr id="1033" name="Picture 27" descr="File:Vertebrate n octopus eyes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6" y="2908"/>
              <a:ext cx="2310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AutoShape 28"/>
            <p:cNvSpPr>
              <a:spLocks noChangeArrowheads="1"/>
            </p:cNvSpPr>
            <p:nvPr/>
          </p:nvSpPr>
          <p:spPr bwMode="auto">
            <a:xfrm>
              <a:off x="2116" y="3909"/>
              <a:ext cx="713" cy="231"/>
            </a:xfrm>
            <a:prstGeom prst="wedgeRectCallout">
              <a:avLst>
                <a:gd name="adj1" fmla="val 43546"/>
                <a:gd name="adj2" fmla="val -125324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latin typeface="Arial" charset="0"/>
                </a:rPr>
                <a:t>obratlovci</a:t>
              </a:r>
            </a:p>
          </p:txBody>
        </p:sp>
        <p:sp>
          <p:nvSpPr>
            <p:cNvPr id="1035" name="AutoShape 29"/>
            <p:cNvSpPr>
              <a:spLocks noChangeArrowheads="1"/>
            </p:cNvSpPr>
            <p:nvPr/>
          </p:nvSpPr>
          <p:spPr bwMode="auto">
            <a:xfrm>
              <a:off x="4638" y="3902"/>
              <a:ext cx="801" cy="231"/>
            </a:xfrm>
            <a:prstGeom prst="wedgeRectCallout">
              <a:avLst>
                <a:gd name="adj1" fmla="val -52245"/>
                <a:gd name="adj2" fmla="val -11103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latin typeface="Arial" charset="0"/>
                </a:rPr>
                <a:t>chobotnice</a:t>
              </a:r>
            </a:p>
          </p:txBody>
        </p:sp>
      </p:grpSp>
      <p:sp>
        <p:nvSpPr>
          <p:cNvPr id="162841" name="AutoShape 25"/>
          <p:cNvSpPr>
            <a:spLocks noChangeArrowheads="1"/>
          </p:cNvSpPr>
          <p:nvPr/>
        </p:nvSpPr>
        <p:spPr bwMode="auto">
          <a:xfrm>
            <a:off x="7543800" y="4000500"/>
            <a:ext cx="1433513" cy="657225"/>
          </a:xfrm>
          <a:prstGeom prst="wedgeRectCallout">
            <a:avLst>
              <a:gd name="adj1" fmla="val -24972"/>
              <a:gd name="adj2" fmla="val -11014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</a:rPr>
              <a:t>hlavonožci, obratlovci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 animBg="1"/>
      <p:bldP spid="1628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68288" y="904875"/>
            <a:ext cx="82708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1800" b="0">
                <a:latin typeface="Arial" charset="0"/>
              </a:rPr>
              <a:t> světločivné orgány </a:t>
            </a:r>
            <a:r>
              <a:rPr lang="cs-CZ" sz="1800" b="0">
                <a:latin typeface="Arial" charset="0"/>
                <a:sym typeface="Symbol" pitchFamily="18" charset="2"/>
              </a:rPr>
              <a:t> nezávislý vznik 40-60 u různých skupin bezobratlých</a:t>
            </a:r>
          </a:p>
          <a:p>
            <a:endParaRPr lang="cs-CZ" sz="14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solidFill>
                  <a:srgbClr val="003399"/>
                </a:solidFill>
                <a:latin typeface="Arial" charset="0"/>
              </a:rPr>
              <a:t> Nilsson </a:t>
            </a:r>
            <a:r>
              <a:rPr lang="en-US" sz="2000" b="0">
                <a:solidFill>
                  <a:srgbClr val="003399"/>
                </a:solidFill>
                <a:latin typeface="Arial" charset="0"/>
              </a:rPr>
              <a:t>&amp; Pelger </a:t>
            </a:r>
            <a:r>
              <a:rPr lang="cs-CZ" sz="2000" b="0">
                <a:solidFill>
                  <a:srgbClr val="003399"/>
                </a:solidFill>
                <a:latin typeface="Arial" charset="0"/>
              </a:rPr>
              <a:t>(1994):</a:t>
            </a:r>
          </a:p>
          <a:p>
            <a:pPr>
              <a:buFontTx/>
              <a:buChar char="•"/>
            </a:pPr>
            <a:r>
              <a:rPr lang="cs-CZ" sz="1800" b="0">
                <a:latin typeface="Arial" charset="0"/>
              </a:rPr>
              <a:t> vrstva světločivných buněk mezi tmavou vrstvou buněk dole a průhlednou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ochrannou vrstvou nahoře</a:t>
            </a:r>
          </a:p>
          <a:p>
            <a:pPr>
              <a:buFontTx/>
              <a:buChar char="•"/>
            </a:pPr>
            <a:r>
              <a:rPr lang="cs-CZ" sz="1800" b="0">
                <a:latin typeface="Arial" charset="0"/>
              </a:rPr>
              <a:t> náhodné změny </a:t>
            </a:r>
            <a:r>
              <a:rPr lang="en-US" sz="1800" b="0">
                <a:latin typeface="Arial" charset="0"/>
              </a:rPr>
              <a:t>&lt;</a:t>
            </a:r>
            <a:r>
              <a:rPr lang="cs-CZ" sz="1800" b="0">
                <a:latin typeface="Arial" charset="0"/>
              </a:rPr>
              <a:t>1% </a:t>
            </a:r>
            <a:r>
              <a:rPr lang="cs-CZ" sz="1800" b="0">
                <a:latin typeface="Arial" charset="0"/>
                <a:sym typeface="Symbol" pitchFamily="18" charset="2"/>
              </a:rPr>
              <a:t> změny k horšímu zavrhnuty</a:t>
            </a:r>
          </a:p>
          <a:p>
            <a:pPr>
              <a:buFontTx/>
              <a:buChar char="•"/>
            </a:pPr>
            <a:r>
              <a:rPr lang="cs-CZ" sz="1800" b="0">
                <a:latin typeface="Arial" charset="0"/>
                <a:sym typeface="Symbol" pitchFamily="18" charset="2"/>
              </a:rPr>
              <a:t> kritérium = schopnost rozlišovat objekty v prostoru</a:t>
            </a:r>
            <a:r>
              <a:rPr lang="cs-CZ" sz="1800" b="0">
                <a:latin typeface="Arial" charset="0"/>
              </a:rPr>
              <a:t> (optická fyzika </a:t>
            </a:r>
            <a:r>
              <a:rPr lang="cs-CZ" sz="1800" b="0">
                <a:latin typeface="Arial" charset="0"/>
                <a:sym typeface="Symbol" pitchFamily="18" charset="2"/>
              </a:rPr>
              <a:t> možnost </a:t>
            </a:r>
            <a:br>
              <a:rPr lang="cs-CZ" sz="1800" b="0">
                <a:latin typeface="Arial" charset="0"/>
                <a:sym typeface="Symbol" pitchFamily="18" charset="2"/>
              </a:rPr>
            </a:br>
            <a:r>
              <a:rPr lang="cs-CZ" sz="1800" b="0">
                <a:latin typeface="Arial" charset="0"/>
                <a:sym typeface="Symbol" pitchFamily="18" charset="2"/>
              </a:rPr>
              <a:t>  kvantifikace)</a:t>
            </a:r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1027113" y="3803650"/>
          <a:ext cx="6946900" cy="2271713"/>
        </p:xfrm>
        <a:graphic>
          <a:graphicData uri="http://schemas.openxmlformats.org/presentationml/2006/ole">
            <p:oleObj spid="_x0000_s2050" name="CorelPhotoPaint.Image.9" r:id="rId4" imgW="5533333" imgH="1809524" progId="CorelPhotoPaint.Image.9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52650" y="3432175"/>
            <a:ext cx="3990975" cy="369888"/>
            <a:chOff x="1356" y="2162"/>
            <a:chExt cx="2514" cy="233"/>
          </a:xfrm>
        </p:grpSpPr>
        <p:sp>
          <p:nvSpPr>
            <p:cNvPr id="2054" name="Line 8"/>
            <p:cNvSpPr>
              <a:spLocks noChangeShapeType="1"/>
            </p:cNvSpPr>
            <p:nvPr/>
          </p:nvSpPr>
          <p:spPr bwMode="auto">
            <a:xfrm>
              <a:off x="1356" y="2299"/>
              <a:ext cx="102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5" name="Text Box 9"/>
            <p:cNvSpPr txBox="1">
              <a:spLocks noChangeArrowheads="1"/>
            </p:cNvSpPr>
            <p:nvPr/>
          </p:nvSpPr>
          <p:spPr bwMode="auto">
            <a:xfrm>
              <a:off x="2421" y="2162"/>
              <a:ext cx="1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b="0">
                  <a:solidFill>
                    <a:srgbClr val="000099"/>
                  </a:solidFill>
                  <a:latin typeface="Arial" charset="0"/>
                </a:rPr>
                <a:t>postupné zlepšování</a:t>
              </a:r>
            </a:p>
          </p:txBody>
        </p:sp>
      </p:grp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177925" y="361950"/>
            <a:ext cx="6169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latin typeface="Arial" charset="0"/>
              </a:rPr>
              <a:t>Evoluce komorového oka – počítačová simulace: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2244725"/>
          <a:ext cx="8948738" cy="2925763"/>
        </p:xfrm>
        <a:graphic>
          <a:graphicData uri="http://schemas.openxmlformats.org/presentationml/2006/ole">
            <p:oleObj spid="_x0000_s3074" name="CorelPhotoPaint.Image.9" r:id="rId4" imgW="5533333" imgH="1809524" progId="CorelPhotoPaint.Image.9">
              <p:embed/>
            </p:oleObj>
          </a:graphicData>
        </a:graphic>
      </p:graphicFrame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1177925" y="361950"/>
            <a:ext cx="611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latin typeface="Arial" charset="0"/>
              </a:rPr>
              <a:t>Evoluce komorového oka – počítačová simulace:</a:t>
            </a:r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4810125" y="1222375"/>
            <a:ext cx="2011363" cy="719138"/>
          </a:xfrm>
          <a:prstGeom prst="wedgeRectCallout">
            <a:avLst>
              <a:gd name="adj1" fmla="val 69495"/>
              <a:gd name="adj2" fmla="val 102981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latin typeface="Arial" charset="0"/>
                <a:sym typeface="Symbol" pitchFamily="18" charset="2"/>
              </a:rPr>
              <a:t> 1000 kroků: váčkové oko</a:t>
            </a:r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3724275" y="5492750"/>
            <a:ext cx="2011363" cy="719138"/>
          </a:xfrm>
          <a:prstGeom prst="wedgeRectCallout">
            <a:avLst>
              <a:gd name="adj1" fmla="val 111722"/>
              <a:gd name="adj2" fmla="val -155741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latin typeface="Arial" charset="0"/>
                <a:sym typeface="Symbol" pitchFamily="18" charset="2"/>
              </a:rPr>
              <a:t> 2000 kroků: komorové oko</a:t>
            </a:r>
          </a:p>
        </p:txBody>
      </p:sp>
      <p:sp>
        <p:nvSpPr>
          <p:cNvPr id="164881" name="AutoShape 17"/>
          <p:cNvSpPr>
            <a:spLocks noChangeArrowheads="1"/>
          </p:cNvSpPr>
          <p:nvPr/>
        </p:nvSpPr>
        <p:spPr bwMode="auto">
          <a:xfrm>
            <a:off x="7016750" y="5621338"/>
            <a:ext cx="1408113" cy="719137"/>
          </a:xfrm>
          <a:prstGeom prst="wedgeRectCallout">
            <a:avLst>
              <a:gd name="adj1" fmla="val -9190"/>
              <a:gd name="adj2" fmla="val -1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latin typeface="Arial" charset="0"/>
                <a:sym typeface="Symbol" pitchFamily="18" charset="2"/>
              </a:rPr>
              <a:t> 400 000 generací</a:t>
            </a:r>
          </a:p>
        </p:txBody>
      </p:sp>
      <p:sp>
        <p:nvSpPr>
          <p:cNvPr id="164882" name="AutoShape 18"/>
          <p:cNvSpPr>
            <a:spLocks noChangeArrowheads="1"/>
          </p:cNvSpPr>
          <p:nvPr/>
        </p:nvSpPr>
        <p:spPr bwMode="auto">
          <a:xfrm>
            <a:off x="1873250" y="1492250"/>
            <a:ext cx="1287463" cy="474663"/>
          </a:xfrm>
          <a:prstGeom prst="wedgeRectCallout">
            <a:avLst>
              <a:gd name="adj1" fmla="val 36190"/>
              <a:gd name="adj2" fmla="val 12859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i="1">
                <a:latin typeface="Arial" charset="0"/>
                <a:sym typeface="Symbol" pitchFamily="18" charset="2"/>
              </a:rPr>
              <a:t>d</a:t>
            </a:r>
            <a:r>
              <a:rPr lang="en-US" sz="1600" b="0">
                <a:latin typeface="Arial" charset="0"/>
                <a:sym typeface="Symbol" pitchFamily="18" charset="2"/>
              </a:rPr>
              <a:t> = </a:t>
            </a:r>
            <a:r>
              <a:rPr lang="cs-CZ" sz="1600" b="0">
                <a:latin typeface="Arial" charset="0"/>
                <a:sym typeface="Symbol" pitchFamily="18" charset="2"/>
              </a:rPr>
              <a:t>průměr</a:t>
            </a:r>
            <a:endParaRPr lang="cs-CZ" sz="1600" b="0" i="1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 animBg="1"/>
      <p:bldP spid="164880" grpId="0" animBg="1"/>
      <p:bldP spid="164881" grpId="0" animBg="1"/>
      <p:bldP spid="1648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49288" y="1119188"/>
            <a:ext cx="688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Jak může být funkční poloviční oko nebo poloviční křídlo?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6388100" y="1493838"/>
            <a:ext cx="838200" cy="2921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615113" y="1825625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latin typeface="Arial" charset="0"/>
              </a:rPr>
              <a:t>klouzavý let apod.</a:t>
            </a:r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3838575" y="1524000"/>
            <a:ext cx="0" cy="279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990725" y="18272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latin typeface="Arial" charset="0"/>
              </a:rPr>
              <a:t>lepší než 1/4 oko a než žádné oko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1316038" y="1660525"/>
            <a:ext cx="0" cy="62706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268288" y="2430463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preadaptace</a:t>
            </a:r>
            <a:r>
              <a:rPr lang="cs-CZ" sz="2000" b="0">
                <a:latin typeface="Arial" charset="0"/>
              </a:rPr>
              <a:t> = posun funkce, tj. použití znaku k jinému účelu</a:t>
            </a:r>
            <a:br>
              <a:rPr lang="cs-CZ" sz="2000" b="0">
                <a:latin typeface="Arial" charset="0"/>
              </a:rPr>
            </a:br>
            <a:endParaRPr lang="cs-CZ" sz="1800" b="0"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cs-CZ" sz="1800" b="0">
                <a:latin typeface="Arial" charset="0"/>
                <a:sym typeface="Symbol" pitchFamily="18" charset="2"/>
              </a:rPr>
              <a:t> Př.: peří ptáků (termoregulace  let)</a:t>
            </a:r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3489325" y="450850"/>
            <a:ext cx="199866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Preadaptace</a:t>
            </a:r>
          </a:p>
        </p:txBody>
      </p:sp>
      <p:pic>
        <p:nvPicPr>
          <p:cNvPr id="108568" name="Picture 24" descr="File:Tyrannosaurus B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3576638"/>
            <a:ext cx="2717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78" name="Picture 34" descr="Soubor:Albatros ceja negra - paso drake - noviembre 20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0075" y="3368675"/>
            <a:ext cx="1711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80" name="Picture 36" descr="microrapt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013" y="5105400"/>
            <a:ext cx="21240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81" name="AutoShape 37"/>
          <p:cNvSpPr>
            <a:spLocks noChangeArrowheads="1"/>
          </p:cNvSpPr>
          <p:nvPr/>
        </p:nvSpPr>
        <p:spPr bwMode="auto">
          <a:xfrm>
            <a:off x="311150" y="5910263"/>
            <a:ext cx="1976438" cy="719137"/>
          </a:xfrm>
          <a:prstGeom prst="wedgeRectCallout">
            <a:avLst>
              <a:gd name="adj1" fmla="val 54500"/>
              <a:gd name="adj2" fmla="val -132782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1">
                <a:latin typeface="Arial" charset="0"/>
                <a:sym typeface="Symbol" pitchFamily="18" charset="2"/>
              </a:rPr>
              <a:t>Dilong paradoxus</a:t>
            </a:r>
            <a:r>
              <a:rPr lang="cs-CZ" sz="1600" b="0">
                <a:latin typeface="Arial" charset="0"/>
                <a:sym typeface="Symbol" pitchFamily="18" charset="2"/>
              </a:rPr>
              <a:t>: termoregulace</a:t>
            </a:r>
          </a:p>
        </p:txBody>
      </p:sp>
      <p:sp>
        <p:nvSpPr>
          <p:cNvPr id="108582" name="AutoShape 38"/>
          <p:cNvSpPr>
            <a:spLocks noChangeArrowheads="1"/>
          </p:cNvSpPr>
          <p:nvPr/>
        </p:nvSpPr>
        <p:spPr bwMode="auto">
          <a:xfrm>
            <a:off x="4868863" y="3435350"/>
            <a:ext cx="1816100" cy="719138"/>
          </a:xfrm>
          <a:prstGeom prst="wedgeRectCallout">
            <a:avLst>
              <a:gd name="adj1" fmla="val -9440"/>
              <a:gd name="adj2" fmla="val 20606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1">
                <a:latin typeface="Arial" charset="0"/>
                <a:sym typeface="Symbol" pitchFamily="18" charset="2"/>
              </a:rPr>
              <a:t>Microraptor gui</a:t>
            </a:r>
            <a:r>
              <a:rPr lang="cs-CZ" sz="1600" b="0">
                <a:latin typeface="Arial" charset="0"/>
                <a:sym typeface="Symbol" pitchFamily="18" charset="2"/>
              </a:rPr>
              <a:t>: klouzavý pohyb</a:t>
            </a:r>
          </a:p>
        </p:txBody>
      </p:sp>
      <p:sp>
        <p:nvSpPr>
          <p:cNvPr id="108583" name="AutoShape 39"/>
          <p:cNvSpPr>
            <a:spLocks noChangeArrowheads="1"/>
          </p:cNvSpPr>
          <p:nvPr/>
        </p:nvSpPr>
        <p:spPr bwMode="auto">
          <a:xfrm>
            <a:off x="7170738" y="5516563"/>
            <a:ext cx="1257300" cy="717550"/>
          </a:xfrm>
          <a:prstGeom prst="wedgeRectCallout">
            <a:avLst>
              <a:gd name="adj1" fmla="val 24875"/>
              <a:gd name="adj2" fmla="val -13207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ptáci: </a:t>
            </a:r>
          </a:p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aktivní let</a:t>
            </a:r>
          </a:p>
        </p:txBody>
      </p:sp>
      <p:pic>
        <p:nvPicPr>
          <p:cNvPr id="108585" name="Picture 41" descr="dilong_paradox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1400" y="4365625"/>
            <a:ext cx="31623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86" name="AutoShape 42"/>
          <p:cNvSpPr>
            <a:spLocks noChangeArrowheads="1"/>
          </p:cNvSpPr>
          <p:nvPr/>
        </p:nvSpPr>
        <p:spPr bwMode="auto">
          <a:xfrm>
            <a:off x="3473450" y="3457575"/>
            <a:ext cx="890588" cy="477838"/>
          </a:xfrm>
          <a:prstGeom prst="wedgeRectCallout">
            <a:avLst>
              <a:gd name="adj1" fmla="val -116667"/>
              <a:gd name="adj2" fmla="val 3471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1">
                <a:latin typeface="Arial" charset="0"/>
                <a:sym typeface="Symbol" pitchFamily="18" charset="2"/>
              </a:rPr>
              <a:t>T. rex</a:t>
            </a:r>
            <a:endParaRPr lang="cs-CZ" sz="1600" b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 animBg="1"/>
      <p:bldP spid="108556" grpId="0" build="p"/>
      <p:bldP spid="108581" grpId="0" animBg="1"/>
      <p:bldP spid="108582" grpId="0" animBg="1"/>
      <p:bldP spid="108583" grpId="0" animBg="1"/>
      <p:bldP spid="1085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00038" y="1074738"/>
            <a:ext cx="614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1800" b="0">
                <a:latin typeface="Arial" charset="0"/>
                <a:sym typeface="Symbol" pitchFamily="18" charset="2"/>
              </a:rPr>
              <a:t> Př.: lalokoploutvé ryby - pohyb po dně  šplhání na břeh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322263" y="5129213"/>
            <a:ext cx="767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solidFill>
                  <a:srgbClr val="003399"/>
                </a:solidFill>
                <a:latin typeface="Arial" charset="0"/>
              </a:rPr>
              <a:t> Stephen J. Gould, Elizabeth Vrba (1982):</a:t>
            </a:r>
            <a:r>
              <a:rPr lang="cs-CZ" sz="2000" b="0">
                <a:latin typeface="Arial" charset="0"/>
              </a:rPr>
              <a:t>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pojem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exaptace</a:t>
            </a:r>
            <a:r>
              <a:rPr lang="cs-CZ" sz="2000" b="0">
                <a:latin typeface="Arial" charset="0"/>
              </a:rPr>
              <a:t> = širší smysl - včetně původně neutrálních znaků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489325" y="450850"/>
            <a:ext cx="199866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Preadaptace</a:t>
            </a:r>
          </a:p>
        </p:txBody>
      </p:sp>
      <p:pic>
        <p:nvPicPr>
          <p:cNvPr id="17413" name="Picture 13" descr="File:Panderichthys B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1603375"/>
            <a:ext cx="36496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File:Tiktaalik B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5588" y="1512888"/>
            <a:ext cx="36782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File:Acanthostega BW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2582863"/>
            <a:ext cx="33385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322263" y="4067175"/>
            <a:ext cx="7777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1800" b="0">
                <a:latin typeface="Arial" charset="0"/>
                <a:sym typeface="Symbol" pitchFamily="18" charset="2"/>
              </a:rPr>
              <a:t> Př.: kutikula hmyzu (integument  kostra); mléčné žlázy savců (potní žl.)</a:t>
            </a:r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322263" y="2781300"/>
            <a:ext cx="2620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>
                <a:latin typeface="Arial" charset="0"/>
                <a:sym typeface="Symbol" pitchFamily="18" charset="2"/>
              </a:rPr>
              <a:t>Panderichthys (Rhipidistia)</a:t>
            </a:r>
          </a:p>
        </p:txBody>
      </p: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7758113" y="2170113"/>
            <a:ext cx="933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>
                <a:latin typeface="Arial" charset="0"/>
                <a:sym typeface="Symbol" pitchFamily="18" charset="2"/>
              </a:rPr>
              <a:t>Tiktaalik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350125" y="3182938"/>
            <a:ext cx="1438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>
                <a:latin typeface="Arial" charset="0"/>
                <a:sym typeface="Symbol" pitchFamily="18" charset="2"/>
              </a:rPr>
              <a:t>Acanthostega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527300" y="254000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Jsou adaptace dokonalé?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60363" y="920750"/>
            <a:ext cx="671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časové zpoždění</a:t>
            </a:r>
            <a:r>
              <a:rPr lang="cs-CZ" sz="2000" b="0">
                <a:latin typeface="Arial" charset="0"/>
              </a:rPr>
              <a:t> (time lag): „neotropické anachronismy“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22263" y="2166938"/>
            <a:ext cx="598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genetická omezení</a:t>
            </a:r>
            <a:r>
              <a:rPr lang="cs-CZ" sz="2000" b="0">
                <a:latin typeface="Arial" charset="0"/>
              </a:rPr>
              <a:t>: superdominance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(letální systém chromozomu 1 u </a:t>
            </a:r>
            <a:r>
              <a:rPr lang="cs-CZ" sz="2000" b="0" i="1">
                <a:latin typeface="Arial" charset="0"/>
              </a:rPr>
              <a:t>Triturus cristatus</a:t>
            </a:r>
            <a:r>
              <a:rPr lang="cs-CZ" sz="2000" b="0">
                <a:latin typeface="Arial" charset="0"/>
              </a:rPr>
              <a:t>)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22263" y="3562350"/>
            <a:ext cx="6448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ontogenetická omezení</a:t>
            </a:r>
            <a:r>
              <a:rPr lang="cs-CZ" sz="2000" b="0">
                <a:latin typeface="Arial" charset="0"/>
              </a:rPr>
              <a:t>: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vychýlení produkce různých fenotypů, nebo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omezení fenotypové variability způsobené strukturou,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charakterem, složením nebo dynamikou vývojového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systému</a:t>
            </a:r>
          </a:p>
        </p:txBody>
      </p:sp>
      <p:sp>
        <p:nvSpPr>
          <p:cNvPr id="18438" name="Rectangle 1034"/>
          <p:cNvSpPr>
            <a:spLocks noChangeArrowheads="1"/>
          </p:cNvSpPr>
          <p:nvPr/>
        </p:nvSpPr>
        <p:spPr bwMode="auto">
          <a:xfrm>
            <a:off x="5616575" y="1763713"/>
            <a:ext cx="1620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 b="0" i="1">
                <a:latin typeface="Arial" charset="0"/>
              </a:rPr>
              <a:t>Cresentia alata </a:t>
            </a:r>
          </a:p>
        </p:txBody>
      </p:sp>
      <p:pic>
        <p:nvPicPr>
          <p:cNvPr id="18439" name="Picture 1037" descr="old_fru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284288"/>
            <a:ext cx="1482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7" name="Picture 1039" descr="pega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513" y="3590925"/>
            <a:ext cx="228758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3663950" y="288925"/>
          <a:ext cx="2600325" cy="1754188"/>
        </p:xfrm>
        <a:graphic>
          <a:graphicData uri="http://schemas.openxmlformats.org/presentationml/2006/ole">
            <p:oleObj spid="_x0000_s4098" name="CorelPhotoPaint.Image.9" r:id="rId4" imgW="5752381" imgH="2085714" progId="CorelPhotoPaint.Image.9">
              <p:embed/>
            </p:oleObj>
          </a:graphicData>
        </a:graphic>
      </p:graphicFrame>
      <p:graphicFrame>
        <p:nvGraphicFramePr>
          <p:cNvPr id="166931" name="Object 19"/>
          <p:cNvGraphicFramePr>
            <a:graphicFrameLocks noChangeAspect="1"/>
          </p:cNvGraphicFramePr>
          <p:nvPr/>
        </p:nvGraphicFramePr>
        <p:xfrm>
          <a:off x="1366838" y="2524125"/>
          <a:ext cx="5724525" cy="4133850"/>
        </p:xfrm>
        <a:graphic>
          <a:graphicData uri="http://schemas.openxmlformats.org/presentationml/2006/ole">
            <p:oleObj spid="_x0000_s4099" name="CorelPhotoPaint.Image.9" r:id="rId5" imgW="5723810" imgH="4133333" progId="CorelPhotoPaint.Image.9">
              <p:embed/>
            </p:oleObj>
          </a:graphicData>
        </a:graphic>
      </p:graphicFrame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555625" y="317500"/>
            <a:ext cx="26368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solidFill>
                  <a:srgbClr val="003399"/>
                </a:solidFill>
                <a:latin typeface="Arial" charset="0"/>
              </a:rPr>
              <a:t> David Raup (1966):</a:t>
            </a:r>
            <a:br>
              <a:rPr lang="cs-CZ" sz="2000" b="0">
                <a:solidFill>
                  <a:srgbClr val="003399"/>
                </a:solidFill>
                <a:latin typeface="Arial" charset="0"/>
              </a:rPr>
            </a:br>
            <a:endParaRPr lang="cs-CZ" sz="2000" b="0">
              <a:solidFill>
                <a:srgbClr val="003399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latin typeface="Arial" charset="0"/>
              </a:rPr>
              <a:t> morfoprostor popsaný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3 proměnnými</a:t>
            </a:r>
          </a:p>
        </p:txBody>
      </p:sp>
      <p:sp>
        <p:nvSpPr>
          <p:cNvPr id="4101" name="AutoShape 21"/>
          <p:cNvSpPr>
            <a:spLocks noChangeArrowheads="1"/>
          </p:cNvSpPr>
          <p:nvPr/>
        </p:nvSpPr>
        <p:spPr bwMode="auto">
          <a:xfrm>
            <a:off x="6673850" y="1933575"/>
            <a:ext cx="2157413" cy="611188"/>
          </a:xfrm>
          <a:prstGeom prst="wedgeRectCallout">
            <a:avLst>
              <a:gd name="adj1" fmla="val -119569"/>
              <a:gd name="adj2" fmla="val -118051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W = expansion rate</a:t>
            </a:r>
          </a:p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růst velikosti</a:t>
            </a:r>
          </a:p>
        </p:txBody>
      </p:sp>
      <p:sp>
        <p:nvSpPr>
          <p:cNvPr id="4102" name="AutoShape 22"/>
          <p:cNvSpPr>
            <a:spLocks noChangeArrowheads="1"/>
          </p:cNvSpPr>
          <p:nvPr/>
        </p:nvSpPr>
        <p:spPr bwMode="auto">
          <a:xfrm>
            <a:off x="6781800" y="417513"/>
            <a:ext cx="2049463" cy="815975"/>
          </a:xfrm>
          <a:prstGeom prst="wedgeRectCallout">
            <a:avLst>
              <a:gd name="adj1" fmla="val -162370"/>
              <a:gd name="adj2" fmla="val 7341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D = tightness of the coil</a:t>
            </a:r>
          </a:p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vzdálenost od osy</a:t>
            </a:r>
          </a:p>
        </p:txBody>
      </p:sp>
      <p:sp>
        <p:nvSpPr>
          <p:cNvPr id="4103" name="AutoShape 23"/>
          <p:cNvSpPr>
            <a:spLocks noChangeArrowheads="1"/>
          </p:cNvSpPr>
          <p:nvPr/>
        </p:nvSpPr>
        <p:spPr bwMode="auto">
          <a:xfrm>
            <a:off x="682625" y="1860550"/>
            <a:ext cx="2014538" cy="793750"/>
          </a:xfrm>
          <a:prstGeom prst="wedgeRectCallout">
            <a:avLst>
              <a:gd name="adj1" fmla="val 138023"/>
              <a:gd name="adj2" fmla="val -138801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T = translation rate</a:t>
            </a:r>
          </a:p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rozsah pohybu podél osy</a:t>
            </a:r>
          </a:p>
        </p:txBody>
      </p:sp>
      <p:sp>
        <p:nvSpPr>
          <p:cNvPr id="166936" name="Freeform 24"/>
          <p:cNvSpPr>
            <a:spLocks/>
          </p:cNvSpPr>
          <p:nvPr/>
        </p:nvSpPr>
        <p:spPr bwMode="auto">
          <a:xfrm>
            <a:off x="2786063" y="3786188"/>
            <a:ext cx="2452687" cy="1851025"/>
          </a:xfrm>
          <a:custGeom>
            <a:avLst/>
            <a:gdLst>
              <a:gd name="T0" fmla="*/ 1464 w 1545"/>
              <a:gd name="T1" fmla="*/ 34 h 1166"/>
              <a:gd name="T2" fmla="*/ 0 w 1545"/>
              <a:gd name="T3" fmla="*/ 244 h 1166"/>
              <a:gd name="T4" fmla="*/ 7 w 1545"/>
              <a:gd name="T5" fmla="*/ 305 h 1166"/>
              <a:gd name="T6" fmla="*/ 725 w 1545"/>
              <a:gd name="T7" fmla="*/ 393 h 1166"/>
              <a:gd name="T8" fmla="*/ 867 w 1545"/>
              <a:gd name="T9" fmla="*/ 651 h 1166"/>
              <a:gd name="T10" fmla="*/ 983 w 1545"/>
              <a:gd name="T11" fmla="*/ 1166 h 1166"/>
              <a:gd name="T12" fmla="*/ 1227 w 1545"/>
              <a:gd name="T13" fmla="*/ 1166 h 1166"/>
              <a:gd name="T14" fmla="*/ 1362 w 1545"/>
              <a:gd name="T15" fmla="*/ 1010 h 1166"/>
              <a:gd name="T16" fmla="*/ 1254 w 1545"/>
              <a:gd name="T17" fmla="*/ 448 h 1166"/>
              <a:gd name="T18" fmla="*/ 1545 w 1545"/>
              <a:gd name="T19" fmla="*/ 18 h 1166"/>
              <a:gd name="T20" fmla="*/ 1218 w 1545"/>
              <a:gd name="T21" fmla="*/ 273 h 1166"/>
              <a:gd name="T22" fmla="*/ 1464 w 1545"/>
              <a:gd name="T23" fmla="*/ 34 h 11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45"/>
              <a:gd name="T37" fmla="*/ 0 h 1166"/>
              <a:gd name="T38" fmla="*/ 1545 w 1545"/>
              <a:gd name="T39" fmla="*/ 1166 h 11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45" h="1166">
                <a:moveTo>
                  <a:pt x="1464" y="34"/>
                </a:moveTo>
                <a:cubicBezTo>
                  <a:pt x="996" y="0"/>
                  <a:pt x="352" y="21"/>
                  <a:pt x="0" y="244"/>
                </a:cubicBezTo>
                <a:cubicBezTo>
                  <a:pt x="3" y="274"/>
                  <a:pt x="7" y="305"/>
                  <a:pt x="7" y="305"/>
                </a:cubicBezTo>
                <a:cubicBezTo>
                  <a:pt x="7" y="305"/>
                  <a:pt x="390" y="345"/>
                  <a:pt x="725" y="393"/>
                </a:cubicBezTo>
                <a:cubicBezTo>
                  <a:pt x="725" y="393"/>
                  <a:pt x="732" y="495"/>
                  <a:pt x="867" y="651"/>
                </a:cubicBezTo>
                <a:cubicBezTo>
                  <a:pt x="960" y="807"/>
                  <a:pt x="983" y="1166"/>
                  <a:pt x="983" y="1166"/>
                </a:cubicBezTo>
                <a:lnTo>
                  <a:pt x="1227" y="1166"/>
                </a:lnTo>
                <a:lnTo>
                  <a:pt x="1362" y="1010"/>
                </a:lnTo>
                <a:cubicBezTo>
                  <a:pt x="1362" y="1010"/>
                  <a:pt x="1404" y="570"/>
                  <a:pt x="1254" y="448"/>
                </a:cubicBezTo>
                <a:cubicBezTo>
                  <a:pt x="1275" y="276"/>
                  <a:pt x="1311" y="255"/>
                  <a:pt x="1545" y="18"/>
                </a:cubicBezTo>
                <a:cubicBezTo>
                  <a:pt x="1381" y="145"/>
                  <a:pt x="1218" y="273"/>
                  <a:pt x="1218" y="273"/>
                </a:cubicBezTo>
                <a:cubicBezTo>
                  <a:pt x="1205" y="276"/>
                  <a:pt x="1413" y="84"/>
                  <a:pt x="1464" y="34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mpd="sng">
            <a:solidFill>
              <a:srgbClr val="E8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37" name="AutoShape 25"/>
          <p:cNvSpPr>
            <a:spLocks noChangeArrowheads="1"/>
          </p:cNvSpPr>
          <p:nvPr/>
        </p:nvSpPr>
        <p:spPr bwMode="auto">
          <a:xfrm>
            <a:off x="7072313" y="4870450"/>
            <a:ext cx="1816100" cy="998538"/>
          </a:xfrm>
          <a:prstGeom prst="wedgeRectCallout">
            <a:avLst>
              <a:gd name="adj1" fmla="val -170630"/>
              <a:gd name="adj2" fmla="val -7225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jen některé tvary skutečně realizovány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6" grpId="0" animBg="1"/>
      <p:bldP spid="1669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Optim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1751013"/>
            <a:ext cx="42275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VAG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063" y="1973263"/>
            <a:ext cx="43307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19088" y="1241425"/>
            <a:ext cx="262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historická omezení</a:t>
            </a:r>
            <a:r>
              <a:rPr lang="cs-CZ" sz="2000" b="0">
                <a:latin typeface="Arial" charset="0"/>
              </a:rPr>
              <a:t>  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527300" y="254000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Jsou adaptace dokonalé?</a:t>
            </a:r>
          </a:p>
        </p:txBody>
      </p:sp>
      <p:sp>
        <p:nvSpPr>
          <p:cNvPr id="19462" name="AutoShape 15"/>
          <p:cNvSpPr>
            <a:spLocks noChangeArrowheads="1"/>
          </p:cNvSpPr>
          <p:nvPr/>
        </p:nvSpPr>
        <p:spPr bwMode="auto">
          <a:xfrm>
            <a:off x="3332163" y="1035050"/>
            <a:ext cx="1816100" cy="696913"/>
          </a:xfrm>
          <a:prstGeom prst="wedgeRectCallout">
            <a:avLst>
              <a:gd name="adj1" fmla="val -16694"/>
              <a:gd name="adj2" fmla="val 11036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  <a:sym typeface="Symbol" pitchFamily="18" charset="2"/>
              </a:rPr>
              <a:t>změna adaptivní krajiny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523875" y="3402013"/>
            <a:ext cx="3943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Př.: hrtanový nerv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- jedna z větví bloudivého nervu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(</a:t>
            </a:r>
            <a:r>
              <a:rPr lang="cs-CZ" sz="2000" b="0" i="1">
                <a:latin typeface="Arial" charset="0"/>
              </a:rPr>
              <a:t>nervus vagus</a:t>
            </a:r>
            <a:r>
              <a:rPr lang="cs-CZ" sz="2000" b="0">
                <a:latin typeface="Arial" charset="0"/>
              </a:rPr>
              <a:t>)</a:t>
            </a:r>
          </a:p>
        </p:txBody>
      </p:sp>
      <p:sp>
        <p:nvSpPr>
          <p:cNvPr id="150545" name="AutoShape 17"/>
          <p:cNvSpPr>
            <a:spLocks noChangeArrowheads="1"/>
          </p:cNvSpPr>
          <p:nvPr/>
        </p:nvSpPr>
        <p:spPr bwMode="auto">
          <a:xfrm>
            <a:off x="6567488" y="5784850"/>
            <a:ext cx="1074737" cy="546100"/>
          </a:xfrm>
          <a:prstGeom prst="wedgeRectCallout">
            <a:avLst>
              <a:gd name="adj1" fmla="val 47343"/>
              <a:gd name="adj2" fmla="val -22441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 i="1">
                <a:latin typeface="Arial" charset="0"/>
                <a:sym typeface="Symbol" pitchFamily="18" charset="2"/>
              </a:rPr>
              <a:t>ductus arteriosus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/>
      <p:bldP spid="1505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03213" y="2652713"/>
            <a:ext cx="8736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kompromis různých adaptivních potřeb:</a:t>
            </a:r>
            <a:br>
              <a:rPr lang="cs-CZ" sz="2000" b="0">
                <a:solidFill>
                  <a:srgbClr val="E80000"/>
                </a:solidFill>
                <a:latin typeface="Arial" charset="0"/>
              </a:rPr>
            </a:br>
            <a:r>
              <a:rPr lang="cs-CZ" sz="2000" b="0">
                <a:latin typeface="Arial" charset="0"/>
              </a:rPr>
              <a:t>- současné dýchání a příjem potravy při absenci sekundárního patra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- kompromis life-history parametrů (počet mláďat </a:t>
            </a:r>
            <a:r>
              <a:rPr lang="cs-CZ" sz="2000" b="0">
                <a:latin typeface="Arial" charset="0"/>
                <a:sym typeface="Symbol" pitchFamily="18" charset="2"/>
              </a:rPr>
              <a:t> věk při první reprodukci)</a:t>
            </a:r>
            <a:br>
              <a:rPr lang="cs-CZ" sz="2000" b="0">
                <a:latin typeface="Arial" charset="0"/>
                <a:sym typeface="Symbol" pitchFamily="18" charset="2"/>
              </a:rPr>
            </a:br>
            <a:r>
              <a:rPr lang="cs-CZ" sz="2000" b="0">
                <a:latin typeface="Arial" charset="0"/>
                <a:sym typeface="Symbol" pitchFamily="18" charset="2"/>
              </a:rPr>
              <a:t>- rozdělení času mezi různé aktivity (příjem potravy, odpočinek, …)</a:t>
            </a:r>
            <a:endParaRPr lang="cs-CZ" sz="2000" b="0">
              <a:latin typeface="Arial" charset="0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03213" y="1138238"/>
            <a:ext cx="6764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konflikt na různých úrovních</a:t>
            </a:r>
            <a:r>
              <a:rPr lang="cs-CZ" sz="2000" b="0">
                <a:latin typeface="Arial" charset="0"/>
              </a:rPr>
              <a:t>: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selekce na úrovni genu vs. selekce na úrovni organismu 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527300" y="254000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Jsou adaptace dokonalé?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492375" y="301625"/>
            <a:ext cx="365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Metody studia adaptací: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11150" y="1012825"/>
            <a:ext cx="41211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solidFill>
                  <a:srgbClr val="E80000"/>
                </a:solidFill>
                <a:latin typeface="Arial" charset="0"/>
              </a:rPr>
              <a:t> strukturní složitost:</a:t>
            </a:r>
            <a:br>
              <a:rPr lang="cs-CZ" sz="2000" b="0">
                <a:solidFill>
                  <a:srgbClr val="E80000"/>
                </a:solidFill>
                <a:latin typeface="Arial" charset="0"/>
              </a:rPr>
            </a:br>
            <a:r>
              <a:rPr lang="cs-CZ" sz="2000" b="0">
                <a:solidFill>
                  <a:srgbClr val="E80000"/>
                </a:solidFill>
                <a:latin typeface="Arial" charset="0"/>
              </a:rPr>
              <a:t>  </a:t>
            </a:r>
            <a:r>
              <a:rPr lang="cs-CZ" sz="1800" b="0">
                <a:latin typeface="Arial" charset="0"/>
              </a:rPr>
              <a:t>čím složitější, tím pravděpodobnější,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že jde o adaptace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/>
            </a:r>
            <a:br>
              <a:rPr lang="cs-CZ" sz="2000" b="0">
                <a:solidFill>
                  <a:srgbClr val="E80000"/>
                </a:solidFill>
                <a:latin typeface="Arial" charset="0"/>
              </a:rPr>
            </a:br>
            <a:endParaRPr lang="cs-CZ" sz="2000" b="0">
              <a:solidFill>
                <a:srgbClr val="E8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solidFill>
                  <a:srgbClr val="E80000"/>
                </a:solidFill>
                <a:latin typeface="Arial" charset="0"/>
              </a:rPr>
              <a:t> účelnost, demonstrace funkce:</a:t>
            </a:r>
            <a:br>
              <a:rPr lang="cs-CZ" sz="2000" b="0">
                <a:solidFill>
                  <a:srgbClr val="E80000"/>
                </a:solidFill>
                <a:latin typeface="Arial" charset="0"/>
              </a:rPr>
            </a:br>
            <a:r>
              <a:rPr lang="cs-CZ" sz="2000" b="0">
                <a:solidFill>
                  <a:srgbClr val="E80000"/>
                </a:solidFill>
                <a:latin typeface="Arial" charset="0"/>
              </a:rPr>
              <a:t>  </a:t>
            </a:r>
            <a:r>
              <a:rPr lang="cs-CZ" sz="1800" b="0">
                <a:latin typeface="Arial" charset="0"/>
              </a:rPr>
              <a:t>Bergmannovo a Allenovo pravidlo,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křídlo sokola </a:t>
            </a:r>
            <a:r>
              <a:rPr lang="cs-CZ" sz="1800" b="0">
                <a:latin typeface="Arial" charset="0"/>
                <a:sym typeface="Symbol" pitchFamily="18" charset="2"/>
              </a:rPr>
              <a:t> krahujce atd.</a:t>
            </a:r>
            <a:br>
              <a:rPr lang="cs-CZ" sz="1800" b="0">
                <a:latin typeface="Arial" charset="0"/>
                <a:sym typeface="Symbol" pitchFamily="18" charset="2"/>
              </a:rPr>
            </a:br>
            <a:r>
              <a:rPr lang="cs-CZ" sz="18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 komparativní metoda:</a:t>
            </a:r>
            <a:b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cs-CZ" sz="1800" b="0">
                <a:latin typeface="Arial" charset="0"/>
                <a:sym typeface="Symbol" pitchFamily="18" charset="2"/>
              </a:rPr>
              <a:t>spojení s fylogenetickou analýzou</a:t>
            </a:r>
            <a:r>
              <a:rPr lang="cs-CZ" sz="2000" b="0">
                <a:latin typeface="Arial" charset="0"/>
                <a:sym typeface="Symbol" pitchFamily="18" charset="2"/>
              </a:rPr>
              <a:t/>
            </a:r>
            <a:br>
              <a:rPr lang="cs-CZ" sz="2000" b="0">
                <a:latin typeface="Arial" charset="0"/>
                <a:sym typeface="Symbol" pitchFamily="18" charset="2"/>
              </a:rPr>
            </a:br>
            <a:endParaRPr lang="cs-CZ" sz="2000" b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 experiment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757238" y="5335588"/>
            <a:ext cx="7485062" cy="1323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>
                <a:latin typeface="Arial" charset="0"/>
              </a:rPr>
              <a:t>Někdy nelze ani experimentem jednoznačně určit, zda se daná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vlastnost vyvinula k určitému cíli </a:t>
            </a:r>
            <a:r>
              <a:rPr lang="cs-CZ" sz="2000" b="0">
                <a:latin typeface="Arial" charset="0"/>
                <a:sym typeface="Symbol" pitchFamily="18" charset="2"/>
              </a:rPr>
              <a:t> </a:t>
            </a:r>
            <a: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nebezpečí záměny funkce a </a:t>
            </a:r>
          </a:p>
          <a:p>
            <a:pPr algn="ctr"/>
            <a:r>
              <a:rPr lang="cs-CZ" sz="2000" b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>účinku: </a:t>
            </a:r>
            <a:r>
              <a:rPr lang="cs-CZ" sz="2000" b="0">
                <a:latin typeface="Arial" charset="0"/>
                <a:sym typeface="Symbol" pitchFamily="18" charset="2"/>
              </a:rPr>
              <a:t>např. alkaloidy a terpeny u rostlin (odpuzování hmyzu  </a:t>
            </a:r>
          </a:p>
          <a:p>
            <a:pPr algn="ctr"/>
            <a:r>
              <a:rPr lang="cs-CZ" sz="2000" b="0">
                <a:latin typeface="Arial" charset="0"/>
                <a:sym typeface="Symbol" pitchFamily="18" charset="2"/>
              </a:rPr>
              <a:t>odpadní produkty metabolismu)</a:t>
            </a:r>
            <a:endParaRPr lang="cs-CZ" sz="2000" b="0"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0413" y="1077913"/>
            <a:ext cx="4403725" cy="1763712"/>
            <a:chOff x="2879" y="679"/>
            <a:chExt cx="2774" cy="1111"/>
          </a:xfrm>
        </p:grpSpPr>
        <p:pic>
          <p:nvPicPr>
            <p:cNvPr id="21513" name="Picture 3" descr="File:Polarfuchs 1 2004-11-17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9" y="680"/>
              <a:ext cx="14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Plik:TAzooAnimal3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80" y="679"/>
              <a:ext cx="1273" cy="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86038" y="3154363"/>
            <a:ext cx="6311900" cy="2003425"/>
            <a:chOff x="1629" y="1927"/>
            <a:chExt cx="3976" cy="1262"/>
          </a:xfrm>
        </p:grpSpPr>
        <p:pic>
          <p:nvPicPr>
            <p:cNvPr id="21511" name="Picture 7" descr="File:Phylogeny Star vs Hierarchical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9" y="1927"/>
              <a:ext cx="2346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629" y="2492"/>
              <a:ext cx="1667" cy="697"/>
            </a:xfrm>
            <a:prstGeom prst="wedgeRectCallout">
              <a:avLst>
                <a:gd name="adj1" fmla="val 64935"/>
                <a:gd name="adj2" fmla="val -3378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0">
                  <a:latin typeface="Arial" charset="0"/>
                  <a:sym typeface="Symbol" pitchFamily="18" charset="2"/>
                </a:rPr>
                <a:t>nefylogenetické statistické metody předpokládají, že srovnávané druhy jsou všechny stejně příbuzné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build="p"/>
      <p:bldP spid="111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CHIDEJ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16873"/>
          <a:stretch>
            <a:fillRect/>
          </a:stretch>
        </p:blipFill>
        <p:spPr bwMode="auto">
          <a:xfrm>
            <a:off x="541338" y="204788"/>
            <a:ext cx="35274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497263" y="281305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latin typeface="Arial" charset="0"/>
              </a:rPr>
              <a:t>Catasetum saccatum</a:t>
            </a:r>
          </a:p>
        </p:txBody>
      </p:sp>
      <p:pic>
        <p:nvPicPr>
          <p:cNvPr id="8196" name="Picture 8" descr="Chiloglottis formicifera #2"/>
          <p:cNvPicPr>
            <a:picLocks noChangeAspect="1" noChangeArrowheads="1"/>
          </p:cNvPicPr>
          <p:nvPr/>
        </p:nvPicPr>
        <p:blipFill>
          <a:blip r:embed="rId4" cstate="print"/>
          <a:srcRect b="17111"/>
          <a:stretch>
            <a:fillRect/>
          </a:stretch>
        </p:blipFill>
        <p:spPr bwMode="auto">
          <a:xfrm>
            <a:off x="3213100" y="3549650"/>
            <a:ext cx="27352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Catasetum saccat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7013"/>
            <a:ext cx="26304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6092825" y="5848350"/>
            <a:ext cx="245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latin typeface="Arial" charset="0"/>
              </a:rPr>
              <a:t>Chiloglottis formicifera</a:t>
            </a:r>
          </a:p>
        </p:txBody>
      </p:sp>
      <p:pic>
        <p:nvPicPr>
          <p:cNvPr id="8199" name="Picture 14" descr="Chiloglottis formicifera #1"/>
          <p:cNvPicPr>
            <a:picLocks noChangeAspect="1" noChangeArrowheads="1"/>
          </p:cNvPicPr>
          <p:nvPr/>
        </p:nvPicPr>
        <p:blipFill>
          <a:blip r:embed="rId6" cstate="print"/>
          <a:srcRect l="7051" r="16959"/>
          <a:stretch>
            <a:fillRect/>
          </a:stretch>
        </p:blipFill>
        <p:spPr bwMode="auto">
          <a:xfrm>
            <a:off x="401638" y="4013200"/>
            <a:ext cx="26177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98700" y="242888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Je každý znak adaptivní?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11150" y="885825"/>
            <a:ext cx="678973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fyzikální a chemické zákony:</a:t>
            </a:r>
            <a:r>
              <a:rPr lang="cs-CZ" sz="1800" b="0">
                <a:latin typeface="Arial" charset="0"/>
              </a:rPr>
              <a:t/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barva hemoglobinu, návrat létající ryby do vody</a:t>
            </a:r>
            <a:br>
              <a:rPr lang="cs-CZ" sz="1800" b="0">
                <a:latin typeface="Arial" charset="0"/>
              </a:rPr>
            </a:br>
            <a:endParaRPr lang="cs-CZ" sz="18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kulturní dědičnost některých vzorců chování</a:t>
            </a:r>
            <a:br>
              <a:rPr lang="cs-CZ" sz="1800" b="0">
                <a:solidFill>
                  <a:srgbClr val="E80000"/>
                </a:solidFill>
                <a:latin typeface="Arial" charset="0"/>
              </a:rPr>
            </a:br>
            <a:endParaRPr lang="cs-CZ" sz="1800" b="0">
              <a:solidFill>
                <a:srgbClr val="E8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drift:</a:t>
            </a:r>
            <a:r>
              <a:rPr lang="cs-CZ" sz="1800" b="0">
                <a:latin typeface="Arial" charset="0"/>
              </a:rPr>
              <a:t>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pseudogeny; přechod k partenogenezi u </a:t>
            </a:r>
            <a:r>
              <a:rPr lang="cs-CZ" sz="1800" b="0" i="1">
                <a:latin typeface="Arial" charset="0"/>
              </a:rPr>
              <a:t>D. mercatorum</a:t>
            </a:r>
            <a:r>
              <a:rPr lang="cs-CZ" sz="1800" b="0">
                <a:latin typeface="Arial" charset="0"/>
              </a:rPr>
              <a:t>; ztráta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struktury v důsledku akumulace škodlivých mutací</a:t>
            </a:r>
            <a:br>
              <a:rPr lang="cs-CZ" sz="1800" b="0">
                <a:latin typeface="Arial" charset="0"/>
              </a:rPr>
            </a:br>
            <a:endParaRPr lang="cs-CZ" sz="18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korelace se selektovaným znakem:</a:t>
            </a:r>
            <a:r>
              <a:rPr lang="cs-CZ" sz="1800" b="0">
                <a:latin typeface="Arial" charset="0"/>
              </a:rPr>
              <a:t> 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hitchhiking, pleiotropie</a:t>
            </a:r>
          </a:p>
          <a:p>
            <a:endParaRPr lang="cs-CZ" sz="18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v adaptivní krajině mnoho vrcholů:</a:t>
            </a:r>
            <a:r>
              <a:rPr lang="cs-CZ" sz="1800" b="0">
                <a:latin typeface="Arial" charset="0"/>
              </a:rPr>
              <a:t/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kryptické nebo aposematické zbarvení;</a:t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lokomoce klokana </a:t>
            </a:r>
            <a:r>
              <a:rPr lang="cs-CZ" sz="1800" b="0">
                <a:latin typeface="Arial" charset="0"/>
                <a:sym typeface="Symbol" pitchFamily="18" charset="2"/>
              </a:rPr>
              <a:t> zebry</a:t>
            </a:r>
            <a:br>
              <a:rPr lang="cs-CZ" sz="1800" b="0">
                <a:latin typeface="Arial" charset="0"/>
                <a:sym typeface="Symbol" pitchFamily="18" charset="2"/>
              </a:rPr>
            </a:br>
            <a:endParaRPr lang="cs-CZ" sz="18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1800" b="0">
                <a:solidFill>
                  <a:srgbClr val="E80000"/>
                </a:solidFill>
                <a:latin typeface="Arial" charset="0"/>
              </a:rPr>
              <a:t> fylogeneze:</a:t>
            </a:r>
            <a:r>
              <a:rPr lang="cs-CZ" sz="1800" b="0">
                <a:latin typeface="Arial" charset="0"/>
              </a:rPr>
              <a:t/>
            </a:r>
            <a:br>
              <a:rPr lang="cs-CZ" sz="1800" b="0">
                <a:latin typeface="Arial" charset="0"/>
              </a:rPr>
            </a:br>
            <a:r>
              <a:rPr lang="cs-CZ" sz="1800" b="0">
                <a:latin typeface="Arial" charset="0"/>
              </a:rPr>
              <a:t>  bezkřídlost, </a:t>
            </a:r>
            <a:r>
              <a:rPr lang="en-US" sz="1800" b="0">
                <a:latin typeface="Arial" charset="0"/>
              </a:rPr>
              <a:t/>
            </a:r>
            <a:br>
              <a:rPr lang="en-US" sz="1800" b="0">
                <a:latin typeface="Arial" charset="0"/>
              </a:rPr>
            </a:br>
            <a:r>
              <a:rPr lang="en-US" sz="1800" b="0">
                <a:latin typeface="Arial" charset="0"/>
              </a:rPr>
              <a:t>  </a:t>
            </a:r>
            <a:r>
              <a:rPr lang="cs-CZ" sz="1800" b="0">
                <a:latin typeface="Arial" charset="0"/>
              </a:rPr>
              <a:t>eusociální chování rypošů?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94075" y="2203450"/>
            <a:ext cx="5564188" cy="4308475"/>
            <a:chOff x="2138" y="1388"/>
            <a:chExt cx="3505" cy="2714"/>
          </a:xfrm>
        </p:grpSpPr>
        <p:graphicFrame>
          <p:nvGraphicFramePr>
            <p:cNvPr id="5122" name="Object 10"/>
            <p:cNvGraphicFramePr>
              <a:graphicFrameLocks noChangeAspect="1"/>
            </p:cNvGraphicFramePr>
            <p:nvPr/>
          </p:nvGraphicFramePr>
          <p:xfrm>
            <a:off x="2834" y="2013"/>
            <a:ext cx="1739" cy="1001"/>
          </p:xfrm>
          <a:graphic>
            <a:graphicData uri="http://schemas.openxmlformats.org/presentationml/2006/ole">
              <p:oleObj spid="_x0000_s5122" name="CorelPhotoPaint.Image.9" r:id="rId4" imgW="2200000" imgH="1266332" progId="CorelPhotoPaint.Image.9">
                <p:embed/>
              </p:oleObj>
            </a:graphicData>
          </a:graphic>
        </p:graphicFrame>
        <p:pic>
          <p:nvPicPr>
            <p:cNvPr id="5127" name="Picture 11" descr="zorill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1" y="2959"/>
              <a:ext cx="1392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12"/>
            <p:cNvSpPr txBox="1">
              <a:spLocks noChangeArrowheads="1"/>
            </p:cNvSpPr>
            <p:nvPr/>
          </p:nvSpPr>
          <p:spPr bwMode="auto">
            <a:xfrm>
              <a:off x="3738" y="3094"/>
              <a:ext cx="4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b="0">
                  <a:latin typeface="Arial" charset="0"/>
                </a:rPr>
                <a:t>zorila</a:t>
              </a:r>
            </a:p>
          </p:txBody>
        </p:sp>
        <p:sp>
          <p:nvSpPr>
            <p:cNvPr id="5129" name="Text Box 14"/>
            <p:cNvSpPr txBox="1">
              <a:spLocks noChangeArrowheads="1"/>
            </p:cNvSpPr>
            <p:nvPr/>
          </p:nvSpPr>
          <p:spPr bwMode="auto">
            <a:xfrm>
              <a:off x="4087" y="1820"/>
              <a:ext cx="4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b="0">
                  <a:latin typeface="Arial" charset="0"/>
                </a:rPr>
                <a:t>skunk</a:t>
              </a:r>
            </a:p>
          </p:txBody>
        </p:sp>
        <p:pic>
          <p:nvPicPr>
            <p:cNvPr id="5130" name="Picture 15" descr="File:Striped skunk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4" y="1388"/>
              <a:ext cx="978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t="76128"/>
            <a:stretch>
              <a:fillRect/>
            </a:stretch>
          </p:blipFill>
          <p:spPr bwMode="auto">
            <a:xfrm>
              <a:off x="2138" y="3609"/>
              <a:ext cx="2058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3073" name="Picture 17" descr="Flying_fish"/>
          <p:cNvPicPr>
            <a:picLocks noChangeAspect="1" noChangeArrowheads="1"/>
          </p:cNvPicPr>
          <p:nvPr/>
        </p:nvPicPr>
        <p:blipFill>
          <a:blip r:embed="rId9" cstate="print"/>
          <a:srcRect r="25833" b="11591"/>
          <a:stretch>
            <a:fillRect/>
          </a:stretch>
        </p:blipFill>
        <p:spPr bwMode="auto">
          <a:xfrm>
            <a:off x="6237288" y="661988"/>
            <a:ext cx="1625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MRAVE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3951288"/>
            <a:ext cx="48974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230688" y="3948113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latin typeface="Arial" charset="0"/>
              </a:rPr>
              <a:t>Zacryptocerus varians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33388" y="288925"/>
            <a:ext cx="7734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0" i="1">
                <a:latin typeface="Arial" charset="0"/>
              </a:rPr>
              <a:t>Atta, Acromyrmex</a:t>
            </a:r>
            <a:r>
              <a:rPr lang="cs-CZ" sz="2000" b="0">
                <a:latin typeface="Arial" charset="0"/>
              </a:rPr>
              <a:t>: </a:t>
            </a:r>
            <a:r>
              <a:rPr lang="cs-CZ" sz="1800" b="0">
                <a:latin typeface="Arial" charset="0"/>
              </a:rPr>
              <a:t>větší dělníci - krájení listů, </a:t>
            </a:r>
          </a:p>
          <a:p>
            <a:r>
              <a:rPr lang="cs-CZ" sz="1800" b="0">
                <a:latin typeface="Arial" charset="0"/>
              </a:rPr>
              <a:t>                                  vojáci - jejich ochrana, </a:t>
            </a:r>
          </a:p>
          <a:p>
            <a:r>
              <a:rPr lang="cs-CZ" sz="1800" b="0">
                <a:latin typeface="Arial" charset="0"/>
              </a:rPr>
              <a:t>                                  malí dělníci - žvýkání listů, pěstování hub</a:t>
            </a:r>
            <a:endParaRPr lang="cs-CZ" sz="2000" b="0" i="1">
              <a:latin typeface="Arial" charset="0"/>
            </a:endParaRPr>
          </a:p>
        </p:txBody>
      </p:sp>
      <p:pic>
        <p:nvPicPr>
          <p:cNvPr id="156683" name="Picture 11" descr="casent0103758_p_1_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550" y="4464050"/>
            <a:ext cx="26400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8" descr="File:Acromyrmex octospinosu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1395413"/>
            <a:ext cx="27400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File:Atta colombica workers cutting whole 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988" y="1433513"/>
            <a:ext cx="355123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 descr="atta_closeu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4763" y="1766888"/>
            <a:ext cx="25463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Oecophy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1271588"/>
            <a:ext cx="41481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001713" y="644525"/>
            <a:ext cx="260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 i="1">
                <a:latin typeface="Arial" charset="0"/>
              </a:rPr>
              <a:t>Oecophylla smaragdina</a:t>
            </a:r>
          </a:p>
        </p:txBody>
      </p:sp>
      <p:pic>
        <p:nvPicPr>
          <p:cNvPr id="10244" name="Picture 18" descr="Oecophylla smaragdina, I_ALW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13" y="414338"/>
            <a:ext cx="32686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0" descr="OecSma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8075" y="3151188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2" descr="File:AntsStitchingLeav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3260725"/>
            <a:ext cx="22971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4" descr="File:SSL11903p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9375" y="3054350"/>
            <a:ext cx="34925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6030913" y="6083300"/>
            <a:ext cx="2465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parazité </a:t>
            </a:r>
            <a:r>
              <a:rPr lang="cs-CZ" sz="2000">
                <a:latin typeface="Arial" charset="0"/>
                <a:sym typeface="Symbol" pitchFamily="18" charset="2"/>
              </a:rPr>
              <a:t> hostitelé</a:t>
            </a:r>
            <a:endParaRPr lang="cs-CZ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27188" y="376238"/>
            <a:ext cx="502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Co musí evoluční teorie vysvětlit: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163" y="1544638"/>
            <a:ext cx="82026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vznik složitých adaptací</a:t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vznik znaků, jako rekombinace, pohlavní rozmnožování,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programovaná délka života včetně senescence a smrti, posunutí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segregačního poměru, které nositeli nepřinášejí (nebo zdánlivě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nepřinášejí) užitek</a:t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kooperace v rámci druhu a mezi druhy </a:t>
            </a:r>
            <a:r>
              <a:rPr lang="cs-CZ" sz="2000" b="0">
                <a:latin typeface="Arial" charset="0"/>
                <a:sym typeface="Symbol" pitchFamily="18" charset="2"/>
              </a:rPr>
              <a:t> antagonismus v rámci druhu</a:t>
            </a:r>
            <a:br>
              <a:rPr lang="cs-CZ" sz="2000" b="0">
                <a:latin typeface="Arial" charset="0"/>
                <a:sym typeface="Symbol" pitchFamily="18" charset="2"/>
              </a:rPr>
            </a:br>
            <a:r>
              <a:rPr lang="cs-CZ" sz="2000" b="0">
                <a:latin typeface="Arial" charset="0"/>
                <a:sym typeface="Symbol" pitchFamily="18" charset="2"/>
              </a:rPr>
              <a:t>  (např. infanticida) a mezi druhy (např. kastrace hostitele parazitem)</a:t>
            </a:r>
            <a:br>
              <a:rPr lang="cs-CZ" sz="2000" b="0">
                <a:latin typeface="Arial" charset="0"/>
                <a:sym typeface="Symbol" pitchFamily="18" charset="2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„škodlivé“ adaptace (např. včelí žihadlo)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1524000" y="80486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latin typeface="Arial" charset="0"/>
              </a:rPr>
              <a:t>ADAPTACE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98838" y="525463"/>
            <a:ext cx="3235325" cy="446087"/>
            <a:chOff x="1504" y="2607"/>
            <a:chExt cx="2038" cy="281"/>
          </a:xfrm>
        </p:grpSpPr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1883" y="2607"/>
              <a:ext cx="16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0">
                  <a:latin typeface="Arial" charset="0"/>
                </a:rPr>
                <a:t>proces adaptování se</a:t>
              </a:r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1504" y="2768"/>
              <a:ext cx="379" cy="12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411538" y="1073150"/>
            <a:ext cx="3394075" cy="474663"/>
            <a:chOff x="1512" y="2952"/>
            <a:chExt cx="2138" cy="299"/>
          </a:xfrm>
        </p:grpSpPr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1883" y="2999"/>
              <a:ext cx="17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0">
                  <a:latin typeface="Arial" charset="0"/>
                </a:rPr>
                <a:t>vlastní znak organismu</a:t>
              </a:r>
            </a:p>
          </p:txBody>
        </p:sp>
        <p:sp>
          <p:nvSpPr>
            <p:cNvPr id="12298" name="Line 14"/>
            <p:cNvSpPr>
              <a:spLocks noChangeShapeType="1"/>
            </p:cNvSpPr>
            <p:nvPr/>
          </p:nvSpPr>
          <p:spPr bwMode="auto">
            <a:xfrm>
              <a:off x="1512" y="2952"/>
              <a:ext cx="371" cy="1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0783" name="AutoShape 15"/>
          <p:cNvSpPr>
            <a:spLocks noChangeArrowheads="1"/>
          </p:cNvSpPr>
          <p:nvPr/>
        </p:nvSpPr>
        <p:spPr bwMode="auto">
          <a:xfrm>
            <a:off x="441325" y="1908175"/>
            <a:ext cx="266700" cy="2286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AutoShape 16"/>
          <p:cNvSpPr>
            <a:spLocks noChangeArrowheads="1"/>
          </p:cNvSpPr>
          <p:nvPr/>
        </p:nvSpPr>
        <p:spPr bwMode="auto">
          <a:xfrm>
            <a:off x="441325" y="2517775"/>
            <a:ext cx="266700" cy="2286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936625" y="1804988"/>
            <a:ext cx="730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latin typeface="Arial" charset="0"/>
              </a:rPr>
              <a:t>znak, který svému nositeli umožňuje lépe přežít a rozmnožit se</a:t>
            </a:r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936625" y="2414588"/>
            <a:ext cx="5095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latin typeface="Arial" charset="0"/>
              </a:rPr>
              <a:t>podmínkou přírodní výběr, ohled na historii </a:t>
            </a:r>
          </a:p>
          <a:p>
            <a:r>
              <a:rPr lang="cs-CZ" sz="1800" b="0">
                <a:latin typeface="Arial" charset="0"/>
              </a:rPr>
              <a:t>(bezkřídlost blech </a:t>
            </a:r>
            <a:r>
              <a:rPr lang="cs-CZ" sz="1800" b="0">
                <a:latin typeface="Arial" charset="0"/>
                <a:sym typeface="Symbol" pitchFamily="18" charset="2"/>
              </a:rPr>
              <a:t> Collembola)</a:t>
            </a:r>
            <a:endParaRPr lang="cs-CZ" sz="20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 animBg="1"/>
      <p:bldP spid="160784" grpId="0" animBg="1"/>
      <p:bldP spid="160785" grpId="0" autoUpdateAnimBg="0"/>
      <p:bldP spid="1607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nature06614-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315913"/>
            <a:ext cx="4587875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2"/>
          <p:cNvGrpSpPr>
            <a:grpSpLocks/>
          </p:cNvGrpSpPr>
          <p:nvPr/>
        </p:nvGrpSpPr>
        <p:grpSpPr bwMode="auto">
          <a:xfrm>
            <a:off x="5495925" y="2757488"/>
            <a:ext cx="2647950" cy="1531937"/>
            <a:chOff x="3462" y="1737"/>
            <a:chExt cx="1668" cy="965"/>
          </a:xfrm>
        </p:grpSpPr>
        <p:grpSp>
          <p:nvGrpSpPr>
            <p:cNvPr id="13321" name="Group 23"/>
            <p:cNvGrpSpPr>
              <a:grpSpLocks/>
            </p:cNvGrpSpPr>
            <p:nvPr/>
          </p:nvGrpSpPr>
          <p:grpSpPr bwMode="auto">
            <a:xfrm>
              <a:off x="3462" y="1837"/>
              <a:ext cx="834" cy="759"/>
              <a:chOff x="3706" y="414"/>
              <a:chExt cx="949" cy="942"/>
            </a:xfrm>
          </p:grpSpPr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4188" y="414"/>
                <a:ext cx="461" cy="461"/>
                <a:chOff x="278" y="0"/>
                <a:chExt cx="461" cy="461"/>
              </a:xfrm>
            </p:grpSpPr>
            <p:sp>
              <p:nvSpPr>
                <p:cNvPr id="133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78" y="0"/>
                  <a:ext cx="4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78" y="461"/>
                  <a:ext cx="4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31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8" y="231"/>
                  <a:ext cx="4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3326" name="Line 19"/>
              <p:cNvSpPr>
                <a:spLocks noChangeShapeType="1"/>
              </p:cNvSpPr>
              <p:nvPr/>
            </p:nvSpPr>
            <p:spPr bwMode="auto">
              <a:xfrm flipH="1">
                <a:off x="3715" y="645"/>
                <a:ext cx="4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27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3360" y="1001"/>
                <a:ext cx="7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28" name="Line 22"/>
              <p:cNvSpPr>
                <a:spLocks noChangeShapeType="1"/>
              </p:cNvSpPr>
              <p:nvPr/>
            </p:nvSpPr>
            <p:spPr bwMode="auto">
              <a:xfrm>
                <a:off x="3706" y="1355"/>
                <a:ext cx="9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322" name="Text Box 24"/>
            <p:cNvSpPr txBox="1">
              <a:spLocks noChangeArrowheads="1"/>
            </p:cNvSpPr>
            <p:nvPr/>
          </p:nvSpPr>
          <p:spPr bwMode="auto">
            <a:xfrm>
              <a:off x="4324" y="1737"/>
              <a:ext cx="8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i="1">
                  <a:latin typeface="Arial" charset="0"/>
                </a:rPr>
                <a:t>Collembola</a:t>
              </a:r>
            </a:p>
          </p:txBody>
        </p:sp>
        <p:sp>
          <p:nvSpPr>
            <p:cNvPr id="13323" name="Text Box 25"/>
            <p:cNvSpPr txBox="1">
              <a:spLocks noChangeArrowheads="1"/>
            </p:cNvSpPr>
            <p:nvPr/>
          </p:nvSpPr>
          <p:spPr bwMode="auto">
            <a:xfrm>
              <a:off x="4324" y="2096"/>
              <a:ext cx="5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i="1">
                  <a:latin typeface="Arial" charset="0"/>
                </a:rPr>
                <a:t>Protura</a:t>
              </a:r>
            </a:p>
          </p:txBody>
        </p:sp>
        <p:sp>
          <p:nvSpPr>
            <p:cNvPr id="13324" name="Text Box 26"/>
            <p:cNvSpPr txBox="1">
              <a:spLocks noChangeArrowheads="1"/>
            </p:cNvSpPr>
            <p:nvPr/>
          </p:nvSpPr>
          <p:spPr bwMode="auto">
            <a:xfrm>
              <a:off x="4324" y="2490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i="1">
                  <a:latin typeface="Arial" charset="0"/>
                </a:rPr>
                <a:t>Insecta</a:t>
              </a:r>
            </a:p>
          </p:txBody>
        </p:sp>
      </p:grpSp>
      <p:pic>
        <p:nvPicPr>
          <p:cNvPr id="13316" name="Picture 27" descr="File:Isotoma Habit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900" y="1595438"/>
            <a:ext cx="1651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8" descr="File:Scanning Electron Micrograph of a Fle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038" y="4356100"/>
            <a:ext cx="13001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30"/>
          <p:cNvSpPr>
            <a:spLocks noChangeArrowheads="1"/>
          </p:cNvSpPr>
          <p:nvPr/>
        </p:nvSpPr>
        <p:spPr bwMode="auto">
          <a:xfrm>
            <a:off x="5603875" y="449263"/>
            <a:ext cx="2528888" cy="935037"/>
          </a:xfrm>
          <a:prstGeom prst="wedgeRectCallout">
            <a:avLst>
              <a:gd name="adj1" fmla="val -14468"/>
              <a:gd name="adj2" fmla="val 20331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</a:rPr>
              <a:t>chvostoskok nemá křídla, protože jeho předci je nikdy neměli</a:t>
            </a:r>
          </a:p>
        </p:txBody>
      </p:sp>
      <p:sp>
        <p:nvSpPr>
          <p:cNvPr id="13319" name="AutoShape 31"/>
          <p:cNvSpPr>
            <a:spLocks noChangeArrowheads="1"/>
          </p:cNvSpPr>
          <p:nvPr/>
        </p:nvSpPr>
        <p:spPr bwMode="auto">
          <a:xfrm>
            <a:off x="5111750" y="4978400"/>
            <a:ext cx="2078038" cy="687388"/>
          </a:xfrm>
          <a:prstGeom prst="wedgeRectCallout">
            <a:avLst>
              <a:gd name="adj1" fmla="val 60468"/>
              <a:gd name="adj2" fmla="val -10912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latin typeface="Arial" charset="0"/>
              </a:rPr>
              <a:t>blecha křídla ztratila sekundárně</a:t>
            </a:r>
          </a:p>
        </p:txBody>
      </p:sp>
      <p:sp>
        <p:nvSpPr>
          <p:cNvPr id="13320" name="Text Box 33"/>
          <p:cNvSpPr txBox="1">
            <a:spLocks noChangeArrowheads="1"/>
          </p:cNvSpPr>
          <p:nvPr/>
        </p:nvSpPr>
        <p:spPr bwMode="auto">
          <a:xfrm>
            <a:off x="4349750" y="6272213"/>
            <a:ext cx="450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0">
                <a:latin typeface="Arial" charset="0"/>
              </a:rPr>
              <a:t>… podobně bezkřídlé druhy octomilek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09575" y="363538"/>
            <a:ext cx="67643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adaptace známy již dříve - filozofové, přírodní teologové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(sv. Augustin, sv. Tomáš Akvinský, William Paley)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dnes „the argument from design“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přirovnání k hodináři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latin typeface="Arial" charset="0"/>
                <a:sym typeface="Symbol" pitchFamily="18" charset="2"/>
              </a:rPr>
              <a:t> David Hume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003399"/>
                </a:solidFill>
                <a:latin typeface="Arial" charset="0"/>
              </a:rPr>
              <a:t>Richard Dawkins</a:t>
            </a:r>
            <a:r>
              <a:rPr lang="cs-CZ" sz="2000" b="0">
                <a:latin typeface="Arial" charset="0"/>
              </a:rPr>
              <a:t>: „Slepý hodinář“ (Blind watchmaker)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09575" y="2414588"/>
            <a:ext cx="56610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80000"/>
                </a:solidFill>
                <a:latin typeface="Arial" charset="0"/>
              </a:rPr>
              <a:t>Vysvětlení adaptací:</a:t>
            </a:r>
            <a:br>
              <a:rPr lang="cs-CZ" sz="2000" b="0">
                <a:solidFill>
                  <a:srgbClr val="E80000"/>
                </a:solidFill>
                <a:latin typeface="Arial" charset="0"/>
              </a:rPr>
            </a:br>
            <a:endParaRPr lang="cs-CZ" sz="2000" b="0">
              <a:solidFill>
                <a:srgbClr val="E8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nadpřirozená bytost</a:t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lamarckismus, adaptivní mutace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</a:t>
            </a:r>
            <a:r>
              <a:rPr lang="cs-CZ" sz="1800" b="0">
                <a:latin typeface="Arial" charset="0"/>
              </a:rPr>
              <a:t>zebra a lev: zesílení svalstva samo o sobě adaptivní</a:t>
            </a:r>
            <a:r>
              <a:rPr lang="cs-CZ" sz="2000" b="0">
                <a:latin typeface="Arial" charset="0"/>
              </a:rPr>
              <a:t/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ortogeneze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</a:t>
            </a:r>
            <a:r>
              <a:rPr lang="cs-CZ" sz="1800" b="0">
                <a:latin typeface="Arial" charset="0"/>
              </a:rPr>
              <a:t>mechanismus?</a:t>
            </a:r>
            <a:r>
              <a:rPr lang="cs-CZ" sz="2000" b="0">
                <a:latin typeface="Arial" charset="0"/>
              </a:rPr>
              <a:t/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přírodní výběr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09575" y="6096000"/>
            <a:ext cx="855345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latin typeface="Arial" charset="0"/>
              </a:rPr>
              <a:t>Závěr: Pluralismus při studiu </a:t>
            </a:r>
            <a:r>
              <a:rPr lang="cs-CZ" sz="2000" i="1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cs-CZ" sz="2000">
                <a:solidFill>
                  <a:srgbClr val="E80000"/>
                </a:solidFill>
                <a:latin typeface="Arial" charset="0"/>
              </a:rPr>
              <a:t> (drift), nikoli při studiu </a:t>
            </a:r>
            <a:r>
              <a:rPr lang="cs-CZ" sz="2000" i="1">
                <a:solidFill>
                  <a:srgbClr val="E80000"/>
                </a:solidFill>
                <a:latin typeface="Arial" charset="0"/>
              </a:rPr>
              <a:t>adaptací</a:t>
            </a:r>
            <a:endParaRPr lang="cs-CZ" sz="2000">
              <a:solidFill>
                <a:srgbClr val="E80000"/>
              </a:solidFill>
              <a:latin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265988" y="404813"/>
            <a:ext cx="1371600" cy="4149725"/>
            <a:chOff x="4577" y="255"/>
            <a:chExt cx="864" cy="2614"/>
          </a:xfrm>
        </p:grpSpPr>
        <p:pic>
          <p:nvPicPr>
            <p:cNvPr id="14342" name="Picture 17" descr="Obálka: Slepý hodinář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6" y="1702"/>
              <a:ext cx="748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19" descr="File:Blind Watchmaker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7" y="255"/>
              <a:ext cx="864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489325" y="450850"/>
            <a:ext cx="191293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Koadaptace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60363" y="1116013"/>
            <a:ext cx="77533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latin typeface="Arial" charset="0"/>
              </a:rPr>
              <a:t>= složité adaptace, vyžadující vzájemně koordinované změny více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než 1 části</a:t>
            </a:r>
            <a:br>
              <a:rPr lang="cs-CZ" sz="2000" b="0">
                <a:latin typeface="Arial" charset="0"/>
              </a:rPr>
            </a:br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solidFill>
                  <a:srgbClr val="003399"/>
                </a:solidFill>
                <a:latin typeface="Arial" charset="0"/>
              </a:rPr>
              <a:t>Herbert Spencer</a:t>
            </a:r>
            <a:r>
              <a:rPr lang="cs-CZ" sz="2000" b="0">
                <a:latin typeface="Arial" charset="0"/>
              </a:rPr>
              <a:t>: krk žirafy – současné změny </a:t>
            </a:r>
            <a:br>
              <a:rPr lang="cs-CZ" sz="2000" b="0">
                <a:latin typeface="Arial" charset="0"/>
              </a:rPr>
            </a:br>
            <a:r>
              <a:rPr lang="cs-CZ" sz="2000" b="0">
                <a:latin typeface="Arial" charset="0"/>
              </a:rPr>
              <a:t>  kostí, svalů a cév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</a:t>
            </a:r>
            <a:r>
              <a:rPr lang="cs-CZ" sz="2000" b="0">
                <a:latin typeface="Arial" charset="0"/>
                <a:sym typeface="Symbol" pitchFamily="18" charset="2"/>
              </a:rPr>
              <a:t> neovlivňují samostatné geny</a:t>
            </a:r>
          </a:p>
          <a:p>
            <a:endParaRPr lang="cs-CZ" sz="2000" b="0">
              <a:latin typeface="Arial" charset="0"/>
            </a:endParaRP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úroveň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genů</a:t>
            </a:r>
            <a:r>
              <a:rPr lang="cs-CZ" sz="2000" b="0">
                <a:latin typeface="Arial" charset="0"/>
              </a:rPr>
              <a:t> (</a:t>
            </a:r>
            <a:r>
              <a:rPr lang="cs-CZ" sz="2000" b="0">
                <a:latin typeface="Arial" charset="0"/>
                <a:sym typeface="Symbol" pitchFamily="18" charset="2"/>
              </a:rPr>
              <a:t> </a:t>
            </a:r>
            <a:r>
              <a:rPr lang="cs-CZ" sz="2000" b="0">
                <a:latin typeface="Arial" charset="0"/>
              </a:rPr>
              <a:t>genové komplexy, „supergeny“)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úroveň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orgánů</a:t>
            </a:r>
          </a:p>
          <a:p>
            <a:pPr>
              <a:buFontTx/>
              <a:buChar char="•"/>
            </a:pPr>
            <a:r>
              <a:rPr lang="cs-CZ" sz="2000" b="0">
                <a:latin typeface="Arial" charset="0"/>
              </a:rPr>
              <a:t> úroveň </a:t>
            </a:r>
            <a:r>
              <a:rPr lang="cs-CZ" sz="2000" b="0">
                <a:solidFill>
                  <a:srgbClr val="E80000"/>
                </a:solidFill>
                <a:latin typeface="Arial" charset="0"/>
              </a:rPr>
              <a:t>druhů</a:t>
            </a:r>
            <a:r>
              <a:rPr lang="cs-CZ" sz="2000" b="0">
                <a:latin typeface="Arial" charset="0"/>
              </a:rPr>
              <a:t> (</a:t>
            </a:r>
            <a:r>
              <a:rPr lang="cs-CZ" sz="2000" b="0">
                <a:latin typeface="Arial" charset="0"/>
                <a:sym typeface="Symbol" pitchFamily="18" charset="2"/>
              </a:rPr>
              <a:t> mutualismus)</a:t>
            </a:r>
          </a:p>
        </p:txBody>
      </p:sp>
      <p:pic>
        <p:nvPicPr>
          <p:cNvPr id="15364" name="Picture 1043" descr="giraf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1658938"/>
            <a:ext cx="23828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474</Words>
  <Application>Microsoft Office PowerPoint</Application>
  <PresentationFormat>Předvádění na obrazovce (4:3)</PresentationFormat>
  <Paragraphs>143</Paragraphs>
  <Slides>20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 Black</vt:lpstr>
      <vt:lpstr>Arial</vt:lpstr>
      <vt:lpstr>Times New Roman</vt:lpstr>
      <vt:lpstr>Symbol</vt:lpstr>
      <vt:lpstr>Výchozí návrh</vt:lpstr>
      <vt:lpstr>Corel PHOTO-PAINT 9.0 Image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Milos Macholan</cp:lastModifiedBy>
  <cp:revision>86</cp:revision>
  <dcterms:created xsi:type="dcterms:W3CDTF">2002-02-28T16:27:36Z</dcterms:created>
  <dcterms:modified xsi:type="dcterms:W3CDTF">2011-03-20T11:23:55Z</dcterms:modified>
</cp:coreProperties>
</file>