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31" r:id="rId10"/>
    <p:sldId id="313" r:id="rId11"/>
    <p:sldId id="314" r:id="rId12"/>
    <p:sldId id="330" r:id="rId13"/>
    <p:sldId id="315" r:id="rId14"/>
    <p:sldId id="316" r:id="rId15"/>
    <p:sldId id="317" r:id="rId16"/>
    <p:sldId id="318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F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55" autoAdjust="0"/>
    <p:restoredTop sz="94660"/>
  </p:normalViewPr>
  <p:slideViewPr>
    <p:cSldViewPr>
      <p:cViewPr varScale="1">
        <p:scale>
          <a:sx n="115" d="100"/>
          <a:sy n="115" d="100"/>
        </p:scale>
        <p:origin x="-8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F983-A228-4D66-8D23-B32880694C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6029E-781E-4EAD-9105-341D763506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9B296-4304-4ACB-82EE-7D3A0D36BC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67F94-FC0F-4978-9E30-4D01A1578F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66C7F-CBA7-412B-9C0C-04240C54B6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25513-0B81-4A2C-BD5A-245AF3B234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A6621-8DAD-47E5-B7CD-1D4011C9E5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76F7A-473D-4056-9E84-3F1914B031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D8048-F24B-4DCB-84B5-0B671B4CA8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21C5F-3240-4A68-B7A6-5235801F5C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A8B40-2009-4C1A-95A2-1D9B7302B5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F4BE-EED5-432C-8AE6-FAB83C1FEA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7B7A0-C394-418B-A9AE-4D8906548D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082AA-CBD6-4B2E-9996-62C54835B4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0C49-BC0C-4741-90F0-AAF5D2DF97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627E3E2B-CDAD-4088-AB7A-27D56EC34A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  <p:sldLayoutId id="214748364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1196975"/>
            <a:ext cx="8748712" cy="935038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4000" b="1" i="1" dirty="0" err="1">
                <a:solidFill>
                  <a:schemeClr val="tx2"/>
                </a:solidFill>
                <a:latin typeface="+mj-lt"/>
                <a:cs typeface="+mn-cs"/>
              </a:rPr>
              <a:t>Amaryllidaceae</a:t>
            </a:r>
            <a:r>
              <a:rPr lang="cs-CZ" sz="4000" b="1" dirty="0">
                <a:solidFill>
                  <a:schemeClr val="tx2"/>
                </a:solidFill>
                <a:latin typeface="+mj-lt"/>
                <a:cs typeface="+mn-cs"/>
              </a:rPr>
              <a:t> – </a:t>
            </a:r>
            <a:r>
              <a:rPr lang="cs-CZ" sz="4000" b="1" dirty="0" err="1">
                <a:solidFill>
                  <a:schemeClr val="tx2"/>
                </a:solidFill>
                <a:latin typeface="+mj-lt"/>
                <a:cs typeface="+mn-cs"/>
              </a:rPr>
              <a:t>amarylkovité</a:t>
            </a:r>
            <a:endParaRPr lang="cs-CZ" sz="4000" b="1" dirty="0">
              <a:solidFill>
                <a:schemeClr val="tx2"/>
              </a:solidFill>
              <a:latin typeface="+mj-lt"/>
              <a:cs typeface="+mn-cs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55650" y="3933825"/>
            <a:ext cx="5256213" cy="25908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tIns="288000" anchor="ctr"/>
          <a:lstStyle/>
          <a:p>
            <a:pPr>
              <a:defRPr/>
            </a:pPr>
            <a:r>
              <a:rPr lang="cs-CZ" sz="2000" b="1" dirty="0">
                <a:solidFill>
                  <a:schemeClr val="tx2"/>
                </a:solidFill>
                <a:latin typeface="+mj-lt"/>
                <a:cs typeface="+mn-cs"/>
              </a:rPr>
              <a:t>Oddělení: </a:t>
            </a:r>
            <a:r>
              <a:rPr lang="cs-CZ" sz="2000" b="1" i="1" dirty="0" err="1">
                <a:solidFill>
                  <a:schemeClr val="tx2"/>
                </a:solidFill>
                <a:latin typeface="+mj-lt"/>
                <a:cs typeface="+mn-cs"/>
              </a:rPr>
              <a:t>Angiospermae</a:t>
            </a:r>
            <a:r>
              <a:rPr lang="cs-CZ" sz="2000" b="1" i="1" dirty="0">
                <a:solidFill>
                  <a:schemeClr val="tx2"/>
                </a:solidFill>
                <a:latin typeface="+mj-lt"/>
                <a:cs typeface="+mn-cs"/>
              </a:rPr>
              <a:t> (</a:t>
            </a:r>
            <a:r>
              <a:rPr lang="cs-CZ" sz="2000" b="1" i="1" dirty="0" err="1">
                <a:solidFill>
                  <a:schemeClr val="tx2"/>
                </a:solidFill>
                <a:latin typeface="+mj-lt"/>
                <a:cs typeface="+mn-cs"/>
              </a:rPr>
              <a:t>Magnoliophyta</a:t>
            </a:r>
            <a:r>
              <a:rPr lang="cs-CZ" b="1" i="1" dirty="0">
                <a:solidFill>
                  <a:schemeClr val="tx2"/>
                </a:solidFill>
                <a:latin typeface="+mj-lt"/>
                <a:cs typeface="+mn-cs"/>
              </a:rPr>
              <a:t>)</a:t>
            </a:r>
          </a:p>
          <a:p>
            <a:pPr>
              <a:defRPr/>
            </a:pPr>
            <a:endParaRPr lang="cs-CZ" b="1" i="1" dirty="0">
              <a:solidFill>
                <a:schemeClr val="tx2"/>
              </a:solidFill>
              <a:latin typeface="+mj-lt"/>
              <a:cs typeface="+mn-cs"/>
            </a:endParaRPr>
          </a:p>
          <a:p>
            <a:pPr>
              <a:defRPr/>
            </a:pPr>
            <a:r>
              <a:rPr lang="cs-CZ" b="1" dirty="0">
                <a:solidFill>
                  <a:schemeClr val="tx2"/>
                </a:solidFill>
                <a:latin typeface="+mj-lt"/>
                <a:cs typeface="+mn-cs"/>
              </a:rPr>
              <a:t>                     </a:t>
            </a:r>
            <a:r>
              <a:rPr lang="cs-CZ" sz="2000" b="1" dirty="0">
                <a:solidFill>
                  <a:schemeClr val="tx2"/>
                </a:solidFill>
                <a:latin typeface="+mj-lt"/>
                <a:cs typeface="+mn-cs"/>
              </a:rPr>
              <a:t>Jednoděložné </a:t>
            </a:r>
          </a:p>
          <a:p>
            <a:pPr>
              <a:defRPr/>
            </a:pPr>
            <a:r>
              <a:rPr lang="cs-CZ" sz="2000" b="1" dirty="0">
                <a:solidFill>
                  <a:schemeClr val="tx2"/>
                </a:solidFill>
                <a:latin typeface="+mj-lt"/>
                <a:cs typeface="+mn-cs"/>
              </a:rPr>
              <a:t>	         Pravé jednoděložné</a:t>
            </a:r>
          </a:p>
          <a:p>
            <a:pPr>
              <a:defRPr/>
            </a:pPr>
            <a:r>
              <a:rPr lang="cs-CZ" sz="2000" b="1" dirty="0">
                <a:solidFill>
                  <a:schemeClr val="tx2"/>
                </a:solidFill>
                <a:latin typeface="+mj-lt"/>
                <a:cs typeface="+mn-cs"/>
              </a:rPr>
              <a:t>	           </a:t>
            </a:r>
            <a:r>
              <a:rPr lang="cs-CZ" sz="2000" b="1" dirty="0" err="1">
                <a:solidFill>
                  <a:schemeClr val="tx2"/>
                </a:solidFill>
                <a:latin typeface="+mj-lt"/>
                <a:cs typeface="+mn-cs"/>
              </a:rPr>
              <a:t>Liliidy</a:t>
            </a:r>
            <a:r>
              <a:rPr lang="cs-CZ" sz="2000" b="1" dirty="0">
                <a:solidFill>
                  <a:schemeClr val="tx2"/>
                </a:solidFill>
                <a:latin typeface="+mj-lt"/>
                <a:cs typeface="+mn-cs"/>
              </a:rPr>
              <a:t> </a:t>
            </a:r>
          </a:p>
          <a:p>
            <a:pPr>
              <a:defRPr/>
            </a:pPr>
            <a:r>
              <a:rPr lang="cs-CZ" b="1" dirty="0">
                <a:solidFill>
                  <a:schemeClr val="tx2"/>
                </a:solidFill>
                <a:latin typeface="+mj-lt"/>
                <a:cs typeface="+mn-cs"/>
              </a:rPr>
              <a:t>   </a:t>
            </a:r>
          </a:p>
          <a:p>
            <a:pPr>
              <a:defRPr/>
            </a:pPr>
            <a:r>
              <a:rPr lang="cs-CZ" b="1" dirty="0">
                <a:solidFill>
                  <a:schemeClr val="tx2"/>
                </a:solidFill>
                <a:latin typeface="+mj-lt"/>
                <a:cs typeface="+mn-cs"/>
              </a:rPr>
              <a:t>  		</a:t>
            </a:r>
            <a:r>
              <a:rPr lang="cs-CZ" sz="2000" b="1" dirty="0">
                <a:solidFill>
                  <a:schemeClr val="tx2"/>
                </a:solidFill>
                <a:latin typeface="+mj-lt"/>
                <a:cs typeface="+mn-cs"/>
              </a:rPr>
              <a:t>Řád: </a:t>
            </a:r>
            <a:r>
              <a:rPr lang="cs-CZ" sz="2000" b="1" i="1" dirty="0" err="1">
                <a:solidFill>
                  <a:schemeClr val="tx2"/>
                </a:solidFill>
                <a:latin typeface="+mj-lt"/>
                <a:cs typeface="+mn-cs"/>
              </a:rPr>
              <a:t>Asparagales</a:t>
            </a:r>
            <a:endParaRPr lang="cs-CZ" sz="2000" b="1" i="1" dirty="0">
              <a:solidFill>
                <a:schemeClr val="tx2"/>
              </a:solidFill>
              <a:latin typeface="+mj-lt"/>
              <a:cs typeface="+mn-cs"/>
            </a:endParaRPr>
          </a:p>
          <a:p>
            <a:pPr>
              <a:defRPr/>
            </a:pPr>
            <a:r>
              <a:rPr lang="cs-CZ" sz="2000" b="1" dirty="0">
                <a:solidFill>
                  <a:schemeClr val="tx2"/>
                </a:solidFill>
                <a:latin typeface="+mj-lt"/>
                <a:cs typeface="+mn-cs"/>
              </a:rPr>
              <a:t>    		Čeleď: </a:t>
            </a:r>
            <a:r>
              <a:rPr lang="cs-CZ" sz="2000" b="1" i="1" dirty="0" err="1">
                <a:solidFill>
                  <a:schemeClr val="tx2"/>
                </a:solidFill>
                <a:latin typeface="+mj-lt"/>
                <a:cs typeface="+mn-cs"/>
              </a:rPr>
              <a:t>Amaryllidaceae</a:t>
            </a:r>
            <a:endParaRPr lang="cs-CZ" sz="2000" b="1" i="1" dirty="0">
              <a:solidFill>
                <a:schemeClr val="tx2"/>
              </a:solidFill>
              <a:latin typeface="+mj-lt"/>
              <a:cs typeface="+mn-cs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827088" y="4652963"/>
            <a:ext cx="11318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000">
                <a:solidFill>
                  <a:schemeClr val="bg1"/>
                </a:solidFill>
              </a:rPr>
              <a:t>wihort.uwex.edu </a:t>
            </a: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5211763" y="6424613"/>
            <a:ext cx="101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000">
                <a:solidFill>
                  <a:schemeClr val="bg1"/>
                </a:solidFill>
              </a:rPr>
              <a:t>semillista.com </a:t>
            </a:r>
          </a:p>
        </p:txBody>
      </p:sp>
      <p:sp>
        <p:nvSpPr>
          <p:cNvPr id="25605" name="Rectangle 19"/>
          <p:cNvSpPr>
            <a:spLocks noChangeArrowheads="1"/>
          </p:cNvSpPr>
          <p:nvPr/>
        </p:nvSpPr>
        <p:spPr bwMode="auto">
          <a:xfrm>
            <a:off x="2922588" y="5489575"/>
            <a:ext cx="1577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000">
                <a:solidFill>
                  <a:schemeClr val="bg1"/>
                </a:solidFill>
              </a:rPr>
              <a:t>commons.wikimedia.org </a:t>
            </a:r>
          </a:p>
        </p:txBody>
      </p:sp>
      <p:sp>
        <p:nvSpPr>
          <p:cNvPr id="25606" name="Text Box 23"/>
          <p:cNvSpPr txBox="1">
            <a:spLocks noChangeArrowheads="1"/>
          </p:cNvSpPr>
          <p:nvPr/>
        </p:nvSpPr>
        <p:spPr bwMode="auto">
          <a:xfrm>
            <a:off x="1571625" y="2286000"/>
            <a:ext cx="21224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i="1"/>
              <a:t>Thlaspi arvense</a:t>
            </a:r>
          </a:p>
        </p:txBody>
      </p:sp>
      <p:sp>
        <p:nvSpPr>
          <p:cNvPr id="25607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cs-CZ" i="1" smtClean="0"/>
              <a:t>Brassicaceae</a:t>
            </a:r>
            <a:r>
              <a:rPr lang="cs-CZ" smtClean="0"/>
              <a:t> – brukvovité</a:t>
            </a:r>
          </a:p>
        </p:txBody>
      </p:sp>
      <p:sp>
        <p:nvSpPr>
          <p:cNvPr id="25608" name="Rectangle 26"/>
          <p:cNvSpPr>
            <a:spLocks noChangeArrowheads="1"/>
          </p:cNvSpPr>
          <p:nvPr/>
        </p:nvSpPr>
        <p:spPr bwMode="auto">
          <a:xfrm>
            <a:off x="1042988" y="908050"/>
            <a:ext cx="4975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cs-CZ" b="1"/>
              <a:t> Květenství hroznovitá</a:t>
            </a:r>
            <a:r>
              <a:rPr lang="cs-CZ"/>
              <a:t>, bez listenů</a:t>
            </a:r>
          </a:p>
          <a:p>
            <a:pPr>
              <a:buFont typeface="Arial" charset="0"/>
              <a:buChar char="•"/>
            </a:pPr>
            <a:r>
              <a:rPr lang="cs-CZ" b="1"/>
              <a:t> Květy</a:t>
            </a:r>
            <a:r>
              <a:rPr lang="cs-CZ"/>
              <a:t> oboupohlavné, </a:t>
            </a:r>
            <a:r>
              <a:rPr lang="cs-CZ" b="1"/>
              <a:t>aktinomorfní, cyklické</a:t>
            </a:r>
          </a:p>
          <a:p>
            <a:pPr>
              <a:buFont typeface="Arial" charset="0"/>
              <a:buChar char="•"/>
            </a:pPr>
            <a:r>
              <a:rPr lang="cs-CZ" b="1"/>
              <a:t> Květní obaly </a:t>
            </a:r>
            <a:r>
              <a:rPr lang="cs-CZ"/>
              <a:t>rozlišené,</a:t>
            </a:r>
            <a:r>
              <a:rPr lang="cs-CZ" b="1"/>
              <a:t> kalich </a:t>
            </a:r>
            <a:r>
              <a:rPr lang="cs-CZ"/>
              <a:t>2</a:t>
            </a:r>
            <a:r>
              <a:rPr lang="en-US"/>
              <a:t>+</a:t>
            </a:r>
            <a:r>
              <a:rPr lang="cs-CZ"/>
              <a:t>2 lístky</a:t>
            </a:r>
          </a:p>
          <a:p>
            <a:r>
              <a:rPr lang="cs-CZ" b="1"/>
              <a:t>                                        koruna </a:t>
            </a:r>
            <a:r>
              <a:rPr lang="cs-CZ"/>
              <a:t>4 lístky</a:t>
            </a:r>
          </a:p>
        </p:txBody>
      </p:sp>
      <p:pic>
        <p:nvPicPr>
          <p:cNvPr id="25609" name="Obrázek 14" descr="penizek-rolni.jpg"/>
          <p:cNvPicPr>
            <a:picLocks noChangeAspect="1"/>
          </p:cNvPicPr>
          <p:nvPr/>
        </p:nvPicPr>
        <p:blipFill>
          <a:blip r:embed="rId2"/>
          <a:srcRect t="13541"/>
          <a:stretch>
            <a:fillRect/>
          </a:stretch>
        </p:blipFill>
        <p:spPr bwMode="auto">
          <a:xfrm>
            <a:off x="1285875" y="2571750"/>
            <a:ext cx="275431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Obrázek 15" descr="2385391088_9f34c319b0_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2643188"/>
            <a:ext cx="4667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Text Box 23"/>
          <p:cNvSpPr txBox="1">
            <a:spLocks noChangeArrowheads="1"/>
          </p:cNvSpPr>
          <p:nvPr/>
        </p:nvSpPr>
        <p:spPr bwMode="auto">
          <a:xfrm>
            <a:off x="5500688" y="2357438"/>
            <a:ext cx="21224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i="1"/>
              <a:t>Sinapis arvensis</a:t>
            </a:r>
          </a:p>
        </p:txBody>
      </p:sp>
      <p:sp>
        <p:nvSpPr>
          <p:cNvPr id="25612" name="Text Box 30"/>
          <p:cNvSpPr txBox="1">
            <a:spLocks noChangeArrowheads="1"/>
          </p:cNvSpPr>
          <p:nvPr/>
        </p:nvSpPr>
        <p:spPr bwMode="auto">
          <a:xfrm>
            <a:off x="5357813" y="5715000"/>
            <a:ext cx="774700" cy="369888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kalich</a:t>
            </a:r>
          </a:p>
        </p:txBody>
      </p:sp>
      <p:sp>
        <p:nvSpPr>
          <p:cNvPr id="25613" name="Text Box 30"/>
          <p:cNvSpPr txBox="1">
            <a:spLocks noChangeArrowheads="1"/>
          </p:cNvSpPr>
          <p:nvPr/>
        </p:nvSpPr>
        <p:spPr bwMode="auto">
          <a:xfrm>
            <a:off x="7358063" y="2786063"/>
            <a:ext cx="890587" cy="369887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koruna</a:t>
            </a:r>
          </a:p>
        </p:txBody>
      </p:sp>
      <p:sp>
        <p:nvSpPr>
          <p:cNvPr id="25614" name="Line 26"/>
          <p:cNvSpPr>
            <a:spLocks noChangeShapeType="1"/>
          </p:cNvSpPr>
          <p:nvPr/>
        </p:nvSpPr>
        <p:spPr bwMode="auto">
          <a:xfrm flipH="1">
            <a:off x="5857875" y="3143250"/>
            <a:ext cx="1649413" cy="142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615" name="Line 26"/>
          <p:cNvSpPr>
            <a:spLocks noChangeShapeType="1"/>
          </p:cNvSpPr>
          <p:nvPr/>
        </p:nvSpPr>
        <p:spPr bwMode="auto">
          <a:xfrm flipV="1">
            <a:off x="5929313" y="4857750"/>
            <a:ext cx="428625" cy="8572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616" name="Line 26"/>
          <p:cNvSpPr>
            <a:spLocks noChangeShapeType="1"/>
          </p:cNvSpPr>
          <p:nvPr/>
        </p:nvSpPr>
        <p:spPr bwMode="auto">
          <a:xfrm flipH="1">
            <a:off x="7286625" y="3143250"/>
            <a:ext cx="214313" cy="10001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617" name="Rectangle 24"/>
          <p:cNvSpPr>
            <a:spLocks noChangeArrowheads="1"/>
          </p:cNvSpPr>
          <p:nvPr/>
        </p:nvSpPr>
        <p:spPr bwMode="auto">
          <a:xfrm>
            <a:off x="3203575" y="5876925"/>
            <a:ext cx="8667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000">
                <a:solidFill>
                  <a:schemeClr val="bg1"/>
                </a:solidFill>
              </a:rPr>
              <a:t>sagittaria.cz</a:t>
            </a:r>
          </a:p>
        </p:txBody>
      </p:sp>
      <p:sp>
        <p:nvSpPr>
          <p:cNvPr id="25618" name="Rectangle 24"/>
          <p:cNvSpPr>
            <a:spLocks noChangeArrowheads="1"/>
          </p:cNvSpPr>
          <p:nvPr/>
        </p:nvSpPr>
        <p:spPr bwMode="auto">
          <a:xfrm>
            <a:off x="7956550" y="5876925"/>
            <a:ext cx="9572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000">
                <a:solidFill>
                  <a:schemeClr val="bg1"/>
                </a:solidFill>
              </a:rPr>
              <a:t>blocs.xtec.cat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7651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cs-CZ" i="1" smtClean="0"/>
              <a:t>Brassicaceae</a:t>
            </a:r>
            <a:r>
              <a:rPr lang="cs-CZ" smtClean="0"/>
              <a:t> – brukvovité</a:t>
            </a:r>
          </a:p>
        </p:txBody>
      </p:sp>
      <p:sp>
        <p:nvSpPr>
          <p:cNvPr id="27652" name="Rectangle 26"/>
          <p:cNvSpPr>
            <a:spLocks noChangeArrowheads="1"/>
          </p:cNvSpPr>
          <p:nvPr/>
        </p:nvSpPr>
        <p:spPr bwMode="auto">
          <a:xfrm>
            <a:off x="1042988" y="1125538"/>
            <a:ext cx="54641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cs-CZ" b="1"/>
              <a:t> Tyčinky </a:t>
            </a:r>
            <a:r>
              <a:rPr lang="cs-CZ"/>
              <a:t>2 (kratší) </a:t>
            </a:r>
            <a:r>
              <a:rPr lang="en-US"/>
              <a:t>+</a:t>
            </a:r>
            <a:r>
              <a:rPr lang="cs-CZ"/>
              <a:t> 4 (delší), na bázi mají nektária</a:t>
            </a:r>
          </a:p>
          <a:p>
            <a:pPr>
              <a:buFont typeface="Arial" charset="0"/>
              <a:buChar char="•"/>
            </a:pPr>
            <a:r>
              <a:rPr lang="cs-CZ" b="1"/>
              <a:t> Gyneceum cenokarpní</a:t>
            </a:r>
            <a:r>
              <a:rPr lang="cs-CZ"/>
              <a:t>, svrchní, ze </a:t>
            </a:r>
            <a:r>
              <a:rPr lang="cs-CZ" b="1"/>
              <a:t>2</a:t>
            </a:r>
            <a:r>
              <a:rPr lang="cs-CZ"/>
              <a:t> plodolistů </a:t>
            </a:r>
          </a:p>
          <a:p>
            <a:r>
              <a:rPr lang="cs-CZ" b="1"/>
              <a:t>	</a:t>
            </a:r>
            <a:r>
              <a:rPr lang="cs-CZ"/>
              <a:t>vajíček mnoho až 1</a:t>
            </a:r>
          </a:p>
        </p:txBody>
      </p:sp>
      <p:pic>
        <p:nvPicPr>
          <p:cNvPr id="27656" name="Obrázek 31" descr="5babae828718a3c702d017b9d80ddf3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349500"/>
            <a:ext cx="38608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Rectangle 4"/>
          <p:cNvSpPr>
            <a:spLocks noChangeArrowheads="1"/>
          </p:cNvSpPr>
          <p:nvPr/>
        </p:nvSpPr>
        <p:spPr bwMode="auto">
          <a:xfrm>
            <a:off x="2525713" y="4645025"/>
            <a:ext cx="11318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000">
                <a:solidFill>
                  <a:schemeClr val="bg1"/>
                </a:solidFill>
              </a:rPr>
              <a:t>wihort.uwex.edu </a:t>
            </a:r>
          </a:p>
        </p:txBody>
      </p:sp>
      <p:sp>
        <p:nvSpPr>
          <p:cNvPr id="27658" name="Text Box 30"/>
          <p:cNvSpPr txBox="1">
            <a:spLocks noChangeArrowheads="1"/>
          </p:cNvSpPr>
          <p:nvPr/>
        </p:nvSpPr>
        <p:spPr bwMode="auto">
          <a:xfrm>
            <a:off x="6342063" y="2063750"/>
            <a:ext cx="920750" cy="64135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4 delší </a:t>
            </a:r>
          </a:p>
          <a:p>
            <a:r>
              <a:rPr lang="cs-CZ"/>
              <a:t>tyčinky</a:t>
            </a:r>
          </a:p>
        </p:txBody>
      </p:sp>
      <p:sp>
        <p:nvSpPr>
          <p:cNvPr id="27659" name="Text Box 30"/>
          <p:cNvSpPr txBox="1">
            <a:spLocks noChangeArrowheads="1"/>
          </p:cNvSpPr>
          <p:nvPr/>
        </p:nvSpPr>
        <p:spPr bwMode="auto">
          <a:xfrm>
            <a:off x="4413250" y="4135438"/>
            <a:ext cx="996950" cy="64135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2 kratší </a:t>
            </a:r>
          </a:p>
          <a:p>
            <a:r>
              <a:rPr lang="cs-CZ"/>
              <a:t>tyčinky</a:t>
            </a:r>
          </a:p>
        </p:txBody>
      </p:sp>
      <p:sp>
        <p:nvSpPr>
          <p:cNvPr id="27660" name="Line 26"/>
          <p:cNvSpPr>
            <a:spLocks noChangeShapeType="1"/>
          </p:cNvSpPr>
          <p:nvPr/>
        </p:nvSpPr>
        <p:spPr bwMode="auto">
          <a:xfrm flipH="1">
            <a:off x="6270625" y="2278063"/>
            <a:ext cx="71438" cy="5000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661" name="Line 26"/>
          <p:cNvSpPr>
            <a:spLocks noChangeShapeType="1"/>
          </p:cNvSpPr>
          <p:nvPr/>
        </p:nvSpPr>
        <p:spPr bwMode="auto">
          <a:xfrm flipH="1">
            <a:off x="5913438" y="2278063"/>
            <a:ext cx="428625" cy="428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662" name="Line 26"/>
          <p:cNvSpPr>
            <a:spLocks noChangeShapeType="1"/>
          </p:cNvSpPr>
          <p:nvPr/>
        </p:nvSpPr>
        <p:spPr bwMode="auto">
          <a:xfrm flipH="1">
            <a:off x="6199188" y="2278063"/>
            <a:ext cx="142875" cy="2143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663" name="Line 26"/>
          <p:cNvSpPr>
            <a:spLocks noChangeShapeType="1"/>
          </p:cNvSpPr>
          <p:nvPr/>
        </p:nvSpPr>
        <p:spPr bwMode="auto">
          <a:xfrm flipH="1">
            <a:off x="5842000" y="2278063"/>
            <a:ext cx="500063" cy="2143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664" name="Line 26"/>
          <p:cNvSpPr>
            <a:spLocks noChangeShapeType="1"/>
          </p:cNvSpPr>
          <p:nvPr/>
        </p:nvSpPr>
        <p:spPr bwMode="auto">
          <a:xfrm flipV="1">
            <a:off x="5413375" y="3349625"/>
            <a:ext cx="214313" cy="1071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665" name="Line 26"/>
          <p:cNvSpPr>
            <a:spLocks noChangeShapeType="1"/>
          </p:cNvSpPr>
          <p:nvPr/>
        </p:nvSpPr>
        <p:spPr bwMode="auto">
          <a:xfrm flipV="1">
            <a:off x="5413375" y="3635375"/>
            <a:ext cx="785813" cy="7858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666" name="Text Box 23"/>
          <p:cNvSpPr txBox="1">
            <a:spLocks noChangeArrowheads="1"/>
          </p:cNvSpPr>
          <p:nvPr/>
        </p:nvSpPr>
        <p:spPr bwMode="auto">
          <a:xfrm>
            <a:off x="2382838" y="4500563"/>
            <a:ext cx="21224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i="1"/>
              <a:t>Sinapis arvensis</a:t>
            </a:r>
          </a:p>
        </p:txBody>
      </p:sp>
      <p:sp>
        <p:nvSpPr>
          <p:cNvPr id="27667" name="TextovéPole 31"/>
          <p:cNvSpPr txBox="1">
            <a:spLocks noChangeArrowheads="1"/>
          </p:cNvSpPr>
          <p:nvPr/>
        </p:nvSpPr>
        <p:spPr bwMode="auto">
          <a:xfrm>
            <a:off x="2598738" y="2341563"/>
            <a:ext cx="14398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>
                <a:solidFill>
                  <a:schemeClr val="bg1"/>
                </a:solidFill>
              </a:rPr>
              <a:t>kuleuven-kortrijk.be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5"/>
          <p:cNvSpPr>
            <a:spLocks noChangeArrowheads="1"/>
          </p:cNvSpPr>
          <p:nvPr/>
        </p:nvSpPr>
        <p:spPr bwMode="auto">
          <a:xfrm>
            <a:off x="4787900" y="6296025"/>
            <a:ext cx="101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000">
                <a:solidFill>
                  <a:schemeClr val="bg1"/>
                </a:solidFill>
              </a:rPr>
              <a:t>semillista.com </a:t>
            </a:r>
          </a:p>
        </p:txBody>
      </p:sp>
      <p:sp>
        <p:nvSpPr>
          <p:cNvPr id="28674" name="Rectangle 19"/>
          <p:cNvSpPr>
            <a:spLocks noChangeArrowheads="1"/>
          </p:cNvSpPr>
          <p:nvPr/>
        </p:nvSpPr>
        <p:spPr bwMode="auto">
          <a:xfrm>
            <a:off x="2922588" y="5489575"/>
            <a:ext cx="1577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000">
                <a:solidFill>
                  <a:schemeClr val="bg1"/>
                </a:solidFill>
              </a:rPr>
              <a:t>commons.wikimedia.org </a:t>
            </a:r>
          </a:p>
        </p:txBody>
      </p:sp>
      <p:pic>
        <p:nvPicPr>
          <p:cNvPr id="28675" name="Obrázek 8" descr="sinapis_arv_skida_slot_071010STO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349500"/>
            <a:ext cx="235743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Obrázek 5" descr="1145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2420938"/>
            <a:ext cx="2286000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Obrázek 6" descr="Crambe_cordifolia_fruit_(1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5000625"/>
            <a:ext cx="22860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Obrázek 7" descr="Raphanus_raphanistrum-knopherik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5229225"/>
            <a:ext cx="33956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23"/>
          <p:cNvSpPr txBox="1">
            <a:spLocks noChangeArrowheads="1"/>
          </p:cNvSpPr>
          <p:nvPr/>
        </p:nvSpPr>
        <p:spPr bwMode="auto">
          <a:xfrm>
            <a:off x="1114425" y="2063750"/>
            <a:ext cx="21224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i="1"/>
              <a:t>Sinapis arvensis</a:t>
            </a:r>
          </a:p>
        </p:txBody>
      </p:sp>
      <p:sp>
        <p:nvSpPr>
          <p:cNvPr id="28680" name="Text Box 23"/>
          <p:cNvSpPr txBox="1">
            <a:spLocks noChangeArrowheads="1"/>
          </p:cNvSpPr>
          <p:nvPr/>
        </p:nvSpPr>
        <p:spPr bwMode="auto">
          <a:xfrm>
            <a:off x="3924300" y="1989138"/>
            <a:ext cx="142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i="1"/>
              <a:t>Capsella bursa-pastoris</a:t>
            </a:r>
          </a:p>
        </p:txBody>
      </p:sp>
      <p:sp>
        <p:nvSpPr>
          <p:cNvPr id="28681" name="Text Box 23"/>
          <p:cNvSpPr txBox="1">
            <a:spLocks noChangeArrowheads="1"/>
          </p:cNvSpPr>
          <p:nvPr/>
        </p:nvSpPr>
        <p:spPr bwMode="auto">
          <a:xfrm>
            <a:off x="7077075" y="4800600"/>
            <a:ext cx="142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i="1"/>
              <a:t>Raphanus raphanistrum</a:t>
            </a:r>
          </a:p>
        </p:txBody>
      </p:sp>
      <p:sp>
        <p:nvSpPr>
          <p:cNvPr id="28682" name="Text Box 23"/>
          <p:cNvSpPr txBox="1">
            <a:spLocks noChangeArrowheads="1"/>
          </p:cNvSpPr>
          <p:nvPr/>
        </p:nvSpPr>
        <p:spPr bwMode="auto">
          <a:xfrm>
            <a:off x="928688" y="6215063"/>
            <a:ext cx="1428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i="1"/>
              <a:t>Crambe tataria</a:t>
            </a:r>
          </a:p>
        </p:txBody>
      </p:sp>
      <p:sp>
        <p:nvSpPr>
          <p:cNvPr id="28683" name="Text Box 30"/>
          <p:cNvSpPr txBox="1">
            <a:spLocks noChangeArrowheads="1"/>
          </p:cNvSpPr>
          <p:nvPr/>
        </p:nvSpPr>
        <p:spPr bwMode="auto">
          <a:xfrm>
            <a:off x="3640138" y="4144963"/>
            <a:ext cx="958850" cy="366712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šešulka</a:t>
            </a:r>
          </a:p>
        </p:txBody>
      </p:sp>
      <p:sp>
        <p:nvSpPr>
          <p:cNvPr id="28684" name="Text Box 30"/>
          <p:cNvSpPr txBox="1">
            <a:spLocks noChangeArrowheads="1"/>
          </p:cNvSpPr>
          <p:nvPr/>
        </p:nvSpPr>
        <p:spPr bwMode="auto">
          <a:xfrm>
            <a:off x="7748588" y="6037263"/>
            <a:ext cx="679450" cy="366712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struk</a:t>
            </a:r>
          </a:p>
        </p:txBody>
      </p:sp>
      <p:sp>
        <p:nvSpPr>
          <p:cNvPr id="28685" name="Text Box 30"/>
          <p:cNvSpPr txBox="1">
            <a:spLocks noChangeArrowheads="1"/>
          </p:cNvSpPr>
          <p:nvPr/>
        </p:nvSpPr>
        <p:spPr bwMode="auto">
          <a:xfrm>
            <a:off x="2484438" y="6308725"/>
            <a:ext cx="800100" cy="369888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nažka</a:t>
            </a:r>
          </a:p>
        </p:txBody>
      </p:sp>
      <p:sp>
        <p:nvSpPr>
          <p:cNvPr id="28686" name="Rectangle 24"/>
          <p:cNvSpPr>
            <a:spLocks noChangeArrowheads="1"/>
          </p:cNvSpPr>
          <p:nvPr/>
        </p:nvSpPr>
        <p:spPr bwMode="auto">
          <a:xfrm>
            <a:off x="2500313" y="2333625"/>
            <a:ext cx="815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000">
                <a:solidFill>
                  <a:schemeClr val="bg1"/>
                </a:solidFill>
              </a:rPr>
              <a:t>wahlens.se</a:t>
            </a:r>
          </a:p>
        </p:txBody>
      </p:sp>
      <p:sp>
        <p:nvSpPr>
          <p:cNvPr id="28687" name="TextovéPole 32"/>
          <p:cNvSpPr txBox="1">
            <a:spLocks noChangeArrowheads="1"/>
          </p:cNvSpPr>
          <p:nvPr/>
        </p:nvSpPr>
        <p:spPr bwMode="auto">
          <a:xfrm>
            <a:off x="4719638" y="2416175"/>
            <a:ext cx="1152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>
                <a:solidFill>
                  <a:schemeClr val="bg1"/>
                </a:solidFill>
              </a:rPr>
              <a:t>luontoportti.com</a:t>
            </a:r>
          </a:p>
        </p:txBody>
      </p:sp>
      <p:sp>
        <p:nvSpPr>
          <p:cNvPr id="28688" name="TextovéPole 33"/>
          <p:cNvSpPr txBox="1">
            <a:spLocks noChangeArrowheads="1"/>
          </p:cNvSpPr>
          <p:nvPr/>
        </p:nvSpPr>
        <p:spPr bwMode="auto">
          <a:xfrm>
            <a:off x="5084763" y="6253163"/>
            <a:ext cx="1295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>
                <a:solidFill>
                  <a:schemeClr val="bg1"/>
                </a:solidFill>
              </a:rPr>
              <a:t>luocommanster.eu</a:t>
            </a:r>
          </a:p>
        </p:txBody>
      </p:sp>
      <p:sp>
        <p:nvSpPr>
          <p:cNvPr id="28689" name="TextovéPole 34"/>
          <p:cNvSpPr txBox="1">
            <a:spLocks noChangeArrowheads="1"/>
          </p:cNvSpPr>
          <p:nvPr/>
        </p:nvSpPr>
        <p:spPr bwMode="auto">
          <a:xfrm>
            <a:off x="3995738" y="4941888"/>
            <a:ext cx="8636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>
                <a:solidFill>
                  <a:schemeClr val="bg1"/>
                </a:solidFill>
              </a:rPr>
              <a:t>flickr.com</a:t>
            </a:r>
          </a:p>
        </p:txBody>
      </p:sp>
      <p:sp>
        <p:nvSpPr>
          <p:cNvPr id="28690" name="Rectangle 33"/>
          <p:cNvSpPr>
            <a:spLocks noChangeArrowheads="1"/>
          </p:cNvSpPr>
          <p:nvPr/>
        </p:nvSpPr>
        <p:spPr bwMode="auto">
          <a:xfrm>
            <a:off x="1187450" y="1341438"/>
            <a:ext cx="5280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cs-CZ" b="1"/>
              <a:t> Plod</a:t>
            </a:r>
            <a:r>
              <a:rPr lang="cs-CZ"/>
              <a:t> </a:t>
            </a:r>
            <a:r>
              <a:rPr lang="cs-CZ" b="1"/>
              <a:t>šešule, šešulka, nažka, struk </a:t>
            </a:r>
            <a:r>
              <a:rPr lang="cs-CZ"/>
              <a:t>(rozpadavý)</a:t>
            </a:r>
          </a:p>
        </p:txBody>
      </p:sp>
      <p:sp>
        <p:nvSpPr>
          <p:cNvPr id="28691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692" name="Rectangle 3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693" name="Rectangle 25"/>
          <p:cNvSpPr>
            <a:spLocks noChangeArrowheads="1"/>
          </p:cNvSpPr>
          <p:nvPr/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4400" i="1">
                <a:solidFill>
                  <a:schemeClr val="tx2"/>
                </a:solidFill>
              </a:rPr>
              <a:t>Brassicaceae</a:t>
            </a:r>
            <a:r>
              <a:rPr lang="cs-CZ" sz="4400">
                <a:solidFill>
                  <a:schemeClr val="tx2"/>
                </a:solidFill>
              </a:rPr>
              <a:t> – brukvovité</a:t>
            </a:r>
          </a:p>
        </p:txBody>
      </p:sp>
      <p:sp>
        <p:nvSpPr>
          <p:cNvPr id="28694" name="Text Box 30"/>
          <p:cNvSpPr txBox="1">
            <a:spLocks noChangeArrowheads="1"/>
          </p:cNvSpPr>
          <p:nvPr/>
        </p:nvSpPr>
        <p:spPr bwMode="auto">
          <a:xfrm>
            <a:off x="1060450" y="3125788"/>
            <a:ext cx="844550" cy="366712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šešule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0"/>
          <p:cNvSpPr txBox="1">
            <a:spLocks noChangeArrowheads="1"/>
          </p:cNvSpPr>
          <p:nvPr/>
        </p:nvSpPr>
        <p:spPr bwMode="auto">
          <a:xfrm>
            <a:off x="1619250" y="1052513"/>
            <a:ext cx="2286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1"/>
              <a:t>Sinapis arvensis – </a:t>
            </a:r>
            <a:r>
              <a:rPr lang="cs-CZ" sz="1200"/>
              <a:t>hořčice rolní</a:t>
            </a:r>
            <a:endParaRPr lang="cs-CZ" sz="1200" i="1"/>
          </a:p>
        </p:txBody>
      </p:sp>
      <p:pic>
        <p:nvPicPr>
          <p:cNvPr id="29698" name="Picture 21"/>
          <p:cNvPicPr>
            <a:picLocks noChangeAspect="1" noChangeArrowheads="1"/>
          </p:cNvPicPr>
          <p:nvPr/>
        </p:nvPicPr>
        <p:blipFill>
          <a:blip r:embed="rId2"/>
          <a:srcRect l="7509" t="9042" r="7361" b="7372"/>
          <a:stretch>
            <a:fillRect/>
          </a:stretch>
        </p:blipFill>
        <p:spPr bwMode="auto">
          <a:xfrm>
            <a:off x="4906963" y="1357313"/>
            <a:ext cx="3252787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10"/>
          <p:cNvSpPr txBox="1">
            <a:spLocks noChangeArrowheads="1"/>
          </p:cNvSpPr>
          <p:nvPr/>
        </p:nvSpPr>
        <p:spPr bwMode="auto">
          <a:xfrm>
            <a:off x="5003800" y="1052513"/>
            <a:ext cx="2917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1"/>
              <a:t>Raphanus raphanistrum – </a:t>
            </a:r>
            <a:r>
              <a:rPr lang="cs-CZ" sz="1200"/>
              <a:t>ředkev ohnice</a:t>
            </a:r>
            <a:endParaRPr lang="cs-CZ" sz="1200" i="1"/>
          </a:p>
        </p:txBody>
      </p:sp>
      <p:pic>
        <p:nvPicPr>
          <p:cNvPr id="29700" name="Obrázek 16" descr="434348418_78fa1848b0_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357313"/>
            <a:ext cx="3589337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Obrázek 12" descr="Sinapis_arvensis_s_IP031001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5143500"/>
            <a:ext cx="1539875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3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9703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Rectangle 25"/>
          <p:cNvSpPr txBox="1">
            <a:spLocks noChangeArrowheads="1"/>
          </p:cNvSpPr>
          <p:nvPr/>
        </p:nvSpPr>
        <p:spPr>
          <a:xfrm>
            <a:off x="395288" y="188913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cs-CZ" sz="4400" i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Brassicaceae</a:t>
            </a:r>
            <a:r>
              <a:rPr lang="cs-CZ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– brukvovité</a:t>
            </a:r>
          </a:p>
        </p:txBody>
      </p:sp>
      <p:sp>
        <p:nvSpPr>
          <p:cNvPr id="29705" name="Rectangle 24"/>
          <p:cNvSpPr>
            <a:spLocks noChangeArrowheads="1"/>
          </p:cNvSpPr>
          <p:nvPr/>
        </p:nvSpPr>
        <p:spPr bwMode="auto">
          <a:xfrm>
            <a:off x="3419475" y="5876925"/>
            <a:ext cx="10795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000">
                <a:solidFill>
                  <a:schemeClr val="bg1"/>
                </a:solidFill>
              </a:rPr>
              <a:t>de.academic.ru</a:t>
            </a:r>
          </a:p>
        </p:txBody>
      </p:sp>
      <p:sp>
        <p:nvSpPr>
          <p:cNvPr id="29706" name="Rectangle 24"/>
          <p:cNvSpPr>
            <a:spLocks noChangeArrowheads="1"/>
          </p:cNvSpPr>
          <p:nvPr/>
        </p:nvSpPr>
        <p:spPr bwMode="auto">
          <a:xfrm>
            <a:off x="7235825" y="5876925"/>
            <a:ext cx="10795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000"/>
              <a:t>de.academic.ru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Obrázek 9" descr="penizek-rolni.jpg"/>
          <p:cNvPicPr>
            <a:picLocks noChangeAspect="1"/>
          </p:cNvPicPr>
          <p:nvPr/>
        </p:nvPicPr>
        <p:blipFill>
          <a:blip r:embed="rId2"/>
          <a:srcRect l="10257" r="3583"/>
          <a:stretch>
            <a:fillRect/>
          </a:stretch>
        </p:blipFill>
        <p:spPr bwMode="auto">
          <a:xfrm>
            <a:off x="928688" y="1071563"/>
            <a:ext cx="2436812" cy="424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Obrázek 10" descr="3536152322_2339681bf7_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8063" y="2000250"/>
            <a:ext cx="2894012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Obrázek 11" descr="Arabidopsis_thaliana_(1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928688"/>
            <a:ext cx="2424113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10"/>
          <p:cNvSpPr txBox="1">
            <a:spLocks noChangeArrowheads="1"/>
          </p:cNvSpPr>
          <p:nvPr/>
        </p:nvSpPr>
        <p:spPr bwMode="auto">
          <a:xfrm>
            <a:off x="1500188" y="5357813"/>
            <a:ext cx="1266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1"/>
              <a:t>Thlaspi arvense</a:t>
            </a:r>
          </a:p>
        </p:txBody>
      </p:sp>
      <p:sp>
        <p:nvSpPr>
          <p:cNvPr id="30725" name="Text Box 10"/>
          <p:cNvSpPr txBox="1">
            <a:spLocks noChangeArrowheads="1"/>
          </p:cNvSpPr>
          <p:nvPr/>
        </p:nvSpPr>
        <p:spPr bwMode="auto">
          <a:xfrm>
            <a:off x="4429125" y="1428750"/>
            <a:ext cx="115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200" i="1"/>
              <a:t>Capsella </a:t>
            </a:r>
          </a:p>
          <a:p>
            <a:pPr algn="ctr"/>
            <a:r>
              <a:rPr lang="cs-CZ" sz="1200" i="1"/>
              <a:t>bursa-pastoris</a:t>
            </a:r>
          </a:p>
        </p:txBody>
      </p:sp>
      <p:sp>
        <p:nvSpPr>
          <p:cNvPr id="30726" name="Text Box 10"/>
          <p:cNvSpPr txBox="1">
            <a:spLocks noChangeArrowheads="1"/>
          </p:cNvSpPr>
          <p:nvPr/>
        </p:nvSpPr>
        <p:spPr bwMode="auto">
          <a:xfrm>
            <a:off x="7429500" y="4929188"/>
            <a:ext cx="984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200" i="1"/>
              <a:t>Arabidopsis</a:t>
            </a:r>
          </a:p>
          <a:p>
            <a:pPr algn="ctr"/>
            <a:r>
              <a:rPr lang="cs-CZ" sz="1200" i="1"/>
              <a:t>thaliana</a:t>
            </a:r>
          </a:p>
        </p:txBody>
      </p:sp>
      <p:sp>
        <p:nvSpPr>
          <p:cNvPr id="30727" name="Rectangle 3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8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Rectangle 25"/>
          <p:cNvSpPr txBox="1">
            <a:spLocks noChangeArrowheads="1"/>
          </p:cNvSpPr>
          <p:nvPr/>
        </p:nvSpPr>
        <p:spPr>
          <a:xfrm>
            <a:off x="428625" y="214313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cs-CZ" sz="4400" i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Brassicaceae</a:t>
            </a:r>
            <a:r>
              <a:rPr lang="cs-CZ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– brukvovité</a:t>
            </a:r>
          </a:p>
        </p:txBody>
      </p:sp>
      <p:sp>
        <p:nvSpPr>
          <p:cNvPr id="30730" name="Rectangle 24"/>
          <p:cNvSpPr>
            <a:spLocks noChangeArrowheads="1"/>
          </p:cNvSpPr>
          <p:nvPr/>
        </p:nvSpPr>
        <p:spPr bwMode="auto">
          <a:xfrm>
            <a:off x="2484438" y="5084763"/>
            <a:ext cx="8651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000">
                <a:solidFill>
                  <a:schemeClr val="bg1"/>
                </a:solidFill>
              </a:rPr>
              <a:t>sagittaria.cz</a:t>
            </a:r>
          </a:p>
        </p:txBody>
      </p:sp>
      <p:sp>
        <p:nvSpPr>
          <p:cNvPr id="30731" name="Rectangle 24"/>
          <p:cNvSpPr>
            <a:spLocks noChangeArrowheads="1"/>
          </p:cNvSpPr>
          <p:nvPr/>
        </p:nvSpPr>
        <p:spPr bwMode="auto">
          <a:xfrm>
            <a:off x="5435600" y="6092825"/>
            <a:ext cx="10795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000">
                <a:solidFill>
                  <a:schemeClr val="bg1"/>
                </a:solidFill>
              </a:rPr>
              <a:t>panoramio.com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Obrázek 10" descr="ebo010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928688"/>
            <a:ext cx="4784725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10"/>
          <p:cNvSpPr txBox="1">
            <a:spLocks noChangeArrowheads="1"/>
          </p:cNvSpPr>
          <p:nvPr/>
        </p:nvSpPr>
        <p:spPr bwMode="auto">
          <a:xfrm>
            <a:off x="4429125" y="5857875"/>
            <a:ext cx="3473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1"/>
              <a:t>Cardamine amara               Cardamine pratensis</a:t>
            </a:r>
          </a:p>
        </p:txBody>
      </p:sp>
      <p:sp>
        <p:nvSpPr>
          <p:cNvPr id="31749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Rectangle 25"/>
          <p:cNvSpPr txBox="1">
            <a:spLocks noChangeArrowheads="1"/>
          </p:cNvSpPr>
          <p:nvPr/>
        </p:nvSpPr>
        <p:spPr>
          <a:xfrm>
            <a:off x="428625" y="214313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cs-CZ" sz="4400" i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Brassicaceae</a:t>
            </a:r>
            <a:r>
              <a:rPr lang="cs-CZ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– brukvovité</a:t>
            </a:r>
          </a:p>
        </p:txBody>
      </p:sp>
      <p:sp>
        <p:nvSpPr>
          <p:cNvPr id="31751" name="Rectangle 3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753" name="TextovéPole 9"/>
          <p:cNvSpPr txBox="1">
            <a:spLocks noChangeArrowheads="1"/>
          </p:cNvSpPr>
          <p:nvPr/>
        </p:nvSpPr>
        <p:spPr bwMode="auto">
          <a:xfrm>
            <a:off x="7308850" y="5589588"/>
            <a:ext cx="13668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/>
              <a:t>delta-intkey.com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Obrázek 9" descr="Alyssum_saxatile_a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928688"/>
            <a:ext cx="4589462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 Box 10"/>
          <p:cNvSpPr txBox="1">
            <a:spLocks noChangeArrowheads="1"/>
          </p:cNvSpPr>
          <p:nvPr/>
        </p:nvSpPr>
        <p:spPr bwMode="auto">
          <a:xfrm>
            <a:off x="971550" y="4365625"/>
            <a:ext cx="13160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1"/>
              <a:t>Alyssum saxatile</a:t>
            </a:r>
          </a:p>
        </p:txBody>
      </p:sp>
      <p:pic>
        <p:nvPicPr>
          <p:cNvPr id="32771" name="Obrázek 11" descr="Armoracia_rustican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928688"/>
            <a:ext cx="334803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Obrázek 12" descr="Armoracia_rustican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4214813"/>
            <a:ext cx="1636712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10"/>
          <p:cNvSpPr txBox="1">
            <a:spLocks noChangeArrowheads="1"/>
          </p:cNvSpPr>
          <p:nvPr/>
        </p:nvSpPr>
        <p:spPr bwMode="auto">
          <a:xfrm>
            <a:off x="7072313" y="5429250"/>
            <a:ext cx="927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200" i="1"/>
              <a:t>Armoracia </a:t>
            </a:r>
          </a:p>
          <a:p>
            <a:pPr algn="ctr"/>
            <a:r>
              <a:rPr lang="cs-CZ" sz="1200" i="1"/>
              <a:t>rusticana</a:t>
            </a:r>
          </a:p>
        </p:txBody>
      </p:sp>
      <p:sp>
        <p:nvSpPr>
          <p:cNvPr id="32774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2775" name="Rectangle 3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Rectangle 25"/>
          <p:cNvSpPr txBox="1">
            <a:spLocks noChangeArrowheads="1"/>
          </p:cNvSpPr>
          <p:nvPr/>
        </p:nvSpPr>
        <p:spPr>
          <a:xfrm>
            <a:off x="428625" y="214313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cs-CZ" sz="4400" i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Brassicaceae</a:t>
            </a:r>
            <a:r>
              <a:rPr lang="cs-CZ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– brukvovité</a:t>
            </a:r>
          </a:p>
        </p:txBody>
      </p:sp>
      <p:sp>
        <p:nvSpPr>
          <p:cNvPr id="32777" name="TextovéPole 9"/>
          <p:cNvSpPr txBox="1">
            <a:spLocks noChangeArrowheads="1"/>
          </p:cNvSpPr>
          <p:nvPr/>
        </p:nvSpPr>
        <p:spPr bwMode="auto">
          <a:xfrm>
            <a:off x="3995738" y="981075"/>
            <a:ext cx="15128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>
                <a:solidFill>
                  <a:schemeClr val="bg1"/>
                </a:solidFill>
              </a:rPr>
              <a:t>www2.myordersoft.com</a:t>
            </a:r>
          </a:p>
        </p:txBody>
      </p:sp>
      <p:sp>
        <p:nvSpPr>
          <p:cNvPr id="32778" name="TextovéPole 10"/>
          <p:cNvSpPr txBox="1">
            <a:spLocks noChangeArrowheads="1"/>
          </p:cNvSpPr>
          <p:nvPr/>
        </p:nvSpPr>
        <p:spPr bwMode="auto">
          <a:xfrm>
            <a:off x="8172450" y="981075"/>
            <a:ext cx="7921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>
                <a:solidFill>
                  <a:schemeClr val="bg1"/>
                </a:solidFill>
              </a:rPr>
              <a:t>ask.com</a:t>
            </a:r>
          </a:p>
        </p:txBody>
      </p:sp>
      <p:pic>
        <p:nvPicPr>
          <p:cNvPr id="32780" name="Obrázek 9" descr="cesnacek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4365625"/>
            <a:ext cx="1516062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1" name="Text Box 10"/>
          <p:cNvSpPr txBox="1">
            <a:spLocks noChangeArrowheads="1"/>
          </p:cNvSpPr>
          <p:nvPr/>
        </p:nvSpPr>
        <p:spPr bwMode="auto">
          <a:xfrm>
            <a:off x="1835150" y="6308725"/>
            <a:ext cx="1254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1"/>
              <a:t>Alliaria petiolata</a:t>
            </a:r>
          </a:p>
        </p:txBody>
      </p:sp>
      <p:sp>
        <p:nvSpPr>
          <p:cNvPr id="32782" name="Rectangle 24"/>
          <p:cNvSpPr>
            <a:spLocks noChangeArrowheads="1"/>
          </p:cNvSpPr>
          <p:nvPr/>
        </p:nvSpPr>
        <p:spPr bwMode="auto">
          <a:xfrm>
            <a:off x="3779838" y="6381750"/>
            <a:ext cx="8588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000">
                <a:solidFill>
                  <a:schemeClr val="bg1"/>
                </a:solidFill>
              </a:rPr>
              <a:t>sagittaria.cz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Inula_salicina_kvet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662863"/>
          </a:xfrm>
        </p:spPr>
      </p:pic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611188" y="765175"/>
            <a:ext cx="8229600" cy="1143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4400" i="1">
                <a:solidFill>
                  <a:schemeClr val="tx2"/>
                </a:solidFill>
                <a:latin typeface="Trebuchet MS" pitchFamily="34" charset="0"/>
              </a:rPr>
              <a:t>Asteraceae</a:t>
            </a:r>
            <a:r>
              <a:rPr lang="cs-CZ" sz="4400">
                <a:solidFill>
                  <a:schemeClr val="tx2"/>
                </a:solidFill>
                <a:latin typeface="Trebuchet MS" pitchFamily="34" charset="0"/>
              </a:rPr>
              <a:t> </a:t>
            </a:r>
            <a:r>
              <a:rPr lang="cs-CZ" sz="4400">
                <a:solidFill>
                  <a:schemeClr val="tx2"/>
                </a:solidFill>
              </a:rPr>
              <a:t>–</a:t>
            </a:r>
            <a:r>
              <a:rPr lang="cs-CZ" sz="4400">
                <a:solidFill>
                  <a:schemeClr val="tx2"/>
                </a:solidFill>
                <a:latin typeface="Trebuchet MS" pitchFamily="34" charset="0"/>
              </a:rPr>
              <a:t> hvězdnicovit</a:t>
            </a:r>
            <a:r>
              <a:rPr lang="cs-CZ" sz="4400">
                <a:solidFill>
                  <a:schemeClr val="tx2"/>
                </a:solidFill>
              </a:rPr>
              <a:t>é</a:t>
            </a:r>
            <a:endParaRPr lang="cs-CZ" sz="440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179388" y="3962400"/>
            <a:ext cx="4827587" cy="28956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/>
              <a:t>F. krytosemenné (angiosperms)</a:t>
            </a:r>
          </a:p>
          <a:p>
            <a:r>
              <a:rPr lang="cs-CZ" sz="2000"/>
              <a:t>oddělení: </a:t>
            </a:r>
            <a:r>
              <a:rPr lang="cs-CZ" sz="2000" i="1"/>
              <a:t>Angiospermae</a:t>
            </a:r>
            <a:r>
              <a:rPr lang="cs-CZ" sz="2000"/>
              <a:t> (</a:t>
            </a:r>
            <a:r>
              <a:rPr lang="cs-CZ" sz="2000" i="1"/>
              <a:t>Magnoliophyta</a:t>
            </a:r>
            <a:r>
              <a:rPr lang="cs-CZ" sz="2000"/>
              <a:t>)</a:t>
            </a:r>
          </a:p>
          <a:p>
            <a:r>
              <a:rPr lang="cs-CZ" sz="2000"/>
              <a:t>dvouděložné (Dicots)</a:t>
            </a:r>
          </a:p>
          <a:p>
            <a:r>
              <a:rPr lang="cs-CZ" sz="2000"/>
              <a:t>pravé dvouděložné (Eudicots)</a:t>
            </a:r>
          </a:p>
          <a:p>
            <a:r>
              <a:rPr lang="cs-CZ" sz="2000"/>
              <a:t>asteridy (Asterids, Eudicots II)</a:t>
            </a:r>
          </a:p>
          <a:p>
            <a:r>
              <a:rPr lang="cs-CZ" sz="2000"/>
              <a:t>pravé asteridy</a:t>
            </a:r>
          </a:p>
          <a:p>
            <a:r>
              <a:rPr lang="cs-CZ" sz="2000"/>
              <a:t>campanulidy (Euasterids II)</a:t>
            </a:r>
          </a:p>
          <a:p>
            <a:endParaRPr lang="cs-CZ" sz="2400"/>
          </a:p>
          <a:p>
            <a:r>
              <a:rPr lang="cs-CZ" sz="2000"/>
              <a:t>    Řád: </a:t>
            </a:r>
            <a:r>
              <a:rPr lang="cs-CZ" sz="2000" i="1"/>
              <a:t>Asterales</a:t>
            </a:r>
            <a:r>
              <a:rPr lang="cs-CZ" sz="2000"/>
              <a:t> – hvězdnicotvaré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7463"/>
            <a:ext cx="8229600" cy="1143001"/>
          </a:xfrm>
        </p:spPr>
        <p:txBody>
          <a:bodyPr/>
          <a:lstStyle/>
          <a:p>
            <a:r>
              <a:rPr lang="cs-CZ" i="1" smtClean="0"/>
              <a:t>Asteraceae</a:t>
            </a:r>
            <a:r>
              <a:rPr lang="cs-CZ" smtClean="0"/>
              <a:t> – hvězdnicovité</a:t>
            </a: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950913" y="11445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b="1"/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1095375" y="1190625"/>
            <a:ext cx="4827588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/>
              <a:t>F. krytosemenné (angiosperms)</a:t>
            </a:r>
          </a:p>
          <a:p>
            <a:r>
              <a:rPr lang="cs-CZ" sz="2000"/>
              <a:t>oddělení: </a:t>
            </a:r>
            <a:r>
              <a:rPr lang="cs-CZ" sz="2000" i="1"/>
              <a:t>Angiospermae</a:t>
            </a:r>
            <a:r>
              <a:rPr lang="cs-CZ" sz="2000"/>
              <a:t> (</a:t>
            </a:r>
            <a:r>
              <a:rPr lang="cs-CZ" sz="2000" i="1"/>
              <a:t>Magnoliophyta</a:t>
            </a:r>
            <a:r>
              <a:rPr lang="cs-CZ" sz="2000"/>
              <a:t>)</a:t>
            </a:r>
          </a:p>
          <a:p>
            <a:r>
              <a:rPr lang="cs-CZ" sz="2000"/>
              <a:t>dvouděložné (Dicots)</a:t>
            </a:r>
          </a:p>
          <a:p>
            <a:r>
              <a:rPr lang="cs-CZ" sz="2000"/>
              <a:t>pravé dvouděložné (Eudicots)</a:t>
            </a:r>
          </a:p>
          <a:p>
            <a:r>
              <a:rPr lang="cs-CZ" sz="2000"/>
              <a:t>asteridy (Asterids, Eudicots II)</a:t>
            </a:r>
          </a:p>
          <a:p>
            <a:r>
              <a:rPr lang="cs-CZ" sz="2000"/>
              <a:t>pravé asteridy</a:t>
            </a:r>
          </a:p>
          <a:p>
            <a:r>
              <a:rPr lang="cs-CZ" sz="2000"/>
              <a:t>campanulidy (Euasterids II)</a:t>
            </a:r>
          </a:p>
          <a:p>
            <a:endParaRPr lang="cs-CZ" sz="2400"/>
          </a:p>
          <a:p>
            <a:r>
              <a:rPr lang="cs-CZ" sz="2000"/>
              <a:t>    Řád: </a:t>
            </a:r>
            <a:r>
              <a:rPr lang="cs-CZ" sz="2000" i="1"/>
              <a:t>Asterales</a:t>
            </a:r>
            <a:r>
              <a:rPr lang="cs-CZ" sz="2000"/>
              <a:t> – hvězdnicotvaré</a:t>
            </a:r>
          </a:p>
          <a:p>
            <a:endParaRPr lang="cs-CZ" sz="2000"/>
          </a:p>
          <a:p>
            <a:r>
              <a:rPr lang="cs-CZ"/>
              <a:t>      </a:t>
            </a:r>
            <a:r>
              <a:rPr lang="cs-CZ" b="1"/>
              <a:t>Čeleď: </a:t>
            </a:r>
            <a:r>
              <a:rPr lang="cs-CZ" b="1" i="1"/>
              <a:t>Asteraceae</a:t>
            </a:r>
            <a:r>
              <a:rPr lang="cs-CZ" b="1"/>
              <a:t> - hvězdnicovité</a:t>
            </a:r>
          </a:p>
          <a:p>
            <a:endParaRPr lang="cs-CZ"/>
          </a:p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7463"/>
            <a:ext cx="8229600" cy="1143001"/>
          </a:xfrm>
        </p:spPr>
        <p:txBody>
          <a:bodyPr/>
          <a:lstStyle/>
          <a:p>
            <a:r>
              <a:rPr lang="cs-CZ" i="1" smtClean="0"/>
              <a:t>Asteraceae</a:t>
            </a:r>
            <a:r>
              <a:rPr lang="cs-CZ" smtClean="0"/>
              <a:t> – hvězdnicovité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5194300" cy="892175"/>
          </a:xfrm>
        </p:spPr>
        <p:txBody>
          <a:bodyPr/>
          <a:lstStyle/>
          <a:p>
            <a:pPr lvl="1">
              <a:buFontTx/>
              <a:buChar char="-"/>
            </a:pPr>
            <a:r>
              <a:rPr lang="cs-CZ" sz="1800" smtClean="0"/>
              <a:t>Byliny (jednoleté, dvouleté i vytrvalé), polokeře, keře, stromy i sukulenty</a:t>
            </a:r>
          </a:p>
          <a:p>
            <a:pPr lvl="1">
              <a:buFontTx/>
              <a:buChar char="-"/>
            </a:pPr>
            <a:r>
              <a:rPr lang="cs-CZ" sz="1800" smtClean="0"/>
              <a:t>Anatomicky odvozené a specializované typy</a:t>
            </a:r>
          </a:p>
          <a:p>
            <a:pPr lvl="1">
              <a:buFontTx/>
              <a:buNone/>
            </a:pPr>
            <a:r>
              <a:rPr lang="cs-CZ" sz="1800" smtClean="0"/>
              <a:t>-   Kosmopolitní  (málo v tropech)</a:t>
            </a:r>
          </a:p>
          <a:p>
            <a:pPr lvl="1">
              <a:buFontTx/>
              <a:buChar char="-"/>
            </a:pPr>
            <a:r>
              <a:rPr lang="cs-CZ" sz="1800" smtClean="0"/>
              <a:t>V pletivu často mléčnice </a:t>
            </a:r>
            <a:r>
              <a:rPr lang="en-US" sz="1800" smtClean="0"/>
              <a:t>(</a:t>
            </a:r>
            <a:r>
              <a:rPr lang="cs-CZ" sz="1800" i="1" smtClean="0"/>
              <a:t>Lactucoideae</a:t>
            </a:r>
            <a:r>
              <a:rPr lang="en-US" sz="1800" smtClean="0"/>
              <a:t>)</a:t>
            </a:r>
            <a:endParaRPr lang="cs-CZ" sz="1800" smtClean="0"/>
          </a:p>
        </p:txBody>
      </p:sp>
      <p:pic>
        <p:nvPicPr>
          <p:cNvPr id="35844" name="Picture 5" descr="Erigeron_annuus1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3324225"/>
            <a:ext cx="3384550" cy="2751138"/>
          </a:xfrm>
        </p:spPr>
      </p:pic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2124075" y="3068638"/>
            <a:ext cx="1296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1"/>
              <a:t>Erigeron annuus</a:t>
            </a:r>
          </a:p>
        </p:txBody>
      </p:sp>
      <p:pic>
        <p:nvPicPr>
          <p:cNvPr id="35847" name="Picture 8" descr="Parthenium argentatum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616575" y="1628775"/>
            <a:ext cx="3059113" cy="1976438"/>
          </a:xfrm>
        </p:spPr>
      </p:pic>
      <p:sp>
        <p:nvSpPr>
          <p:cNvPr id="35848" name="Rectangle 9"/>
          <p:cNvSpPr>
            <a:spLocks noChangeArrowheads="1"/>
          </p:cNvSpPr>
          <p:nvPr/>
        </p:nvSpPr>
        <p:spPr bwMode="auto">
          <a:xfrm>
            <a:off x="6192838" y="1341438"/>
            <a:ext cx="2016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Parthenium argentatum</a:t>
            </a:r>
          </a:p>
        </p:txBody>
      </p:sp>
      <p:sp>
        <p:nvSpPr>
          <p:cNvPr id="35849" name="Rectangle 10"/>
          <p:cNvSpPr>
            <a:spLocks noChangeArrowheads="1"/>
          </p:cNvSpPr>
          <p:nvPr/>
        </p:nvSpPr>
        <p:spPr bwMode="auto">
          <a:xfrm>
            <a:off x="7721600" y="3429000"/>
            <a:ext cx="8112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800">
                <a:solidFill>
                  <a:schemeClr val="bg1"/>
                </a:solidFill>
              </a:rPr>
              <a:t>www.ask.com</a:t>
            </a:r>
          </a:p>
        </p:txBody>
      </p:sp>
      <p:pic>
        <p:nvPicPr>
          <p:cNvPr id="35850" name="Picture 11" descr="Tarchonanthus camphorat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4249738"/>
            <a:ext cx="2808288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1" name="Rectangle 12"/>
          <p:cNvSpPr>
            <a:spLocks noChangeArrowheads="1"/>
          </p:cNvSpPr>
          <p:nvPr/>
        </p:nvSpPr>
        <p:spPr bwMode="auto">
          <a:xfrm>
            <a:off x="7213600" y="6308725"/>
            <a:ext cx="11747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800">
                <a:solidFill>
                  <a:schemeClr val="bg1"/>
                </a:solidFill>
              </a:rPr>
              <a:t>www.plantzafrica.com</a:t>
            </a:r>
          </a:p>
        </p:txBody>
      </p:sp>
      <p:sp>
        <p:nvSpPr>
          <p:cNvPr id="35852" name="Rectangle 13"/>
          <p:cNvSpPr>
            <a:spLocks noChangeArrowheads="1"/>
          </p:cNvSpPr>
          <p:nvPr/>
        </p:nvSpPr>
        <p:spPr bwMode="auto">
          <a:xfrm>
            <a:off x="5651500" y="4017963"/>
            <a:ext cx="2117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1"/>
              <a:t>Tarchonanthus camphoratus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435" name="Rectangle 21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229600" cy="857250"/>
          </a:xfrm>
        </p:spPr>
        <p:txBody>
          <a:bodyPr/>
          <a:lstStyle/>
          <a:p>
            <a:pPr eaLnBrk="1" hangingPunct="1"/>
            <a:r>
              <a:rPr lang="cs-CZ" sz="4000" i="1" smtClean="0"/>
              <a:t>Amaryllidaceae</a:t>
            </a:r>
            <a:r>
              <a:rPr lang="cs-CZ" sz="4000" smtClean="0"/>
              <a:t> – amarylkovité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908050"/>
            <a:ext cx="4257675" cy="4525963"/>
          </a:xfrm>
        </p:spPr>
        <p:txBody>
          <a:bodyPr/>
          <a:lstStyle/>
          <a:p>
            <a:pPr marL="539750" lvl="1" indent="-179388" eaLnBrk="1" hangingPunct="1">
              <a:buFont typeface="Arial" charset="0"/>
              <a:buChar char="•"/>
            </a:pPr>
            <a:r>
              <a:rPr lang="cs-CZ" sz="1800" smtClean="0"/>
              <a:t>Vytrvalé byliny</a:t>
            </a:r>
          </a:p>
          <a:p>
            <a:pPr marL="539750" lvl="1" indent="-179388" eaLnBrk="1" hangingPunct="1">
              <a:buFont typeface="Arial" charset="0"/>
              <a:buChar char="•"/>
            </a:pPr>
            <a:r>
              <a:rPr lang="cs-CZ" sz="1800" smtClean="0"/>
              <a:t>Zásobní </a:t>
            </a:r>
            <a:r>
              <a:rPr lang="cs-CZ" sz="1800" b="1" smtClean="0"/>
              <a:t>cibule</a:t>
            </a:r>
            <a:r>
              <a:rPr lang="cs-CZ" sz="1800" smtClean="0"/>
              <a:t> nebo </a:t>
            </a:r>
            <a:r>
              <a:rPr lang="cs-CZ" sz="1800" b="1" smtClean="0"/>
              <a:t>oddenky</a:t>
            </a:r>
          </a:p>
          <a:p>
            <a:pPr marL="539750" lvl="1" indent="-179388" eaLnBrk="1" hangingPunct="1">
              <a:buFont typeface="Arial" charset="0"/>
              <a:buChar char="•"/>
            </a:pPr>
            <a:endParaRPr lang="cs-CZ" sz="1800" b="1" smtClean="0"/>
          </a:p>
          <a:p>
            <a:pPr marL="539750" lvl="1" indent="-179388" eaLnBrk="1" hangingPunct="1">
              <a:buFont typeface="Arial" charset="0"/>
              <a:buChar char="•"/>
            </a:pPr>
            <a:r>
              <a:rPr lang="cs-CZ" sz="1800" b="1" smtClean="0"/>
              <a:t>Listy jednoduché</a:t>
            </a:r>
          </a:p>
          <a:p>
            <a:pPr marL="539750" lvl="1" indent="-179388" eaLnBrk="1" hangingPunct="1">
              <a:buFontTx/>
              <a:buNone/>
            </a:pPr>
            <a:r>
              <a:rPr lang="cs-CZ" sz="1800" b="1" smtClean="0"/>
              <a:t>   </a:t>
            </a:r>
            <a:r>
              <a:rPr lang="cs-CZ" sz="1800" smtClean="0"/>
              <a:t>čárkovité, souběžná žilnatina</a:t>
            </a:r>
          </a:p>
          <a:p>
            <a:pPr marL="539750" lvl="1" indent="-179388" eaLnBrk="1" hangingPunct="1">
              <a:buFontTx/>
              <a:buNone/>
            </a:pPr>
            <a:r>
              <a:rPr lang="cs-CZ" sz="1800" b="1" smtClean="0"/>
              <a:t>   </a:t>
            </a:r>
            <a:r>
              <a:rPr lang="cs-CZ" sz="1800" smtClean="0"/>
              <a:t>v</a:t>
            </a:r>
            <a:r>
              <a:rPr lang="cs-CZ" sz="1800" b="1" smtClean="0"/>
              <a:t> přízemní růžici </a:t>
            </a:r>
            <a:r>
              <a:rPr lang="cs-CZ" sz="1800" smtClean="0"/>
              <a:t>nebo</a:t>
            </a:r>
            <a:r>
              <a:rPr lang="cs-CZ" sz="1800" b="1" smtClean="0"/>
              <a:t> střídavé</a:t>
            </a:r>
          </a:p>
          <a:p>
            <a:pPr marL="539750" lvl="1" indent="-179388" eaLnBrk="1" hangingPunct="1">
              <a:buFontTx/>
              <a:buNone/>
            </a:pPr>
            <a:endParaRPr lang="cs-CZ" sz="1800" b="1" smtClean="0"/>
          </a:p>
        </p:txBody>
      </p:sp>
      <p:pic>
        <p:nvPicPr>
          <p:cNvPr id="18437" name="Obrázek 8" descr="Galanthus_nivalis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0675" y="928688"/>
            <a:ext cx="3386138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12"/>
          <p:cNvSpPr txBox="1">
            <a:spLocks noChangeArrowheads="1"/>
          </p:cNvSpPr>
          <p:nvPr/>
        </p:nvSpPr>
        <p:spPr bwMode="auto">
          <a:xfrm>
            <a:off x="5429250" y="928688"/>
            <a:ext cx="13509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1"/>
              <a:t>Galanthus nivalis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975"/>
            <a:ext cx="4835525" cy="4525963"/>
          </a:xfrm>
        </p:spPr>
        <p:txBody>
          <a:bodyPr/>
          <a:lstStyle/>
          <a:p>
            <a:pPr lvl="1">
              <a:buFontTx/>
              <a:buChar char="-"/>
            </a:pPr>
            <a:r>
              <a:rPr lang="cs-CZ" sz="1800" smtClean="0"/>
              <a:t>V zemi hlízy (kořenového nebo oddenkového původu) nebo dlouhé oddenky</a:t>
            </a:r>
          </a:p>
        </p:txBody>
      </p:sp>
      <p:pic>
        <p:nvPicPr>
          <p:cNvPr id="36867" name="Picture 4" descr="Achillea millefolium_oddenek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3187700"/>
            <a:ext cx="3240087" cy="2185988"/>
          </a:xfrm>
        </p:spPr>
      </p:pic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7213600" y="6308725"/>
            <a:ext cx="11747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800">
                <a:solidFill>
                  <a:schemeClr val="bg1"/>
                </a:solidFill>
              </a:rPr>
              <a:t>www.plantzafrica.com</a:t>
            </a:r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1619250" y="2938463"/>
            <a:ext cx="2528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1"/>
              <a:t>Achillea millefolium agg. </a:t>
            </a:r>
            <a:r>
              <a:rPr lang="cs-CZ" sz="1200"/>
              <a:t>- oddenek</a:t>
            </a:r>
          </a:p>
        </p:txBody>
      </p:sp>
      <p:sp>
        <p:nvSpPr>
          <p:cNvPr id="36871" name="Rectangle 8"/>
          <p:cNvSpPr>
            <a:spLocks noChangeArrowheads="1"/>
          </p:cNvSpPr>
          <p:nvPr/>
        </p:nvSpPr>
        <p:spPr bwMode="auto">
          <a:xfrm>
            <a:off x="3276600" y="5230813"/>
            <a:ext cx="13112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800"/>
              <a:t>http://clopla.butbn.cas.cz</a:t>
            </a:r>
          </a:p>
        </p:txBody>
      </p:sp>
      <p:pic>
        <p:nvPicPr>
          <p:cNvPr id="36872" name="Picture 9" descr="Cirsium canum_hliza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724525" y="1530350"/>
            <a:ext cx="2409825" cy="2187575"/>
          </a:xfrm>
        </p:spPr>
      </p:pic>
      <p:sp>
        <p:nvSpPr>
          <p:cNvPr id="36873" name="Rectangle 10"/>
          <p:cNvSpPr>
            <a:spLocks noChangeArrowheads="1"/>
          </p:cNvSpPr>
          <p:nvPr/>
        </p:nvSpPr>
        <p:spPr bwMode="auto">
          <a:xfrm>
            <a:off x="5580063" y="1125538"/>
            <a:ext cx="287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Cirsium canum</a:t>
            </a:r>
            <a:r>
              <a:rPr lang="cs-CZ" sz="1200"/>
              <a:t> – hlíza kořenového původu</a:t>
            </a:r>
          </a:p>
        </p:txBody>
      </p:sp>
      <p:pic>
        <p:nvPicPr>
          <p:cNvPr id="36874" name="Picture 11" descr="Helianthus tuberosus_hliz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4365625"/>
            <a:ext cx="19065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5" name="Rectangle 12"/>
          <p:cNvSpPr>
            <a:spLocks noChangeArrowheads="1"/>
          </p:cNvSpPr>
          <p:nvPr/>
        </p:nvSpPr>
        <p:spPr bwMode="auto">
          <a:xfrm>
            <a:off x="5868988" y="3908425"/>
            <a:ext cx="287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Helianthus tuberosus</a:t>
            </a:r>
            <a:r>
              <a:rPr lang="cs-CZ" sz="1200"/>
              <a:t> – hlíza oddenkového původu</a:t>
            </a:r>
          </a:p>
        </p:txBody>
      </p:sp>
      <p:sp>
        <p:nvSpPr>
          <p:cNvPr id="36876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-17463"/>
            <a:ext cx="8229600" cy="1143001"/>
          </a:xfrm>
        </p:spPr>
        <p:txBody>
          <a:bodyPr/>
          <a:lstStyle/>
          <a:p>
            <a:r>
              <a:rPr lang="cs-CZ" i="1" smtClean="0"/>
              <a:t>Asteraceae</a:t>
            </a:r>
            <a:r>
              <a:rPr lang="cs-CZ" smtClean="0"/>
              <a:t> – hvězdnicovité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7463"/>
            <a:ext cx="8229600" cy="1143001"/>
          </a:xfrm>
        </p:spPr>
        <p:txBody>
          <a:bodyPr/>
          <a:lstStyle/>
          <a:p>
            <a:r>
              <a:rPr lang="cs-CZ" i="1" smtClean="0"/>
              <a:t>Asteraceae</a:t>
            </a:r>
            <a:r>
              <a:rPr lang="cs-CZ" smtClean="0"/>
              <a:t> – hvězdnicovité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8291513" cy="1511300"/>
          </a:xfrm>
        </p:spPr>
        <p:txBody>
          <a:bodyPr/>
          <a:lstStyle/>
          <a:p>
            <a:pPr lvl="1">
              <a:buFontTx/>
              <a:buChar char="-"/>
            </a:pPr>
            <a:r>
              <a:rPr lang="cs-CZ" sz="1800" b="1" smtClean="0"/>
              <a:t>Listy bez palistů</a:t>
            </a:r>
            <a:endParaRPr lang="cs-CZ" sz="1800" smtClean="0"/>
          </a:p>
          <a:p>
            <a:pPr lvl="1">
              <a:buFontTx/>
              <a:buNone/>
            </a:pPr>
            <a:r>
              <a:rPr lang="cs-CZ" sz="1800" smtClean="0"/>
              <a:t>	střídavé, vstřícné nebo v přízemní růžici, jednoduché nebo zpeřené, lysé až plstnaté</a:t>
            </a:r>
          </a:p>
          <a:p>
            <a:pPr lvl="1">
              <a:buFontTx/>
              <a:buNone/>
            </a:pPr>
            <a:r>
              <a:rPr lang="cs-CZ" sz="1800" smtClean="0"/>
              <a:t>-   „kompasové rostliny“</a:t>
            </a:r>
          </a:p>
          <a:p>
            <a:pPr lvl="1">
              <a:buFontTx/>
              <a:buChar char="-"/>
            </a:pPr>
            <a:endParaRPr lang="cs-CZ" sz="1800" smtClean="0"/>
          </a:p>
        </p:txBody>
      </p:sp>
      <p:pic>
        <p:nvPicPr>
          <p:cNvPr id="37892" name="Picture 5" descr="Arctium_lappa_list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3284538"/>
            <a:ext cx="2530475" cy="3059112"/>
          </a:xfrm>
        </p:spPr>
      </p:pic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7213600" y="6308725"/>
            <a:ext cx="11747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800">
                <a:solidFill>
                  <a:schemeClr val="bg1"/>
                </a:solidFill>
              </a:rPr>
              <a:t>www.plantzafrica.com</a:t>
            </a:r>
          </a:p>
        </p:txBody>
      </p:sp>
      <p:pic>
        <p:nvPicPr>
          <p:cNvPr id="37895" name="Picture 8" descr="Xanthium_albinum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9975" y="3284538"/>
            <a:ext cx="2833688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9" descr="Cirsium_oleraceum_list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461125" y="3284538"/>
            <a:ext cx="2359025" cy="3059112"/>
          </a:xfrm>
        </p:spPr>
      </p:pic>
      <p:sp>
        <p:nvSpPr>
          <p:cNvPr id="37897" name="Rectangle 10"/>
          <p:cNvSpPr>
            <a:spLocks noChangeArrowheads="1"/>
          </p:cNvSpPr>
          <p:nvPr/>
        </p:nvSpPr>
        <p:spPr bwMode="auto">
          <a:xfrm>
            <a:off x="4356100" y="2997200"/>
            <a:ext cx="13985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1"/>
              <a:t>Xanthium albinum</a:t>
            </a:r>
            <a:endParaRPr lang="cs-CZ" sz="1200"/>
          </a:p>
        </p:txBody>
      </p:sp>
      <p:sp>
        <p:nvSpPr>
          <p:cNvPr id="37898" name="Rectangle 11"/>
          <p:cNvSpPr>
            <a:spLocks noChangeArrowheads="1"/>
          </p:cNvSpPr>
          <p:nvPr/>
        </p:nvSpPr>
        <p:spPr bwMode="auto">
          <a:xfrm>
            <a:off x="1763713" y="2997200"/>
            <a:ext cx="1368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Arctium lappa</a:t>
            </a:r>
            <a:endParaRPr lang="cs-CZ" sz="1200"/>
          </a:p>
        </p:txBody>
      </p:sp>
      <p:sp>
        <p:nvSpPr>
          <p:cNvPr id="37899" name="Rectangle 12"/>
          <p:cNvSpPr>
            <a:spLocks noChangeArrowheads="1"/>
          </p:cNvSpPr>
          <p:nvPr/>
        </p:nvSpPr>
        <p:spPr bwMode="auto">
          <a:xfrm>
            <a:off x="7019925" y="2997200"/>
            <a:ext cx="14493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1"/>
              <a:t>Cirsium oleraceum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975"/>
            <a:ext cx="4038600" cy="4525963"/>
          </a:xfrm>
        </p:spPr>
        <p:txBody>
          <a:bodyPr/>
          <a:lstStyle/>
          <a:p>
            <a:pPr lvl="1">
              <a:buFontTx/>
              <a:buChar char="-"/>
            </a:pPr>
            <a:r>
              <a:rPr lang="cs-CZ" sz="1800" b="1" smtClean="0"/>
              <a:t>Květy</a:t>
            </a:r>
            <a:r>
              <a:rPr lang="cs-CZ" sz="1800" smtClean="0"/>
              <a:t> ve složitém sekundárním květenství zvaném </a:t>
            </a:r>
            <a:r>
              <a:rPr lang="cs-CZ" sz="1800" b="1" smtClean="0"/>
              <a:t>úbor</a:t>
            </a:r>
          </a:p>
          <a:p>
            <a:pPr lvl="1">
              <a:buFontTx/>
              <a:buChar char="-"/>
            </a:pPr>
            <a:r>
              <a:rPr lang="cs-CZ" sz="1800" b="1" smtClean="0"/>
              <a:t>Úbor</a:t>
            </a:r>
            <a:r>
              <a:rPr lang="cs-CZ" sz="1800" smtClean="0"/>
              <a:t> jeden nebo více (složitá květenství – hrozen, lata, strboul atd.) </a:t>
            </a:r>
          </a:p>
        </p:txBody>
      </p:sp>
      <p:pic>
        <p:nvPicPr>
          <p:cNvPr id="38915" name="Picture 4" descr="Lactuca virosa-ubor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4005263"/>
            <a:ext cx="1971675" cy="2016125"/>
          </a:xfrm>
        </p:spPr>
      </p:pic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8917" name="Line 6"/>
          <p:cNvSpPr>
            <a:spLocks noChangeShapeType="1"/>
          </p:cNvSpPr>
          <p:nvPr/>
        </p:nvSpPr>
        <p:spPr bwMode="auto">
          <a:xfrm flipH="1">
            <a:off x="2051050" y="5661025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3060700" y="5516563"/>
            <a:ext cx="1079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/>
              <a:t>květní lůžko</a:t>
            </a:r>
          </a:p>
        </p:txBody>
      </p:sp>
      <p:sp>
        <p:nvSpPr>
          <p:cNvPr id="38919" name="Rectangle 8"/>
          <p:cNvSpPr>
            <a:spLocks noChangeArrowheads="1"/>
          </p:cNvSpPr>
          <p:nvPr/>
        </p:nvSpPr>
        <p:spPr bwMode="auto">
          <a:xfrm>
            <a:off x="1185863" y="3730625"/>
            <a:ext cx="1873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Lactuca virosa </a:t>
            </a:r>
            <a:r>
              <a:rPr lang="cs-CZ" sz="1200"/>
              <a:t>- úbor</a:t>
            </a:r>
          </a:p>
        </p:txBody>
      </p:sp>
      <p:sp>
        <p:nvSpPr>
          <p:cNvPr id="38922" name="Rectangle 11"/>
          <p:cNvSpPr>
            <a:spLocks noChangeArrowheads="1"/>
          </p:cNvSpPr>
          <p:nvPr/>
        </p:nvSpPr>
        <p:spPr bwMode="auto">
          <a:xfrm>
            <a:off x="4284663" y="3860800"/>
            <a:ext cx="2339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Helianthus annuus  </a:t>
            </a:r>
            <a:r>
              <a:rPr lang="cs-CZ" sz="1200"/>
              <a:t>– 1 úbor</a:t>
            </a:r>
          </a:p>
        </p:txBody>
      </p:sp>
      <p:pic>
        <p:nvPicPr>
          <p:cNvPr id="38923" name="Picture 12" descr="Helianthus_annuu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1341438"/>
            <a:ext cx="252095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13" descr="Inula heleni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1268413"/>
            <a:ext cx="16129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5" name="Rectangle 14"/>
          <p:cNvSpPr>
            <a:spLocks noChangeArrowheads="1"/>
          </p:cNvSpPr>
          <p:nvPr/>
        </p:nvSpPr>
        <p:spPr bwMode="auto">
          <a:xfrm>
            <a:off x="3995738" y="908050"/>
            <a:ext cx="24844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Inula helenium  </a:t>
            </a:r>
            <a:r>
              <a:rPr lang="cs-CZ" sz="1200"/>
              <a:t>– úbory v hroznu</a:t>
            </a:r>
          </a:p>
        </p:txBody>
      </p:sp>
      <p:sp>
        <p:nvSpPr>
          <p:cNvPr id="38927" name="Rectangle 16"/>
          <p:cNvSpPr>
            <a:spLocks noChangeArrowheads="1"/>
          </p:cNvSpPr>
          <p:nvPr/>
        </p:nvSpPr>
        <p:spPr bwMode="auto">
          <a:xfrm>
            <a:off x="3132138" y="5013325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/>
              <a:t>Zákrov </a:t>
            </a:r>
          </a:p>
          <a:p>
            <a:r>
              <a:rPr lang="cs-CZ" sz="1200"/>
              <a:t>(tvořen listeny)</a:t>
            </a:r>
          </a:p>
        </p:txBody>
      </p:sp>
      <p:sp>
        <p:nvSpPr>
          <p:cNvPr id="38928" name="Line 17"/>
          <p:cNvSpPr>
            <a:spLocks noChangeShapeType="1"/>
          </p:cNvSpPr>
          <p:nvPr/>
        </p:nvSpPr>
        <p:spPr bwMode="auto">
          <a:xfrm flipH="1">
            <a:off x="2266950" y="5157788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8930" name="Rectangle 19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cs-CZ" i="1" smtClean="0"/>
              <a:t>Asteraceae</a:t>
            </a:r>
            <a:r>
              <a:rPr lang="cs-CZ" smtClean="0"/>
              <a:t> – hvězdnicovité</a:t>
            </a:r>
          </a:p>
        </p:txBody>
      </p:sp>
      <p:sp>
        <p:nvSpPr>
          <p:cNvPr id="38933" name="Rectangle 22"/>
          <p:cNvSpPr>
            <a:spLocks noChangeArrowheads="1"/>
          </p:cNvSpPr>
          <p:nvPr/>
        </p:nvSpPr>
        <p:spPr bwMode="auto">
          <a:xfrm>
            <a:off x="6156325" y="3443288"/>
            <a:ext cx="504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/>
              <a:t>terč</a:t>
            </a:r>
          </a:p>
        </p:txBody>
      </p:sp>
      <p:sp>
        <p:nvSpPr>
          <p:cNvPr id="38934" name="Line 23"/>
          <p:cNvSpPr>
            <a:spLocks noChangeShapeType="1"/>
          </p:cNvSpPr>
          <p:nvPr/>
        </p:nvSpPr>
        <p:spPr bwMode="auto">
          <a:xfrm flipV="1">
            <a:off x="6516688" y="2349500"/>
            <a:ext cx="10795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8935" name="Rectangle 24"/>
          <p:cNvSpPr>
            <a:spLocks noChangeArrowheads="1"/>
          </p:cNvSpPr>
          <p:nvPr/>
        </p:nvSpPr>
        <p:spPr bwMode="auto">
          <a:xfrm>
            <a:off x="8101013" y="3502025"/>
            <a:ext cx="792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/>
              <a:t>paprsek</a:t>
            </a:r>
          </a:p>
        </p:txBody>
      </p:sp>
      <p:sp>
        <p:nvSpPr>
          <p:cNvPr id="38936" name="Line 25"/>
          <p:cNvSpPr>
            <a:spLocks noChangeShapeType="1"/>
          </p:cNvSpPr>
          <p:nvPr/>
        </p:nvSpPr>
        <p:spPr bwMode="auto">
          <a:xfrm flipH="1" flipV="1">
            <a:off x="8027988" y="2854325"/>
            <a:ext cx="360362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38939" name="Picture 27" descr="prairie_asteraceaehead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4581525"/>
            <a:ext cx="2524125" cy="1295400"/>
          </a:xfrm>
          <a:prstGeom prst="rect">
            <a:avLst/>
          </a:prstGeom>
          <a:noFill/>
        </p:spPr>
      </p:pic>
      <p:sp>
        <p:nvSpPr>
          <p:cNvPr id="38940" name="Rectangle 28"/>
          <p:cNvSpPr>
            <a:spLocks noChangeArrowheads="1"/>
          </p:cNvSpPr>
          <p:nvPr/>
        </p:nvSpPr>
        <p:spPr bwMode="auto">
          <a:xfrm>
            <a:off x="6084888" y="5876925"/>
            <a:ext cx="11731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700"/>
              <a:t>http://www.inhs.uiuc.edu/</a:t>
            </a:r>
          </a:p>
        </p:txBody>
      </p:sp>
      <p:sp>
        <p:nvSpPr>
          <p:cNvPr id="38941" name="Line 29"/>
          <p:cNvSpPr>
            <a:spLocks noChangeShapeType="1"/>
          </p:cNvSpPr>
          <p:nvPr/>
        </p:nvSpPr>
        <p:spPr bwMode="auto">
          <a:xfrm flipH="1">
            <a:off x="2700338" y="4365625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8942" name="Text Box 30"/>
          <p:cNvSpPr txBox="1">
            <a:spLocks noChangeArrowheads="1"/>
          </p:cNvSpPr>
          <p:nvPr/>
        </p:nvSpPr>
        <p:spPr bwMode="auto">
          <a:xfrm>
            <a:off x="3276600" y="4149725"/>
            <a:ext cx="1292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/>
              <a:t>Jazykovité květy</a:t>
            </a:r>
          </a:p>
        </p:txBody>
      </p:sp>
      <p:sp>
        <p:nvSpPr>
          <p:cNvPr id="38943" name="Text Box 31"/>
          <p:cNvSpPr txBox="1">
            <a:spLocks noChangeArrowheads="1"/>
          </p:cNvSpPr>
          <p:nvPr/>
        </p:nvSpPr>
        <p:spPr bwMode="auto">
          <a:xfrm>
            <a:off x="3276600" y="4581525"/>
            <a:ext cx="1292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/>
              <a:t>Trubkovité květy</a:t>
            </a:r>
          </a:p>
        </p:txBody>
      </p:sp>
      <p:sp>
        <p:nvSpPr>
          <p:cNvPr id="38944" name="Line 32"/>
          <p:cNvSpPr>
            <a:spLocks noChangeShapeType="1"/>
          </p:cNvSpPr>
          <p:nvPr/>
        </p:nvSpPr>
        <p:spPr bwMode="auto">
          <a:xfrm flipH="1">
            <a:off x="2195513" y="4724400"/>
            <a:ext cx="11525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4038600" cy="4525962"/>
          </a:xfrm>
        </p:spPr>
        <p:txBody>
          <a:bodyPr/>
          <a:lstStyle/>
          <a:p>
            <a:pPr lvl="1">
              <a:buFontTx/>
              <a:buChar char="-"/>
            </a:pPr>
            <a:r>
              <a:rPr lang="cs-CZ" sz="1800" b="1" smtClean="0"/>
              <a:t>Květy</a:t>
            </a:r>
            <a:r>
              <a:rPr lang="cs-CZ" sz="1800" smtClean="0"/>
              <a:t> oboupohlavné, jednopohlavné i jalové, aktimomorfní n. zygomorfní, pětičetné, pestík – 2 plodolisty</a:t>
            </a:r>
          </a:p>
          <a:p>
            <a:pPr lvl="1">
              <a:buFontTx/>
              <a:buChar char="-"/>
            </a:pPr>
            <a:r>
              <a:rPr lang="cs-CZ" sz="1800" b="1" smtClean="0"/>
              <a:t>Koruna</a:t>
            </a:r>
            <a:r>
              <a:rPr lang="cs-CZ" sz="1800" smtClean="0"/>
              <a:t> trubkovitá, doupyská, jazykovitá nebo nálevkovitá </a:t>
            </a:r>
          </a:p>
          <a:p>
            <a:pPr lvl="1">
              <a:buFontTx/>
              <a:buChar char="-"/>
            </a:pPr>
            <a:r>
              <a:rPr lang="cs-CZ" sz="1800" b="1" smtClean="0"/>
              <a:t>Kalich</a:t>
            </a:r>
            <a:r>
              <a:rPr lang="cs-CZ" sz="1800" smtClean="0"/>
              <a:t> zpravidla přeměněn na chmýr</a:t>
            </a:r>
          </a:p>
          <a:p>
            <a:pPr lvl="1">
              <a:buFontTx/>
              <a:buNone/>
            </a:pPr>
            <a:r>
              <a:rPr lang="cs-CZ" sz="1800" smtClean="0"/>
              <a:t>-   </a:t>
            </a:r>
            <a:r>
              <a:rPr lang="cs-CZ" sz="1800" b="1" smtClean="0"/>
              <a:t>Plod</a:t>
            </a:r>
            <a:r>
              <a:rPr lang="cs-CZ" sz="1800" smtClean="0"/>
              <a:t> - nažka</a:t>
            </a:r>
          </a:p>
        </p:txBody>
      </p:sp>
      <p:pic>
        <p:nvPicPr>
          <p:cNvPr id="39939" name="Picture 4" descr="Inula helenium-trubkovitý květ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1700213"/>
            <a:ext cx="1141413" cy="2447925"/>
          </a:xfrm>
        </p:spPr>
      </p:pic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4643438" y="1196975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Inula helenium </a:t>
            </a:r>
            <a:r>
              <a:rPr lang="cs-CZ" sz="1200"/>
              <a:t>– trubkovitá koruna</a:t>
            </a:r>
          </a:p>
        </p:txBody>
      </p:sp>
      <p:pic>
        <p:nvPicPr>
          <p:cNvPr id="39942" name="Picture 7" descr="Taraxacum officinale_jazykovity_kvet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7092950" y="1700213"/>
            <a:ext cx="1157288" cy="2447925"/>
          </a:xfrm>
          <a:noFill/>
        </p:spPr>
      </p:pic>
      <p:sp>
        <p:nvSpPr>
          <p:cNvPr id="39943" name="Rectangle 8"/>
          <p:cNvSpPr>
            <a:spLocks noChangeArrowheads="1"/>
          </p:cNvSpPr>
          <p:nvPr/>
        </p:nvSpPr>
        <p:spPr bwMode="auto">
          <a:xfrm>
            <a:off x="6804025" y="1196975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Taraxacum sect. Ruderalia </a:t>
            </a:r>
            <a:r>
              <a:rPr lang="cs-CZ" sz="1200"/>
              <a:t>– jazykovitá koruna</a:t>
            </a:r>
          </a:p>
        </p:txBody>
      </p:sp>
      <p:sp>
        <p:nvSpPr>
          <p:cNvPr id="39944" name="Rectangle 9"/>
          <p:cNvSpPr>
            <a:spLocks noChangeArrowheads="1"/>
          </p:cNvSpPr>
          <p:nvPr/>
        </p:nvSpPr>
        <p:spPr bwMode="auto">
          <a:xfrm>
            <a:off x="6300788" y="2781300"/>
            <a:ext cx="10080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/>
              <a:t>chmýr (přeměn. kalich)</a:t>
            </a:r>
          </a:p>
        </p:txBody>
      </p:sp>
      <p:sp>
        <p:nvSpPr>
          <p:cNvPr id="39945" name="Rectangle 10"/>
          <p:cNvSpPr>
            <a:spLocks noChangeArrowheads="1"/>
          </p:cNvSpPr>
          <p:nvPr/>
        </p:nvSpPr>
        <p:spPr bwMode="auto">
          <a:xfrm>
            <a:off x="4356100" y="1989138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/>
              <a:t>koruna</a:t>
            </a:r>
          </a:p>
          <a:p>
            <a:r>
              <a:rPr lang="cs-CZ" sz="1200"/>
              <a:t>(5 cípů)</a:t>
            </a:r>
          </a:p>
        </p:txBody>
      </p:sp>
      <p:sp>
        <p:nvSpPr>
          <p:cNvPr id="39946" name="Line 11"/>
          <p:cNvSpPr>
            <a:spLocks noChangeShapeType="1"/>
          </p:cNvSpPr>
          <p:nvPr/>
        </p:nvSpPr>
        <p:spPr bwMode="auto">
          <a:xfrm>
            <a:off x="5003800" y="2276475"/>
            <a:ext cx="5762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47" name="Rectangle 12"/>
          <p:cNvSpPr>
            <a:spLocks noChangeArrowheads="1"/>
          </p:cNvSpPr>
          <p:nvPr/>
        </p:nvSpPr>
        <p:spPr bwMode="auto">
          <a:xfrm>
            <a:off x="8243888" y="1598613"/>
            <a:ext cx="1008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200"/>
          </a:p>
          <a:p>
            <a:r>
              <a:rPr lang="cs-CZ" sz="1200"/>
              <a:t>ligula = zploštělá</a:t>
            </a:r>
          </a:p>
          <a:p>
            <a:r>
              <a:rPr lang="cs-CZ" sz="1200"/>
              <a:t>část koruny</a:t>
            </a:r>
          </a:p>
        </p:txBody>
      </p:sp>
      <p:sp>
        <p:nvSpPr>
          <p:cNvPr id="39948" name="Line 13"/>
          <p:cNvSpPr>
            <a:spLocks noChangeShapeType="1"/>
          </p:cNvSpPr>
          <p:nvPr/>
        </p:nvSpPr>
        <p:spPr bwMode="auto">
          <a:xfrm flipH="1">
            <a:off x="7667625" y="2060575"/>
            <a:ext cx="64928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49" name="Rectangle 14"/>
          <p:cNvSpPr>
            <a:spLocks noChangeArrowheads="1"/>
          </p:cNvSpPr>
          <p:nvPr/>
        </p:nvSpPr>
        <p:spPr bwMode="auto">
          <a:xfrm>
            <a:off x="6084888" y="4221163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/>
              <a:t>semeník (1 pouzdrý s 1 vajíčkem, spodní)</a:t>
            </a:r>
          </a:p>
        </p:txBody>
      </p:sp>
      <p:sp>
        <p:nvSpPr>
          <p:cNvPr id="39950" name="Line 15"/>
          <p:cNvSpPr>
            <a:spLocks noChangeShapeType="1"/>
          </p:cNvSpPr>
          <p:nvPr/>
        </p:nvSpPr>
        <p:spPr bwMode="auto">
          <a:xfrm flipH="1" flipV="1">
            <a:off x="5724525" y="3933825"/>
            <a:ext cx="6477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1" name="Rectangle 16"/>
          <p:cNvSpPr>
            <a:spLocks noChangeArrowheads="1"/>
          </p:cNvSpPr>
          <p:nvPr/>
        </p:nvSpPr>
        <p:spPr bwMode="auto">
          <a:xfrm>
            <a:off x="6156325" y="1628775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/>
              <a:t>dvoulaločná blizna</a:t>
            </a:r>
          </a:p>
        </p:txBody>
      </p:sp>
      <p:sp>
        <p:nvSpPr>
          <p:cNvPr id="39952" name="Line 17"/>
          <p:cNvSpPr>
            <a:spLocks noChangeShapeType="1"/>
          </p:cNvSpPr>
          <p:nvPr/>
        </p:nvSpPr>
        <p:spPr bwMode="auto">
          <a:xfrm flipH="1">
            <a:off x="5651500" y="1844675"/>
            <a:ext cx="5762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3" name="Line 18"/>
          <p:cNvSpPr>
            <a:spLocks noChangeShapeType="1"/>
          </p:cNvSpPr>
          <p:nvPr/>
        </p:nvSpPr>
        <p:spPr bwMode="auto">
          <a:xfrm>
            <a:off x="7019925" y="1916113"/>
            <a:ext cx="4318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4" name="Rectangle 19"/>
          <p:cNvSpPr>
            <a:spLocks noChangeArrowheads="1"/>
          </p:cNvSpPr>
          <p:nvPr/>
        </p:nvSpPr>
        <p:spPr bwMode="auto">
          <a:xfrm>
            <a:off x="8243888" y="2781300"/>
            <a:ext cx="10080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/>
              <a:t>prašníky srostlé v trubku (5)</a:t>
            </a:r>
          </a:p>
        </p:txBody>
      </p:sp>
      <p:sp>
        <p:nvSpPr>
          <p:cNvPr id="39955" name="Line 20"/>
          <p:cNvSpPr>
            <a:spLocks noChangeShapeType="1"/>
          </p:cNvSpPr>
          <p:nvPr/>
        </p:nvSpPr>
        <p:spPr bwMode="auto">
          <a:xfrm flipH="1">
            <a:off x="7885113" y="30686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6" name="Line 21"/>
          <p:cNvSpPr>
            <a:spLocks noChangeShapeType="1"/>
          </p:cNvSpPr>
          <p:nvPr/>
        </p:nvSpPr>
        <p:spPr bwMode="auto">
          <a:xfrm flipV="1">
            <a:off x="7235825" y="3860800"/>
            <a:ext cx="2159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7" name="Line 22"/>
          <p:cNvSpPr>
            <a:spLocks noChangeShapeType="1"/>
          </p:cNvSpPr>
          <p:nvPr/>
        </p:nvSpPr>
        <p:spPr bwMode="auto">
          <a:xfrm>
            <a:off x="7019925" y="2924175"/>
            <a:ext cx="4318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8" name="Line 23"/>
          <p:cNvSpPr>
            <a:spLocks noChangeShapeType="1"/>
          </p:cNvSpPr>
          <p:nvPr/>
        </p:nvSpPr>
        <p:spPr bwMode="auto">
          <a:xfrm flipH="1">
            <a:off x="5795963" y="3141663"/>
            <a:ext cx="5048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9" name="Rectangle 24"/>
          <p:cNvSpPr>
            <a:spLocks noChangeArrowheads="1"/>
          </p:cNvSpPr>
          <p:nvPr/>
        </p:nvSpPr>
        <p:spPr bwMode="auto">
          <a:xfrm>
            <a:off x="8172450" y="3619500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/>
              <a:t>volné nitky (5)</a:t>
            </a:r>
          </a:p>
        </p:txBody>
      </p:sp>
      <p:sp>
        <p:nvSpPr>
          <p:cNvPr id="39960" name="Line 25"/>
          <p:cNvSpPr>
            <a:spLocks noChangeShapeType="1"/>
          </p:cNvSpPr>
          <p:nvPr/>
        </p:nvSpPr>
        <p:spPr bwMode="auto">
          <a:xfrm flipH="1" flipV="1">
            <a:off x="7885113" y="3429000"/>
            <a:ext cx="4318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61" name="Rectangle 26"/>
          <p:cNvSpPr>
            <a:spLocks noChangeArrowheads="1"/>
          </p:cNvSpPr>
          <p:nvPr/>
        </p:nvSpPr>
        <p:spPr bwMode="auto">
          <a:xfrm>
            <a:off x="6300788" y="2276475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/>
              <a:t>čnělka</a:t>
            </a:r>
          </a:p>
        </p:txBody>
      </p:sp>
      <p:sp>
        <p:nvSpPr>
          <p:cNvPr id="39962" name="Line 27"/>
          <p:cNvSpPr>
            <a:spLocks noChangeShapeType="1"/>
          </p:cNvSpPr>
          <p:nvPr/>
        </p:nvSpPr>
        <p:spPr bwMode="auto">
          <a:xfrm flipV="1">
            <a:off x="6877050" y="2349500"/>
            <a:ext cx="57467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39963" name="Picture 28" descr="Centaurea_cyanus_kv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4518025"/>
            <a:ext cx="2087562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64" name="Rectangle 29"/>
          <p:cNvSpPr>
            <a:spLocks noChangeArrowheads="1"/>
          </p:cNvSpPr>
          <p:nvPr/>
        </p:nvSpPr>
        <p:spPr bwMode="auto">
          <a:xfrm>
            <a:off x="1187450" y="4086225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Centaurea cyanus </a:t>
            </a:r>
            <a:r>
              <a:rPr lang="cs-CZ" sz="1200"/>
              <a:t>– nálevkovitá koruna (jalový květ)</a:t>
            </a:r>
          </a:p>
        </p:txBody>
      </p:sp>
      <p:pic>
        <p:nvPicPr>
          <p:cNvPr id="39965" name="Picture 30" descr="Tragopogon pratensis-nažk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5238" y="4868863"/>
            <a:ext cx="1157287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66" name="Rectangle 31"/>
          <p:cNvSpPr>
            <a:spLocks noChangeArrowheads="1"/>
          </p:cNvSpPr>
          <p:nvPr/>
        </p:nvSpPr>
        <p:spPr bwMode="auto">
          <a:xfrm>
            <a:off x="6299200" y="5373688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Tragopogon pratensis</a:t>
            </a:r>
            <a:endParaRPr lang="cs-CZ" sz="1200"/>
          </a:p>
          <a:p>
            <a:r>
              <a:rPr lang="cs-CZ" sz="1200"/>
              <a:t>– nažka s chmýrem</a:t>
            </a:r>
          </a:p>
        </p:txBody>
      </p:sp>
      <p:sp>
        <p:nvSpPr>
          <p:cNvPr id="39967" name="Rectangle 32"/>
          <p:cNvSpPr>
            <a:spLocks noGrp="1" noChangeArrowheads="1"/>
          </p:cNvSpPr>
          <p:nvPr>
            <p:ph type="title"/>
          </p:nvPr>
        </p:nvSpPr>
        <p:spPr>
          <a:xfrm>
            <a:off x="457200" y="-17463"/>
            <a:ext cx="8229600" cy="1143001"/>
          </a:xfrm>
        </p:spPr>
        <p:txBody>
          <a:bodyPr/>
          <a:lstStyle/>
          <a:p>
            <a:r>
              <a:rPr lang="cs-CZ" i="1" smtClean="0"/>
              <a:t>Asteraceae</a:t>
            </a:r>
            <a:r>
              <a:rPr lang="cs-CZ" smtClean="0"/>
              <a:t> – hvězdnicovité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40962" name="Picture 3" descr="Bellis_perennis2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557338"/>
            <a:ext cx="2447925" cy="2384425"/>
          </a:xfrm>
        </p:spPr>
      </p:pic>
      <p:pic>
        <p:nvPicPr>
          <p:cNvPr id="40963" name="Picture 4" descr="Achillea_ptarmica1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4663" y="1557338"/>
            <a:ext cx="1974850" cy="2257425"/>
          </a:xfrm>
        </p:spPr>
      </p:pic>
      <p:pic>
        <p:nvPicPr>
          <p:cNvPr id="40964" name="Picture 5" descr="Bidens_cernua1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877050" y="1557338"/>
            <a:ext cx="1641475" cy="2187575"/>
          </a:xfrm>
        </p:spPr>
      </p:pic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7213600" y="6308725"/>
            <a:ext cx="11747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800">
                <a:solidFill>
                  <a:schemeClr val="bg1"/>
                </a:solidFill>
              </a:rPr>
              <a:t>www.plantzafrica.com</a:t>
            </a: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1835150" y="1268413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Bellis perennis</a:t>
            </a:r>
          </a:p>
        </p:txBody>
      </p:sp>
      <p:sp>
        <p:nvSpPr>
          <p:cNvPr id="40968" name="Rectangle 9"/>
          <p:cNvSpPr>
            <a:spLocks noChangeArrowheads="1"/>
          </p:cNvSpPr>
          <p:nvPr/>
        </p:nvSpPr>
        <p:spPr bwMode="auto">
          <a:xfrm>
            <a:off x="4643438" y="1268413"/>
            <a:ext cx="1438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Achillea ptarmica</a:t>
            </a:r>
          </a:p>
        </p:txBody>
      </p:sp>
      <p:sp>
        <p:nvSpPr>
          <p:cNvPr id="40969" name="Rectangle 10"/>
          <p:cNvSpPr>
            <a:spLocks noChangeArrowheads="1"/>
          </p:cNvSpPr>
          <p:nvPr/>
        </p:nvSpPr>
        <p:spPr bwMode="auto">
          <a:xfrm>
            <a:off x="7092950" y="1282700"/>
            <a:ext cx="1438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Bidens cernua</a:t>
            </a:r>
          </a:p>
        </p:txBody>
      </p:sp>
      <p:pic>
        <p:nvPicPr>
          <p:cNvPr id="40970" name="Picture 11" descr="Cirsium_canum2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6804025" y="4292600"/>
            <a:ext cx="1827213" cy="2305050"/>
          </a:xfrm>
        </p:spPr>
      </p:pic>
      <p:sp>
        <p:nvSpPr>
          <p:cNvPr id="40971" name="Rectangle 12"/>
          <p:cNvSpPr>
            <a:spLocks noChangeArrowheads="1"/>
          </p:cNvSpPr>
          <p:nvPr/>
        </p:nvSpPr>
        <p:spPr bwMode="auto">
          <a:xfrm>
            <a:off x="6948488" y="4005263"/>
            <a:ext cx="1438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Cirsium canum</a:t>
            </a:r>
          </a:p>
        </p:txBody>
      </p:sp>
      <p:pic>
        <p:nvPicPr>
          <p:cNvPr id="40972" name="Picture 13" descr="Centaurea_montana_subs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6100" y="4292600"/>
            <a:ext cx="19589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3" name="Rectangle 14"/>
          <p:cNvSpPr>
            <a:spLocks noChangeArrowheads="1"/>
          </p:cNvSpPr>
          <p:nvPr/>
        </p:nvSpPr>
        <p:spPr bwMode="auto">
          <a:xfrm>
            <a:off x="4643438" y="4017963"/>
            <a:ext cx="1657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Centaurea montana</a:t>
            </a:r>
          </a:p>
        </p:txBody>
      </p:sp>
      <p:pic>
        <p:nvPicPr>
          <p:cNvPr id="40974" name="Picture 15" descr="Carlina_vulgaris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6013" y="4302125"/>
            <a:ext cx="2652712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5" name="Rectangle 16"/>
          <p:cNvSpPr>
            <a:spLocks noChangeArrowheads="1"/>
          </p:cNvSpPr>
          <p:nvPr/>
        </p:nvSpPr>
        <p:spPr bwMode="auto">
          <a:xfrm>
            <a:off x="1835150" y="4017963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Carlina vulgaris</a:t>
            </a:r>
          </a:p>
        </p:txBody>
      </p:sp>
      <p:sp>
        <p:nvSpPr>
          <p:cNvPr id="40976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-17463"/>
            <a:ext cx="8229600" cy="1143001"/>
          </a:xfrm>
        </p:spPr>
        <p:txBody>
          <a:bodyPr/>
          <a:lstStyle/>
          <a:p>
            <a:r>
              <a:rPr lang="cs-CZ" i="1" smtClean="0"/>
              <a:t>Asteraceae</a:t>
            </a:r>
            <a:r>
              <a:rPr lang="cs-CZ" smtClean="0"/>
              <a:t> – hvězdnicovité</a:t>
            </a:r>
          </a:p>
        </p:txBody>
      </p:sp>
      <p:sp>
        <p:nvSpPr>
          <p:cNvPr id="40977" name="Text Box 18"/>
          <p:cNvSpPr txBox="1">
            <a:spLocks noChangeArrowheads="1"/>
          </p:cNvSpPr>
          <p:nvPr/>
        </p:nvSpPr>
        <p:spPr bwMode="auto">
          <a:xfrm>
            <a:off x="808038" y="908050"/>
            <a:ext cx="7724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/>
              <a:t>Naši zástupci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59" name="Rectangle 21"/>
          <p:cNvSpPr>
            <a:spLocks noGrp="1" noChangeArrowheads="1"/>
          </p:cNvSpPr>
          <p:nvPr>
            <p:ph type="title"/>
          </p:nvPr>
        </p:nvSpPr>
        <p:spPr>
          <a:xfrm>
            <a:off x="428625" y="71438"/>
            <a:ext cx="8229600" cy="998537"/>
          </a:xfrm>
        </p:spPr>
        <p:txBody>
          <a:bodyPr/>
          <a:lstStyle/>
          <a:p>
            <a:pPr eaLnBrk="1" hangingPunct="1"/>
            <a:r>
              <a:rPr lang="cs-CZ" sz="4000" i="1" smtClean="0"/>
              <a:t>Amaryllidaceae</a:t>
            </a:r>
            <a:r>
              <a:rPr lang="cs-CZ" sz="4000" smtClean="0"/>
              <a:t> – amarylkovité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7686675" cy="4525963"/>
          </a:xfrm>
        </p:spPr>
        <p:txBody>
          <a:bodyPr/>
          <a:lstStyle/>
          <a:p>
            <a:pPr marL="539750" lvl="1" indent="-179388" eaLnBrk="1" hangingPunct="1">
              <a:buFont typeface="Arial" charset="0"/>
              <a:buChar char="•"/>
            </a:pPr>
            <a:r>
              <a:rPr lang="cs-CZ" sz="1800" b="1" smtClean="0"/>
              <a:t>Květy </a:t>
            </a:r>
            <a:r>
              <a:rPr lang="cs-CZ" sz="1800" smtClean="0"/>
              <a:t>jednotlivé nebo v okolíku</a:t>
            </a:r>
          </a:p>
          <a:p>
            <a:pPr marL="539750" lvl="1" indent="-179388" eaLnBrk="1" hangingPunct="1">
              <a:buFontTx/>
              <a:buNone/>
            </a:pPr>
            <a:r>
              <a:rPr lang="cs-CZ" sz="1800" smtClean="0"/>
              <a:t>   podepřené toulcovitým </a:t>
            </a:r>
            <a:r>
              <a:rPr lang="cs-CZ" sz="1800" b="1" smtClean="0"/>
              <a:t>listenem</a:t>
            </a:r>
          </a:p>
          <a:p>
            <a:pPr marL="539750" lvl="1" indent="-179388" eaLnBrk="1" hangingPunct="1">
              <a:buFontTx/>
              <a:buNone/>
            </a:pPr>
            <a:r>
              <a:rPr lang="cs-CZ" sz="1800" smtClean="0"/>
              <a:t>   oboupohlavné, </a:t>
            </a:r>
            <a:r>
              <a:rPr lang="cs-CZ" sz="1800" b="1" smtClean="0"/>
              <a:t>aktinomorfní</a:t>
            </a:r>
          </a:p>
          <a:p>
            <a:pPr marL="539750" lvl="1" indent="-179388" eaLnBrk="1" hangingPunct="1">
              <a:buFontTx/>
              <a:buNone/>
            </a:pPr>
            <a:endParaRPr lang="cs-CZ" sz="1800" b="1" smtClean="0"/>
          </a:p>
          <a:p>
            <a:pPr marL="539750" lvl="1" indent="-179388" eaLnBrk="1" hangingPunct="1">
              <a:buFont typeface="Arial" charset="0"/>
              <a:buChar char="•"/>
            </a:pPr>
            <a:r>
              <a:rPr lang="cs-CZ" sz="1800" b="1" smtClean="0"/>
              <a:t>Květní obaly nerozlišené</a:t>
            </a:r>
            <a:endParaRPr lang="cs-CZ" sz="1800" smtClean="0"/>
          </a:p>
          <a:p>
            <a:pPr marL="539750" lvl="1" indent="-179388" eaLnBrk="1" hangingPunct="1">
              <a:buFontTx/>
              <a:buNone/>
            </a:pPr>
            <a:r>
              <a:rPr lang="cs-CZ" sz="1800" smtClean="0"/>
              <a:t>   volné</a:t>
            </a:r>
          </a:p>
          <a:p>
            <a:pPr marL="539750" lvl="1" indent="-179388" eaLnBrk="1" hangingPunct="1">
              <a:buFontTx/>
              <a:buNone/>
            </a:pPr>
            <a:r>
              <a:rPr lang="cs-CZ" sz="1800" smtClean="0"/>
              <a:t>   </a:t>
            </a:r>
            <a:r>
              <a:rPr lang="cs-CZ" sz="1800" b="1" smtClean="0"/>
              <a:t>okvětí</a:t>
            </a:r>
            <a:r>
              <a:rPr lang="cs-CZ" sz="1800" smtClean="0"/>
              <a:t> 3</a:t>
            </a:r>
            <a:r>
              <a:rPr lang="en-US" sz="1800" smtClean="0"/>
              <a:t>+</a:t>
            </a:r>
            <a:r>
              <a:rPr lang="cs-CZ" sz="1800" smtClean="0"/>
              <a:t>3</a:t>
            </a:r>
          </a:p>
          <a:p>
            <a:pPr marL="539750" lvl="1" indent="-179388" eaLnBrk="1" hangingPunct="1">
              <a:buFontTx/>
              <a:buNone/>
            </a:pPr>
            <a:endParaRPr lang="cs-CZ" sz="1800" smtClean="0"/>
          </a:p>
          <a:p>
            <a:pPr marL="539750" lvl="1" indent="-179388" eaLnBrk="1" hangingPunct="1">
              <a:buFont typeface="Arial" charset="0"/>
              <a:buChar char="•"/>
            </a:pPr>
            <a:r>
              <a:rPr lang="cs-CZ" sz="1800" b="1" smtClean="0"/>
              <a:t>Tyčinky</a:t>
            </a:r>
            <a:r>
              <a:rPr lang="cs-CZ" sz="1800" smtClean="0"/>
              <a:t> 3</a:t>
            </a:r>
            <a:r>
              <a:rPr lang="en-US" sz="1800" smtClean="0"/>
              <a:t>+</a:t>
            </a:r>
            <a:r>
              <a:rPr lang="cs-CZ" sz="1800" smtClean="0"/>
              <a:t>3</a:t>
            </a:r>
          </a:p>
        </p:txBody>
      </p:sp>
      <p:pic>
        <p:nvPicPr>
          <p:cNvPr id="19461" name="Obrázek 6" descr="leucojum_aestivu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2205038"/>
            <a:ext cx="32861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7793038" y="2347913"/>
            <a:ext cx="717550" cy="366712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listen</a:t>
            </a:r>
            <a:endParaRPr lang="cs-CZ"/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5364163" y="3776663"/>
            <a:ext cx="890587" cy="366712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tyčinky</a:t>
            </a:r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5435600" y="5276850"/>
            <a:ext cx="890588" cy="64135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volné okvětí</a:t>
            </a:r>
          </a:p>
        </p:txBody>
      </p:sp>
      <p:sp>
        <p:nvSpPr>
          <p:cNvPr id="19465" name="Line 10"/>
          <p:cNvSpPr>
            <a:spLocks noChangeShapeType="1"/>
          </p:cNvSpPr>
          <p:nvPr/>
        </p:nvSpPr>
        <p:spPr bwMode="auto">
          <a:xfrm flipH="1">
            <a:off x="7864475" y="2705100"/>
            <a:ext cx="361950" cy="1071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6226175" y="4348163"/>
            <a:ext cx="495300" cy="9286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467" name="Line 10"/>
          <p:cNvSpPr>
            <a:spLocks noChangeShapeType="1"/>
          </p:cNvSpPr>
          <p:nvPr/>
        </p:nvSpPr>
        <p:spPr bwMode="auto">
          <a:xfrm flipV="1">
            <a:off x="5935663" y="3062288"/>
            <a:ext cx="500062" cy="7143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468" name="Line 10"/>
          <p:cNvSpPr>
            <a:spLocks noChangeShapeType="1"/>
          </p:cNvSpPr>
          <p:nvPr/>
        </p:nvSpPr>
        <p:spPr bwMode="auto">
          <a:xfrm flipV="1">
            <a:off x="6007100" y="3205163"/>
            <a:ext cx="642938" cy="571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19469" name="Obrázek 16" descr="Galanthus_woronowii,_Palmengarten,_Frankfurt,_Germany_-_200903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3095625"/>
            <a:ext cx="237490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0" name="Text Box 9"/>
          <p:cNvSpPr txBox="1">
            <a:spLocks noChangeArrowheads="1"/>
          </p:cNvSpPr>
          <p:nvPr/>
        </p:nvSpPr>
        <p:spPr bwMode="auto">
          <a:xfrm>
            <a:off x="3332163" y="3143250"/>
            <a:ext cx="1571625" cy="738188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Okvětí volné, </a:t>
            </a:r>
            <a:r>
              <a:rPr lang="cs-CZ" sz="1200"/>
              <a:t>lístky nestejně dlouhé</a:t>
            </a:r>
          </a:p>
        </p:txBody>
      </p:sp>
      <p:sp>
        <p:nvSpPr>
          <p:cNvPr id="19471" name="Line 10"/>
          <p:cNvSpPr>
            <a:spLocks noChangeShapeType="1"/>
          </p:cNvSpPr>
          <p:nvPr/>
        </p:nvSpPr>
        <p:spPr bwMode="auto">
          <a:xfrm flipH="1">
            <a:off x="3786188" y="4071938"/>
            <a:ext cx="357187" cy="8572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472" name="Text Box 12"/>
          <p:cNvSpPr txBox="1">
            <a:spLocks noChangeArrowheads="1"/>
          </p:cNvSpPr>
          <p:nvPr/>
        </p:nvSpPr>
        <p:spPr bwMode="auto">
          <a:xfrm>
            <a:off x="3286125" y="6286500"/>
            <a:ext cx="13509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1"/>
              <a:t>Galanthus nivalis</a:t>
            </a:r>
          </a:p>
        </p:txBody>
      </p:sp>
      <p:sp>
        <p:nvSpPr>
          <p:cNvPr id="19473" name="Text Box 12"/>
          <p:cNvSpPr txBox="1">
            <a:spLocks noChangeArrowheads="1"/>
          </p:cNvSpPr>
          <p:nvPr/>
        </p:nvSpPr>
        <p:spPr bwMode="auto">
          <a:xfrm>
            <a:off x="6300788" y="1916113"/>
            <a:ext cx="149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1"/>
              <a:t>Leucojum aestivum</a:t>
            </a:r>
          </a:p>
        </p:txBody>
      </p:sp>
      <p:sp>
        <p:nvSpPr>
          <p:cNvPr id="19474" name="Line 10"/>
          <p:cNvSpPr>
            <a:spLocks noChangeShapeType="1"/>
          </p:cNvSpPr>
          <p:nvPr/>
        </p:nvSpPr>
        <p:spPr bwMode="auto">
          <a:xfrm flipH="1">
            <a:off x="4143375" y="4071938"/>
            <a:ext cx="71438" cy="8572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19476" name="Picture 21"/>
          <p:cNvPicPr>
            <a:picLocks noChangeAspect="1" noChangeArrowheads="1"/>
          </p:cNvPicPr>
          <p:nvPr/>
        </p:nvPicPr>
        <p:blipFill>
          <a:blip r:embed="rId4"/>
          <a:srcRect l="12608" t="64912" r="55035" b="8743"/>
          <a:stretch>
            <a:fillRect/>
          </a:stretch>
        </p:blipFill>
        <p:spPr bwMode="auto">
          <a:xfrm>
            <a:off x="5148263" y="836613"/>
            <a:ext cx="12954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7" name="Rectangle 25"/>
          <p:cNvSpPr>
            <a:spLocks noChangeArrowheads="1"/>
          </p:cNvSpPr>
          <p:nvPr/>
        </p:nvSpPr>
        <p:spPr bwMode="auto">
          <a:xfrm>
            <a:off x="5148263" y="1773238"/>
            <a:ext cx="11001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700"/>
              <a:t>http://web2.mendelu.cz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483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-17463"/>
            <a:ext cx="8229600" cy="1089026"/>
          </a:xfrm>
        </p:spPr>
        <p:txBody>
          <a:bodyPr/>
          <a:lstStyle/>
          <a:p>
            <a:pPr eaLnBrk="1" hangingPunct="1"/>
            <a:r>
              <a:rPr lang="cs-CZ" sz="4000" i="1" smtClean="0"/>
              <a:t>Amaryllidaceae</a:t>
            </a:r>
            <a:r>
              <a:rPr lang="cs-CZ" sz="4000" smtClean="0"/>
              <a:t> – amarylkovité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4257675" cy="4525963"/>
          </a:xfrm>
        </p:spPr>
        <p:txBody>
          <a:bodyPr/>
          <a:lstStyle/>
          <a:p>
            <a:pPr marL="539750" lvl="1" indent="-179388" eaLnBrk="1" hangingPunct="1">
              <a:buFont typeface="Arial" charset="0"/>
              <a:buChar char="•"/>
            </a:pPr>
            <a:r>
              <a:rPr lang="cs-CZ" sz="1800" b="1" smtClean="0"/>
              <a:t>Gyneceum cenokarpní (3) </a:t>
            </a:r>
            <a:r>
              <a:rPr lang="cs-CZ" sz="1800" smtClean="0"/>
              <a:t>spodní, trojpouzdré</a:t>
            </a:r>
          </a:p>
          <a:p>
            <a:pPr marL="539750" lvl="1" indent="-179388" eaLnBrk="1" hangingPunct="1">
              <a:buFontTx/>
              <a:buNone/>
            </a:pPr>
            <a:r>
              <a:rPr lang="cs-CZ" sz="1800" smtClean="0"/>
              <a:t>   vajíček mnoho</a:t>
            </a:r>
          </a:p>
          <a:p>
            <a:pPr marL="539750" lvl="1" indent="-179388" eaLnBrk="1" hangingPunct="1">
              <a:buFont typeface="Arial" charset="0"/>
              <a:buChar char="•"/>
            </a:pPr>
            <a:endParaRPr lang="cs-CZ" sz="1800" smtClean="0"/>
          </a:p>
          <a:p>
            <a:pPr marL="539750" lvl="1" indent="-179388" eaLnBrk="1" hangingPunct="1">
              <a:buFont typeface="Arial" charset="0"/>
              <a:buChar char="•"/>
            </a:pPr>
            <a:r>
              <a:rPr lang="cs-CZ" sz="1800" b="1" smtClean="0"/>
              <a:t>Plodem</a:t>
            </a:r>
            <a:r>
              <a:rPr lang="cs-CZ" sz="1800" smtClean="0"/>
              <a:t> je </a:t>
            </a:r>
            <a:r>
              <a:rPr lang="cs-CZ" sz="1800" b="1" smtClean="0"/>
              <a:t>bobule</a:t>
            </a:r>
            <a:r>
              <a:rPr lang="cs-CZ" sz="1800" smtClean="0"/>
              <a:t> nebo </a:t>
            </a:r>
            <a:r>
              <a:rPr lang="cs-CZ" sz="1800" b="1" smtClean="0"/>
              <a:t>tobolka</a:t>
            </a:r>
          </a:p>
          <a:p>
            <a:pPr marL="539750" lvl="1" indent="-179388" eaLnBrk="1" hangingPunct="1">
              <a:buFont typeface="Arial" charset="0"/>
              <a:buChar char="•"/>
            </a:pPr>
            <a:endParaRPr lang="cs-CZ" sz="1800" smtClean="0"/>
          </a:p>
          <a:p>
            <a:pPr marL="539750" lvl="1" indent="-179388" eaLnBrk="1" hangingPunct="1">
              <a:buFont typeface="Arial" charset="0"/>
              <a:buChar char="•"/>
            </a:pPr>
            <a:endParaRPr lang="cs-CZ" sz="1800" smtClean="0"/>
          </a:p>
        </p:txBody>
      </p:sp>
      <p:pic>
        <p:nvPicPr>
          <p:cNvPr id="20485" name="Obrázek 6" descr="4511070495_88572d27f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857500"/>
            <a:ext cx="210026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2286000" y="2928938"/>
            <a:ext cx="962025" cy="369887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tobolka</a:t>
            </a:r>
          </a:p>
        </p:txBody>
      </p:sp>
      <p:sp>
        <p:nvSpPr>
          <p:cNvPr id="20487" name="Line 10"/>
          <p:cNvSpPr>
            <a:spLocks noChangeShapeType="1"/>
          </p:cNvSpPr>
          <p:nvPr/>
        </p:nvSpPr>
        <p:spPr bwMode="auto">
          <a:xfrm flipH="1">
            <a:off x="2428875" y="3286125"/>
            <a:ext cx="357188" cy="7143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488" name="Text Box 12"/>
          <p:cNvSpPr txBox="1">
            <a:spLocks noChangeArrowheads="1"/>
          </p:cNvSpPr>
          <p:nvPr/>
        </p:nvSpPr>
        <p:spPr bwMode="auto">
          <a:xfrm>
            <a:off x="1714500" y="2500313"/>
            <a:ext cx="10969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1"/>
              <a:t>Leucojum </a:t>
            </a:r>
            <a:r>
              <a:rPr lang="cs-CZ" sz="1200"/>
              <a:t>sp.</a:t>
            </a:r>
          </a:p>
        </p:txBody>
      </p:sp>
      <p:pic>
        <p:nvPicPr>
          <p:cNvPr id="20489" name="Obrázek 17" descr="2329098743_9171b9dfc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28575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 Box 12"/>
          <p:cNvSpPr txBox="1">
            <a:spLocks noChangeArrowheads="1"/>
          </p:cNvSpPr>
          <p:nvPr/>
        </p:nvSpPr>
        <p:spPr bwMode="auto">
          <a:xfrm>
            <a:off x="5500688" y="2500313"/>
            <a:ext cx="11064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1"/>
              <a:t>Narcissus </a:t>
            </a:r>
            <a:r>
              <a:rPr lang="cs-CZ" sz="1200"/>
              <a:t>sp.</a:t>
            </a:r>
          </a:p>
        </p:txBody>
      </p:sp>
      <p:sp>
        <p:nvSpPr>
          <p:cNvPr id="20491" name="Text Box 9"/>
          <p:cNvSpPr txBox="1">
            <a:spLocks noChangeArrowheads="1"/>
          </p:cNvSpPr>
          <p:nvPr/>
        </p:nvSpPr>
        <p:spPr bwMode="auto">
          <a:xfrm>
            <a:off x="4286250" y="5072063"/>
            <a:ext cx="1104900" cy="646112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spodní semeník</a:t>
            </a:r>
          </a:p>
        </p:txBody>
      </p:sp>
      <p:sp>
        <p:nvSpPr>
          <p:cNvPr id="20492" name="Text Box 9"/>
          <p:cNvSpPr txBox="1">
            <a:spLocks noChangeArrowheads="1"/>
          </p:cNvSpPr>
          <p:nvPr/>
        </p:nvSpPr>
        <p:spPr bwMode="auto">
          <a:xfrm>
            <a:off x="6215063" y="5072063"/>
            <a:ext cx="928687" cy="369887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vajíčka</a:t>
            </a:r>
          </a:p>
        </p:txBody>
      </p:sp>
      <p:sp>
        <p:nvSpPr>
          <p:cNvPr id="20493" name="Text Box 9"/>
          <p:cNvSpPr txBox="1">
            <a:spLocks noChangeArrowheads="1"/>
          </p:cNvSpPr>
          <p:nvPr/>
        </p:nvSpPr>
        <p:spPr bwMode="auto">
          <a:xfrm>
            <a:off x="6929438" y="3357563"/>
            <a:ext cx="928687" cy="369887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blizna</a:t>
            </a:r>
          </a:p>
        </p:txBody>
      </p:sp>
      <p:sp>
        <p:nvSpPr>
          <p:cNvPr id="20494" name="Text Box 9"/>
          <p:cNvSpPr txBox="1">
            <a:spLocks noChangeArrowheads="1"/>
          </p:cNvSpPr>
          <p:nvPr/>
        </p:nvSpPr>
        <p:spPr bwMode="auto">
          <a:xfrm>
            <a:off x="6929438" y="4143375"/>
            <a:ext cx="928687" cy="369888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čnělka</a:t>
            </a:r>
          </a:p>
        </p:txBody>
      </p:sp>
      <p:sp>
        <p:nvSpPr>
          <p:cNvPr id="20495" name="Line 10"/>
          <p:cNvSpPr>
            <a:spLocks noChangeShapeType="1"/>
          </p:cNvSpPr>
          <p:nvPr/>
        </p:nvSpPr>
        <p:spPr bwMode="auto">
          <a:xfrm flipV="1">
            <a:off x="5214938" y="4857750"/>
            <a:ext cx="357187" cy="2143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496" name="Line 10"/>
          <p:cNvSpPr>
            <a:spLocks noChangeShapeType="1"/>
          </p:cNvSpPr>
          <p:nvPr/>
        </p:nvSpPr>
        <p:spPr bwMode="auto">
          <a:xfrm flipH="1" flipV="1">
            <a:off x="5929313" y="5000625"/>
            <a:ext cx="285750" cy="2857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497" name="Line 10"/>
          <p:cNvSpPr>
            <a:spLocks noChangeShapeType="1"/>
          </p:cNvSpPr>
          <p:nvPr/>
        </p:nvSpPr>
        <p:spPr bwMode="auto">
          <a:xfrm flipH="1" flipV="1">
            <a:off x="6000750" y="4071938"/>
            <a:ext cx="928688" cy="2143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498" name="Line 10"/>
          <p:cNvSpPr>
            <a:spLocks noChangeShapeType="1"/>
          </p:cNvSpPr>
          <p:nvPr/>
        </p:nvSpPr>
        <p:spPr bwMode="auto">
          <a:xfrm flipH="1" flipV="1">
            <a:off x="6143625" y="3429000"/>
            <a:ext cx="785813" cy="714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20500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908050"/>
            <a:ext cx="91916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Picture 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908050"/>
            <a:ext cx="9159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2" name="Rectangle 38"/>
          <p:cNvSpPr>
            <a:spLocks noChangeArrowheads="1"/>
          </p:cNvSpPr>
          <p:nvPr/>
        </p:nvSpPr>
        <p:spPr bwMode="auto">
          <a:xfrm>
            <a:off x="5868988" y="2276475"/>
            <a:ext cx="10080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700"/>
              <a:t>http://cbartuv.blog.cz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sz="4000"/>
          </a:p>
        </p:txBody>
      </p:sp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50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-17463"/>
            <a:ext cx="8229600" cy="1089026"/>
          </a:xfrm>
        </p:spPr>
        <p:txBody>
          <a:bodyPr/>
          <a:lstStyle/>
          <a:p>
            <a:pPr eaLnBrk="1" hangingPunct="1"/>
            <a:r>
              <a:rPr lang="cs-CZ" sz="4000" i="1" smtClean="0"/>
              <a:t>Amaryllidaceae</a:t>
            </a:r>
            <a:r>
              <a:rPr lang="cs-CZ" sz="4000" smtClean="0"/>
              <a:t> – amarylkovité</a:t>
            </a:r>
          </a:p>
        </p:txBody>
      </p:sp>
      <p:sp>
        <p:nvSpPr>
          <p:cNvPr id="21508" name="Text Box 12"/>
          <p:cNvSpPr txBox="1">
            <a:spLocks noChangeArrowheads="1"/>
          </p:cNvSpPr>
          <p:nvPr/>
        </p:nvSpPr>
        <p:spPr bwMode="auto">
          <a:xfrm>
            <a:off x="1857375" y="1428750"/>
            <a:ext cx="1403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1"/>
              <a:t>Leucojum vernum</a:t>
            </a:r>
          </a:p>
        </p:txBody>
      </p:sp>
      <p:sp>
        <p:nvSpPr>
          <p:cNvPr id="21509" name="Text Box 12"/>
          <p:cNvSpPr txBox="1">
            <a:spLocks noChangeArrowheads="1"/>
          </p:cNvSpPr>
          <p:nvPr/>
        </p:nvSpPr>
        <p:spPr bwMode="auto">
          <a:xfrm>
            <a:off x="5500688" y="1428750"/>
            <a:ext cx="1504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1"/>
              <a:t>Leucojum aestivum</a:t>
            </a:r>
            <a:endParaRPr lang="cs-CZ" sz="1200"/>
          </a:p>
        </p:txBody>
      </p:sp>
      <p:pic>
        <p:nvPicPr>
          <p:cNvPr id="21510" name="Obrázek 8" descr="Leucojum vernum - Sargou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785938"/>
            <a:ext cx="3111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Obrázek 10" descr="leucojum_aestivum_PID1321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1785938"/>
            <a:ext cx="271462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531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-17463"/>
            <a:ext cx="8229600" cy="1089026"/>
          </a:xfrm>
        </p:spPr>
        <p:txBody>
          <a:bodyPr/>
          <a:lstStyle/>
          <a:p>
            <a:pPr eaLnBrk="1" hangingPunct="1"/>
            <a:r>
              <a:rPr lang="cs-CZ" sz="4000" i="1" smtClean="0"/>
              <a:t>Amaryllidaceae-amarylkovité</a:t>
            </a:r>
            <a:endParaRPr lang="cs-CZ" sz="4000" smtClean="0"/>
          </a:p>
        </p:txBody>
      </p:sp>
      <p:sp>
        <p:nvSpPr>
          <p:cNvPr id="22532" name="Text Box 12"/>
          <p:cNvSpPr txBox="1">
            <a:spLocks noChangeArrowheads="1"/>
          </p:cNvSpPr>
          <p:nvPr/>
        </p:nvSpPr>
        <p:spPr bwMode="auto">
          <a:xfrm>
            <a:off x="1857375" y="1428750"/>
            <a:ext cx="13509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1"/>
              <a:t>Galanthus nivalis</a:t>
            </a:r>
          </a:p>
        </p:txBody>
      </p:sp>
      <p:sp>
        <p:nvSpPr>
          <p:cNvPr id="22533" name="Text Box 12"/>
          <p:cNvSpPr txBox="1">
            <a:spLocks noChangeArrowheads="1"/>
          </p:cNvSpPr>
          <p:nvPr/>
        </p:nvSpPr>
        <p:spPr bwMode="auto">
          <a:xfrm>
            <a:off x="4929188" y="1428750"/>
            <a:ext cx="24622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1"/>
              <a:t>Narcissus </a:t>
            </a:r>
            <a:r>
              <a:rPr lang="cs-CZ" sz="1200"/>
              <a:t>spp. (pěstované druhy)</a:t>
            </a:r>
          </a:p>
        </p:txBody>
      </p:sp>
      <p:pic>
        <p:nvPicPr>
          <p:cNvPr id="22534" name="Obrázek 8" descr="Galanthus gracilis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85938"/>
            <a:ext cx="33210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Obrázek 10" descr="Narcissus_pseudonarcissus_03040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85938"/>
            <a:ext cx="332263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/>
          <p:cNvSpPr>
            <a:spLocks noChangeArrowheads="1"/>
          </p:cNvSpPr>
          <p:nvPr/>
        </p:nvSpPr>
        <p:spPr bwMode="auto">
          <a:xfrm>
            <a:off x="468313" y="1125538"/>
            <a:ext cx="8229600" cy="1143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4400" b="1" i="1">
                <a:solidFill>
                  <a:schemeClr val="tx2"/>
                </a:solidFill>
              </a:rPr>
              <a:t>Brassicaceae</a:t>
            </a:r>
            <a:r>
              <a:rPr lang="cs-CZ" sz="4400" b="1">
                <a:solidFill>
                  <a:schemeClr val="tx2"/>
                </a:solidFill>
              </a:rPr>
              <a:t> – brukvovité</a:t>
            </a:r>
          </a:p>
        </p:txBody>
      </p:sp>
      <p:sp>
        <p:nvSpPr>
          <p:cNvPr id="23554" name="Rectangle 7"/>
          <p:cNvSpPr>
            <a:spLocks noChangeArrowheads="1"/>
          </p:cNvSpPr>
          <p:nvPr/>
        </p:nvSpPr>
        <p:spPr bwMode="auto">
          <a:xfrm>
            <a:off x="611188" y="3716338"/>
            <a:ext cx="5372100" cy="2376487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2000" b="1">
                <a:solidFill>
                  <a:schemeClr val="tx2"/>
                </a:solidFill>
              </a:rPr>
              <a:t>Oddělení: </a:t>
            </a:r>
            <a:r>
              <a:rPr lang="cs-CZ" sz="2000" b="1" i="1">
                <a:solidFill>
                  <a:schemeClr val="tx2"/>
                </a:solidFill>
              </a:rPr>
              <a:t>Angiospermae (Magnoliophyta)</a:t>
            </a:r>
          </a:p>
          <a:p>
            <a:r>
              <a:rPr lang="cs-CZ" sz="2000" b="1">
                <a:solidFill>
                  <a:schemeClr val="tx2"/>
                </a:solidFill>
              </a:rPr>
              <a:t>	Dvouděložné</a:t>
            </a:r>
          </a:p>
          <a:p>
            <a:r>
              <a:rPr lang="cs-CZ" sz="2000" b="1">
                <a:solidFill>
                  <a:schemeClr val="tx2"/>
                </a:solidFill>
              </a:rPr>
              <a:t>                Pravé dvouděložné</a:t>
            </a:r>
          </a:p>
          <a:p>
            <a:r>
              <a:rPr lang="cs-CZ" sz="2000" b="1">
                <a:solidFill>
                  <a:schemeClr val="tx2"/>
                </a:solidFill>
              </a:rPr>
              <a:t>                  Rosidy</a:t>
            </a:r>
          </a:p>
          <a:p>
            <a:endParaRPr lang="cs-CZ" sz="2000" b="1">
              <a:solidFill>
                <a:schemeClr val="tx2"/>
              </a:solidFill>
            </a:endParaRPr>
          </a:p>
          <a:p>
            <a:r>
              <a:rPr lang="cs-CZ" sz="2000" b="1">
                <a:solidFill>
                  <a:schemeClr val="tx2"/>
                </a:solidFill>
              </a:rPr>
              <a:t>                     Řád: </a:t>
            </a:r>
            <a:r>
              <a:rPr lang="cs-CZ" sz="2000" b="1" i="1">
                <a:solidFill>
                  <a:schemeClr val="tx2"/>
                </a:solidFill>
              </a:rPr>
              <a:t>Brassicales</a:t>
            </a:r>
          </a:p>
          <a:p>
            <a:r>
              <a:rPr lang="cs-CZ" sz="2000" b="1">
                <a:solidFill>
                  <a:schemeClr val="tx2"/>
                </a:solidFill>
              </a:rPr>
              <a:t>                        Čeleď: </a:t>
            </a:r>
            <a:r>
              <a:rPr lang="cs-CZ" sz="2000" b="1" i="1">
                <a:solidFill>
                  <a:schemeClr val="tx2"/>
                </a:solidFill>
              </a:rPr>
              <a:t>Brassicaceae</a:t>
            </a:r>
          </a:p>
        </p:txBody>
      </p:sp>
      <p:sp>
        <p:nvSpPr>
          <p:cNvPr id="23555" name="Rectangle 24"/>
          <p:cNvSpPr>
            <a:spLocks noChangeArrowheads="1"/>
          </p:cNvSpPr>
          <p:nvPr/>
        </p:nvSpPr>
        <p:spPr bwMode="auto">
          <a:xfrm>
            <a:off x="8455025" y="6611938"/>
            <a:ext cx="6889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000">
                <a:solidFill>
                  <a:schemeClr val="bg1"/>
                </a:solidFill>
              </a:rPr>
              <a:t>wmap.cz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827088" y="4652963"/>
            <a:ext cx="11318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000">
                <a:solidFill>
                  <a:schemeClr val="bg1"/>
                </a:solidFill>
              </a:rPr>
              <a:t>wihort.uwex.edu </a:t>
            </a:r>
          </a:p>
        </p:txBody>
      </p:sp>
      <p:sp>
        <p:nvSpPr>
          <p:cNvPr id="24580" name="Rectangle 19"/>
          <p:cNvSpPr>
            <a:spLocks noChangeArrowheads="1"/>
          </p:cNvSpPr>
          <p:nvPr/>
        </p:nvSpPr>
        <p:spPr bwMode="auto">
          <a:xfrm>
            <a:off x="2922588" y="5489575"/>
            <a:ext cx="1577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000">
                <a:solidFill>
                  <a:schemeClr val="bg1"/>
                </a:solidFill>
              </a:rPr>
              <a:t>commons.wikimedia.org </a:t>
            </a:r>
          </a:p>
        </p:txBody>
      </p:sp>
      <p:sp>
        <p:nvSpPr>
          <p:cNvPr id="24581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cs-CZ" i="1" smtClean="0"/>
              <a:t>Brassicaceae</a:t>
            </a:r>
            <a:r>
              <a:rPr lang="cs-CZ" smtClean="0"/>
              <a:t> – brukvovité</a:t>
            </a:r>
          </a:p>
        </p:txBody>
      </p:sp>
      <p:sp>
        <p:nvSpPr>
          <p:cNvPr id="24582" name="Rectangle 26"/>
          <p:cNvSpPr>
            <a:spLocks noChangeArrowheads="1"/>
          </p:cNvSpPr>
          <p:nvPr/>
        </p:nvSpPr>
        <p:spPr bwMode="auto">
          <a:xfrm>
            <a:off x="1042988" y="908050"/>
            <a:ext cx="41592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cs-CZ" b="1"/>
              <a:t> </a:t>
            </a:r>
            <a:r>
              <a:rPr lang="cs-CZ"/>
              <a:t>Jednoleté nebo vytrvalé byliny, </a:t>
            </a:r>
          </a:p>
          <a:p>
            <a:r>
              <a:rPr lang="cs-CZ"/>
              <a:t>   vzácně keříky</a:t>
            </a:r>
          </a:p>
          <a:p>
            <a:endParaRPr lang="cs-CZ"/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cs-CZ" b="1"/>
              <a:t> Listy</a:t>
            </a:r>
          </a:p>
          <a:p>
            <a:pPr>
              <a:lnSpc>
                <a:spcPct val="90000"/>
              </a:lnSpc>
            </a:pPr>
            <a:r>
              <a:rPr lang="cs-CZ" b="1"/>
              <a:t>  střídavé</a:t>
            </a:r>
            <a:r>
              <a:rPr lang="cs-CZ"/>
              <a:t> nebo v </a:t>
            </a:r>
            <a:r>
              <a:rPr lang="cs-CZ" b="1"/>
              <a:t>přízemní růžici</a:t>
            </a:r>
          </a:p>
          <a:p>
            <a:pPr>
              <a:lnSpc>
                <a:spcPct val="90000"/>
              </a:lnSpc>
            </a:pPr>
            <a:r>
              <a:rPr lang="cs-CZ" b="1"/>
              <a:t>  bez palistů</a:t>
            </a:r>
            <a:endParaRPr lang="cs-CZ"/>
          </a:p>
          <a:p>
            <a:pPr>
              <a:lnSpc>
                <a:spcPct val="90000"/>
              </a:lnSpc>
            </a:pPr>
            <a:r>
              <a:rPr lang="cs-CZ"/>
              <a:t>  jednoduché celistvé, </a:t>
            </a:r>
            <a:r>
              <a:rPr lang="cs-CZ">
                <a:sym typeface="Symbol" pitchFamily="18" charset="2"/>
              </a:rPr>
              <a:t>členěné, složené</a:t>
            </a:r>
          </a:p>
          <a:p>
            <a:pPr>
              <a:lnSpc>
                <a:spcPct val="90000"/>
              </a:lnSpc>
            </a:pPr>
            <a:endParaRPr lang="cs-CZ">
              <a:sym typeface="Symbol" pitchFamily="18" charset="2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cs-CZ" b="1"/>
              <a:t> Odění: důležitý taxonomický znak </a:t>
            </a:r>
          </a:p>
          <a:p>
            <a:pPr>
              <a:lnSpc>
                <a:spcPct val="90000"/>
              </a:lnSpc>
            </a:pPr>
            <a:r>
              <a:rPr lang="cs-CZ"/>
              <a:t> trichomy jednoduché, dvouramenné,</a:t>
            </a:r>
          </a:p>
          <a:p>
            <a:pPr>
              <a:lnSpc>
                <a:spcPct val="90000"/>
              </a:lnSpc>
            </a:pPr>
            <a:r>
              <a:rPr lang="cs-CZ"/>
              <a:t> hvězdovité, vzácně žláznaté</a:t>
            </a:r>
          </a:p>
          <a:p>
            <a:pPr>
              <a:lnSpc>
                <a:spcPct val="90000"/>
              </a:lnSpc>
            </a:pPr>
            <a:endParaRPr lang="cs-CZ"/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cs-CZ" b="1"/>
              <a:t>Obsahové látky glukosinoláty </a:t>
            </a:r>
          </a:p>
          <a:p>
            <a:pPr>
              <a:lnSpc>
                <a:spcPct val="90000"/>
              </a:lnSpc>
            </a:pPr>
            <a:r>
              <a:rPr lang="cs-CZ" b="1"/>
              <a:t> </a:t>
            </a:r>
            <a:r>
              <a:rPr lang="cs-CZ"/>
              <a:t>(síra, ochrana před býložravci)</a:t>
            </a:r>
            <a:endParaRPr lang="cs-CZ" b="1"/>
          </a:p>
          <a:p>
            <a:pPr>
              <a:lnSpc>
                <a:spcPct val="90000"/>
              </a:lnSpc>
            </a:pPr>
            <a:endParaRPr lang="cs-CZ"/>
          </a:p>
          <a:p>
            <a:pPr>
              <a:lnSpc>
                <a:spcPct val="90000"/>
              </a:lnSpc>
            </a:pPr>
            <a:endParaRPr lang="cs-CZ">
              <a:sym typeface="Symbol" pitchFamily="18" charset="2"/>
            </a:endParaRPr>
          </a:p>
          <a:p>
            <a:endParaRPr lang="cs-CZ"/>
          </a:p>
        </p:txBody>
      </p:sp>
      <p:pic>
        <p:nvPicPr>
          <p:cNvPr id="24583" name="Obrázek 14" descr="harda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268413"/>
            <a:ext cx="2446338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22"/>
          <p:cNvSpPr txBox="1">
            <a:spLocks noChangeArrowheads="1"/>
          </p:cNvSpPr>
          <p:nvPr/>
        </p:nvSpPr>
        <p:spPr bwMode="auto">
          <a:xfrm>
            <a:off x="5929313" y="1000125"/>
            <a:ext cx="21224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i="1"/>
              <a:t>Sinapis arvensis</a:t>
            </a:r>
          </a:p>
        </p:txBody>
      </p:sp>
      <p:pic>
        <p:nvPicPr>
          <p:cNvPr id="24585" name="Obrázek 16" descr="F1.medium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4714875"/>
            <a:ext cx="17399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Obrázek 17" descr="Glandular_trichomes_on_modified_leaf_surface_of_butterwort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4714875"/>
            <a:ext cx="1789112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Rectangle 24"/>
          <p:cNvSpPr>
            <a:spLocks noChangeArrowheads="1"/>
          </p:cNvSpPr>
          <p:nvPr/>
        </p:nvSpPr>
        <p:spPr bwMode="auto">
          <a:xfrm>
            <a:off x="7812088" y="4365625"/>
            <a:ext cx="11557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700"/>
              <a:t>www.50mucizebitky.com</a:t>
            </a:r>
          </a:p>
        </p:txBody>
      </p:sp>
      <p:sp>
        <p:nvSpPr>
          <p:cNvPr id="24588" name="Rectangle 24"/>
          <p:cNvSpPr>
            <a:spLocks noChangeArrowheads="1"/>
          </p:cNvSpPr>
          <p:nvPr/>
        </p:nvSpPr>
        <p:spPr bwMode="auto">
          <a:xfrm>
            <a:off x="3708400" y="6308725"/>
            <a:ext cx="1163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000">
                <a:solidFill>
                  <a:schemeClr val="bg1"/>
                </a:solidFill>
              </a:rPr>
              <a:t>quorumtech.com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 rot="5400000">
            <a:off x="4320381" y="-3987006"/>
            <a:ext cx="503238" cy="9144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323850" y="0"/>
            <a:ext cx="503238" cy="6858000"/>
          </a:xfrm>
          <a:prstGeom prst="rect">
            <a:avLst/>
          </a:prstGeom>
          <a:solidFill>
            <a:srgbClr val="7BC9B3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6627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cs-CZ" i="1" smtClean="0"/>
              <a:t>Brassicaceae</a:t>
            </a:r>
            <a:r>
              <a:rPr lang="cs-CZ" smtClean="0"/>
              <a:t> – brukvovité</a:t>
            </a:r>
          </a:p>
        </p:txBody>
      </p:sp>
      <p:sp>
        <p:nvSpPr>
          <p:cNvPr id="26628" name="Rectangle 26"/>
          <p:cNvSpPr>
            <a:spLocks noChangeArrowheads="1"/>
          </p:cNvSpPr>
          <p:nvPr/>
        </p:nvSpPr>
        <p:spPr bwMode="auto">
          <a:xfrm>
            <a:off x="1042988" y="908050"/>
            <a:ext cx="4473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cs-CZ" b="1"/>
              <a:t> Květenství hroznovitá</a:t>
            </a:r>
            <a:r>
              <a:rPr lang="cs-CZ"/>
              <a:t>, bez listenů</a:t>
            </a:r>
          </a:p>
          <a:p>
            <a:pPr>
              <a:buFont typeface="Arial" charset="0"/>
              <a:buChar char="•"/>
            </a:pPr>
            <a:r>
              <a:rPr lang="cs-CZ" b="1"/>
              <a:t> Květy</a:t>
            </a:r>
            <a:r>
              <a:rPr lang="cs-CZ"/>
              <a:t> oboupohlavné, </a:t>
            </a:r>
            <a:r>
              <a:rPr lang="cs-CZ" b="1"/>
              <a:t>aktinomorfní</a:t>
            </a:r>
          </a:p>
          <a:p>
            <a:pPr>
              <a:buFont typeface="Arial" charset="0"/>
              <a:buChar char="•"/>
            </a:pPr>
            <a:r>
              <a:rPr lang="cs-CZ" b="1"/>
              <a:t> Květní obaly </a:t>
            </a:r>
            <a:r>
              <a:rPr lang="cs-CZ"/>
              <a:t>rozlišené,</a:t>
            </a:r>
            <a:r>
              <a:rPr lang="cs-CZ" b="1"/>
              <a:t> kalich </a:t>
            </a:r>
            <a:r>
              <a:rPr lang="cs-CZ"/>
              <a:t>2</a:t>
            </a:r>
            <a:r>
              <a:rPr lang="en-US"/>
              <a:t>+</a:t>
            </a:r>
            <a:r>
              <a:rPr lang="cs-CZ"/>
              <a:t>2 lístky</a:t>
            </a:r>
          </a:p>
          <a:p>
            <a:r>
              <a:rPr lang="cs-CZ" b="1"/>
              <a:t>                                        koruna </a:t>
            </a:r>
            <a:r>
              <a:rPr lang="cs-CZ"/>
              <a:t>4 lístky</a:t>
            </a:r>
          </a:p>
        </p:txBody>
      </p:sp>
      <p:pic>
        <p:nvPicPr>
          <p:cNvPr id="26629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205038"/>
            <a:ext cx="400367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492375"/>
            <a:ext cx="38163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23"/>
          <p:cNvSpPr>
            <a:spLocks noChangeArrowheads="1"/>
          </p:cNvSpPr>
          <p:nvPr/>
        </p:nvSpPr>
        <p:spPr bwMode="auto">
          <a:xfrm>
            <a:off x="971550" y="1989138"/>
            <a:ext cx="19288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 u="sng"/>
              <a:t>Hroznovitá květenství</a:t>
            </a:r>
            <a:r>
              <a:rPr lang="cs-CZ" sz="1400"/>
              <a:t> </a:t>
            </a:r>
          </a:p>
        </p:txBody>
      </p:sp>
      <p:sp>
        <p:nvSpPr>
          <p:cNvPr id="26632" name="Rectangle 24"/>
          <p:cNvSpPr>
            <a:spLocks noChangeArrowheads="1"/>
          </p:cNvSpPr>
          <p:nvPr/>
        </p:nvSpPr>
        <p:spPr bwMode="auto">
          <a:xfrm>
            <a:off x="5076825" y="2276475"/>
            <a:ext cx="2057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 u="sng"/>
              <a:t>Vrcholičnatá květenství</a:t>
            </a:r>
            <a:r>
              <a:rPr lang="cs-CZ" sz="1400"/>
              <a:t> </a:t>
            </a:r>
          </a:p>
        </p:txBody>
      </p:sp>
      <p:sp>
        <p:nvSpPr>
          <p:cNvPr id="26633" name="Rectangle 25"/>
          <p:cNvSpPr>
            <a:spLocks noChangeArrowheads="1"/>
          </p:cNvSpPr>
          <p:nvPr/>
        </p:nvSpPr>
        <p:spPr bwMode="auto">
          <a:xfrm>
            <a:off x="4500563" y="6237288"/>
            <a:ext cx="11001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700"/>
              <a:t>http://web2.mendelu.cz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601</Words>
  <Application>Microsoft Office PowerPoint</Application>
  <PresentationFormat>On-screen Show (4:3)</PresentationFormat>
  <Paragraphs>247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Symbol</vt:lpstr>
      <vt:lpstr>Trebuchet MS</vt:lpstr>
      <vt:lpstr>Výchozí návrh</vt:lpstr>
      <vt:lpstr>Snímek 1</vt:lpstr>
      <vt:lpstr>Amaryllidaceae – amarylkovité</vt:lpstr>
      <vt:lpstr>Amaryllidaceae – amarylkovité</vt:lpstr>
      <vt:lpstr>Amaryllidaceae – amarylkovité</vt:lpstr>
      <vt:lpstr>Amaryllidaceae – amarylkovité</vt:lpstr>
      <vt:lpstr>Amaryllidaceae-amarylkovité</vt:lpstr>
      <vt:lpstr>Snímek 7</vt:lpstr>
      <vt:lpstr>Brassicaceae – brukvovité</vt:lpstr>
      <vt:lpstr>Brassicaceae – brukvovité</vt:lpstr>
      <vt:lpstr>Brassicaceae – brukvovité</vt:lpstr>
      <vt:lpstr>Brassicaceae – brukvovité</vt:lpstr>
      <vt:lpstr>Snímek 12</vt:lpstr>
      <vt:lpstr>Snímek 13</vt:lpstr>
      <vt:lpstr>Snímek 14</vt:lpstr>
      <vt:lpstr>Snímek 15</vt:lpstr>
      <vt:lpstr>Snímek 16</vt:lpstr>
      <vt:lpstr>Snímek 17</vt:lpstr>
      <vt:lpstr>Asteraceae – hvězdnicovité</vt:lpstr>
      <vt:lpstr>Asteraceae – hvězdnicovité</vt:lpstr>
      <vt:lpstr>Asteraceae – hvězdnicovité</vt:lpstr>
      <vt:lpstr>Asteraceae – hvězdnicovité</vt:lpstr>
      <vt:lpstr>Asteraceae – hvězdnicovité</vt:lpstr>
      <vt:lpstr>Asteraceae – hvězdnicovité</vt:lpstr>
      <vt:lpstr>Asteraceae – hvězdnicovité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Dana</dc:creator>
  <cp:lastModifiedBy>admin</cp:lastModifiedBy>
  <cp:revision>198</cp:revision>
  <dcterms:created xsi:type="dcterms:W3CDTF">2010-04-13T06:32:04Z</dcterms:created>
  <dcterms:modified xsi:type="dcterms:W3CDTF">2012-04-26T15:42:33Z</dcterms:modified>
</cp:coreProperties>
</file>