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302" r:id="rId4"/>
    <p:sldId id="303" r:id="rId5"/>
    <p:sldId id="304" r:id="rId6"/>
    <p:sldId id="305" r:id="rId7"/>
    <p:sldId id="298" r:id="rId8"/>
    <p:sldId id="295" r:id="rId9"/>
    <p:sldId id="296" r:id="rId10"/>
    <p:sldId id="297" r:id="rId11"/>
    <p:sldId id="287" r:id="rId12"/>
    <p:sldId id="299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E9FF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5" autoAdjust="0"/>
    <p:restoredTop sz="94660"/>
  </p:normalViewPr>
  <p:slideViewPr>
    <p:cSldViewPr>
      <p:cViewPr varScale="1">
        <p:scale>
          <a:sx n="105" d="100"/>
          <a:sy n="105" d="100"/>
        </p:scale>
        <p:origin x="-10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0213D-EB3C-43E2-AD32-301822C7CE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DE430-8505-4407-B8DD-6EAF126764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1C502-2A04-4E24-B0B1-8500364C13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AC5E2-AA00-44D5-93B2-D2A365332A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26CB5-3AA9-4133-8591-0A5AFD1865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F1A48-8533-4FB1-BA82-681097B58B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92FE2-1FA6-4660-85DE-F94F9AB13E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D3AEE-85E8-4108-989B-CACAB0346F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30021-8697-49BF-BA40-0453310A7B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ECA3F-BE36-4B28-B48A-3650673E33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08303-DD80-4531-8461-16D087D295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21FB8-D1D0-4540-9E00-F527CB82D6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6C7F-1A00-4C18-A149-153C806E53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6E509-7365-445D-9D92-92585D5B4E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F4277-1D12-4D91-911F-638A1BF145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502ADEA-BE62-4CA4-85D7-6C578C64F9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Magnolia_soulangeana_kv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457200" y="765175"/>
            <a:ext cx="8229600" cy="1143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4400" b="1" i="1">
                <a:latin typeface="Calibri" pitchFamily="34" charset="0"/>
              </a:rPr>
              <a:t>Magnoliaceae</a:t>
            </a:r>
            <a:r>
              <a:rPr lang="cs-CZ" sz="4400" b="1">
                <a:latin typeface="Calibri" pitchFamily="34" charset="0"/>
              </a:rPr>
              <a:t> – šácholánovité</a:t>
            </a: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500063" y="3357563"/>
            <a:ext cx="4719637" cy="20161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000" b="1">
                <a:latin typeface="Calibri" pitchFamily="34" charset="0"/>
              </a:rPr>
              <a:t>Oddělení: </a:t>
            </a:r>
            <a:r>
              <a:rPr lang="cs-CZ" sz="2000" b="1" i="1">
                <a:latin typeface="Calibri" pitchFamily="34" charset="0"/>
              </a:rPr>
              <a:t>Angiospermae (Magnoliophyta)</a:t>
            </a:r>
          </a:p>
          <a:p>
            <a:r>
              <a:rPr lang="cs-CZ" sz="2000" b="1">
                <a:latin typeface="Calibri" pitchFamily="34" charset="0"/>
              </a:rPr>
              <a:t>       Bazální krytosemenné</a:t>
            </a:r>
          </a:p>
          <a:p>
            <a:r>
              <a:rPr lang="cs-CZ" sz="2000" b="1">
                <a:latin typeface="Calibri" pitchFamily="34" charset="0"/>
              </a:rPr>
              <a:t>          Magnoliidy</a:t>
            </a:r>
          </a:p>
          <a:p>
            <a:endParaRPr lang="cs-CZ" sz="2000" b="1">
              <a:latin typeface="Calibri" pitchFamily="34" charset="0"/>
            </a:endParaRPr>
          </a:p>
          <a:p>
            <a:r>
              <a:rPr lang="cs-CZ" sz="2000" b="1">
                <a:latin typeface="Calibri" pitchFamily="34" charset="0"/>
              </a:rPr>
              <a:t>            Řád: </a:t>
            </a:r>
            <a:r>
              <a:rPr lang="cs-CZ" sz="2000" b="1" i="1">
                <a:latin typeface="Calibri" pitchFamily="34" charset="0"/>
              </a:rPr>
              <a:t>Magnoliales</a:t>
            </a:r>
          </a:p>
          <a:p>
            <a:r>
              <a:rPr lang="cs-CZ" sz="2000" b="1">
                <a:latin typeface="Calibri" pitchFamily="34" charset="0"/>
              </a:rPr>
              <a:t>                Čeleď: </a:t>
            </a:r>
            <a:r>
              <a:rPr lang="cs-CZ" sz="2000" b="1" i="1">
                <a:latin typeface="Calibri" pitchFamily="34" charset="0"/>
              </a:rPr>
              <a:t>Magnoliaceae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Obrázek 35" descr="39- Epipetalous stamens.jpg"/>
          <p:cNvPicPr>
            <a:picLocks noChangeAspect="1"/>
          </p:cNvPicPr>
          <p:nvPr/>
        </p:nvPicPr>
        <p:blipFill>
          <a:blip r:embed="rId2"/>
          <a:srcRect r="37253"/>
          <a:stretch>
            <a:fillRect/>
          </a:stretch>
        </p:blipFill>
        <p:spPr bwMode="auto">
          <a:xfrm>
            <a:off x="1187450" y="2133600"/>
            <a:ext cx="2592388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Obrázek 33" descr="3387266440_74fe0d4207_z.jpg"/>
          <p:cNvPicPr>
            <a:picLocks noChangeAspect="1"/>
          </p:cNvPicPr>
          <p:nvPr/>
        </p:nvPicPr>
        <p:blipFill>
          <a:blip r:embed="rId3"/>
          <a:srcRect l="14372" r="2986"/>
          <a:stretch>
            <a:fillRect/>
          </a:stretch>
        </p:blipFill>
        <p:spPr bwMode="auto">
          <a:xfrm>
            <a:off x="4883150" y="2708275"/>
            <a:ext cx="364966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85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-17463"/>
            <a:ext cx="8027988" cy="1143001"/>
          </a:xfrm>
        </p:spPr>
        <p:txBody>
          <a:bodyPr/>
          <a:lstStyle/>
          <a:p>
            <a:pPr eaLnBrk="1" hangingPunct="1"/>
            <a:r>
              <a:rPr lang="cs-CZ" sz="4000" b="1" i="1" smtClean="0">
                <a:latin typeface="Constantia" pitchFamily="18" charset="0"/>
              </a:rPr>
              <a:t>Primulaceae</a:t>
            </a:r>
            <a:r>
              <a:rPr lang="cs-CZ" sz="4000" smtClean="0">
                <a:latin typeface="Constantia" pitchFamily="18" charset="0"/>
              </a:rPr>
              <a:t> </a:t>
            </a:r>
            <a:r>
              <a:rPr lang="cs-CZ" sz="3600" smtClean="0">
                <a:latin typeface="Constantia" pitchFamily="18" charset="0"/>
              </a:rPr>
              <a:t>– prvosenkovité</a:t>
            </a:r>
          </a:p>
        </p:txBody>
      </p:sp>
      <p:sp>
        <p:nvSpPr>
          <p:cNvPr id="20486" name="Obdélník 9"/>
          <p:cNvSpPr>
            <a:spLocks noChangeArrowheads="1"/>
          </p:cNvSpPr>
          <p:nvPr/>
        </p:nvSpPr>
        <p:spPr bwMode="auto">
          <a:xfrm>
            <a:off x="900113" y="908050"/>
            <a:ext cx="77755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b="1">
                <a:latin typeface="Constantia" pitchFamily="18" charset="0"/>
              </a:rPr>
              <a:t>Gyneceum </a:t>
            </a:r>
          </a:p>
          <a:p>
            <a:r>
              <a:rPr lang="cs-CZ" b="1">
                <a:latin typeface="Constantia" pitchFamily="18" charset="0"/>
              </a:rPr>
              <a:t>	cenokarpní: </a:t>
            </a:r>
            <a:r>
              <a:rPr lang="cs-CZ">
                <a:latin typeface="Constantia" pitchFamily="18" charset="0"/>
              </a:rPr>
              <a:t>srůstá z 5 plodolistů, svrchní</a:t>
            </a:r>
          </a:p>
          <a:p>
            <a:r>
              <a:rPr lang="cs-CZ" b="1">
                <a:latin typeface="Constantia" pitchFamily="18" charset="0"/>
              </a:rPr>
              <a:t>			</a:t>
            </a:r>
            <a:r>
              <a:rPr lang="cs-CZ">
                <a:latin typeface="Constantia" pitchFamily="18" charset="0"/>
              </a:rPr>
              <a:t>jednopouzdrý semeník</a:t>
            </a:r>
            <a:endParaRPr lang="cs-CZ" b="1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cs-CZ" b="1">
                <a:latin typeface="Constantia" pitchFamily="18" charset="0"/>
              </a:rPr>
              <a:t>Plod:</a:t>
            </a:r>
            <a:r>
              <a:rPr lang="cs-CZ">
                <a:latin typeface="Constantia" pitchFamily="18" charset="0"/>
              </a:rPr>
              <a:t> </a:t>
            </a:r>
            <a:r>
              <a:rPr lang="cs-CZ" b="1">
                <a:latin typeface="Constantia" pitchFamily="18" charset="0"/>
              </a:rPr>
              <a:t>tobolka</a:t>
            </a:r>
            <a:endParaRPr lang="cs-CZ">
              <a:latin typeface="Constantia" pitchFamily="18" charset="0"/>
            </a:endParaRPr>
          </a:p>
          <a:p>
            <a:r>
              <a:rPr lang="cs-CZ">
                <a:latin typeface="Constantia" pitchFamily="18" charset="0"/>
              </a:rPr>
              <a:t> </a:t>
            </a: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3779838" y="4508500"/>
            <a:ext cx="714375" cy="2778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/>
              <a:t>tyčinky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3779838" y="3068638"/>
            <a:ext cx="622300" cy="277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/>
              <a:t>blizna</a:t>
            </a:r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 flipH="1">
            <a:off x="6156325" y="3357563"/>
            <a:ext cx="71913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90" name="Text Box 9"/>
          <p:cNvSpPr txBox="1">
            <a:spLocks noChangeArrowheads="1"/>
          </p:cNvSpPr>
          <p:nvPr/>
        </p:nvSpPr>
        <p:spPr bwMode="auto">
          <a:xfrm>
            <a:off x="7235825" y="4652963"/>
            <a:ext cx="1285875" cy="277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200" b="1"/>
              <a:t>vytrvalý kalich </a:t>
            </a:r>
          </a:p>
        </p:txBody>
      </p:sp>
      <p:sp>
        <p:nvSpPr>
          <p:cNvPr id="20491" name="Text Box 9"/>
          <p:cNvSpPr txBox="1">
            <a:spLocks noChangeArrowheads="1"/>
          </p:cNvSpPr>
          <p:nvPr/>
        </p:nvSpPr>
        <p:spPr bwMode="auto">
          <a:xfrm>
            <a:off x="3779838" y="2636838"/>
            <a:ext cx="696912" cy="277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/>
              <a:t>koruna</a:t>
            </a:r>
          </a:p>
        </p:txBody>
      </p:sp>
      <p:sp>
        <p:nvSpPr>
          <p:cNvPr id="20492" name="Text Box 9"/>
          <p:cNvSpPr txBox="1">
            <a:spLocks noChangeArrowheads="1"/>
          </p:cNvSpPr>
          <p:nvPr/>
        </p:nvSpPr>
        <p:spPr bwMode="auto">
          <a:xfrm>
            <a:off x="3635375" y="5589588"/>
            <a:ext cx="798513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/>
              <a:t>semeník</a:t>
            </a:r>
          </a:p>
        </p:txBody>
      </p:sp>
      <p:sp>
        <p:nvSpPr>
          <p:cNvPr id="20493" name="Line 10"/>
          <p:cNvSpPr>
            <a:spLocks noChangeShapeType="1"/>
          </p:cNvSpPr>
          <p:nvPr/>
        </p:nvSpPr>
        <p:spPr bwMode="auto">
          <a:xfrm flipH="1" flipV="1">
            <a:off x="7524750" y="4221163"/>
            <a:ext cx="714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4643438" y="5661025"/>
            <a:ext cx="1477962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b="1" i="1" dirty="0" err="1">
                <a:latin typeface="+mj-lt"/>
                <a:cs typeface="+mn-cs"/>
              </a:rPr>
              <a:t>Primula</a:t>
            </a:r>
            <a:r>
              <a:rPr lang="cs-CZ" sz="1200" b="1" i="1" dirty="0">
                <a:latin typeface="+mj-lt"/>
                <a:cs typeface="+mn-cs"/>
              </a:rPr>
              <a:t> </a:t>
            </a:r>
            <a:r>
              <a:rPr lang="cs-CZ" sz="1200" b="1" i="1" dirty="0" err="1">
                <a:latin typeface="+mj-lt"/>
                <a:cs typeface="+mn-cs"/>
              </a:rPr>
              <a:t>veris</a:t>
            </a:r>
            <a:endParaRPr lang="cs-CZ" sz="1200" b="1" i="1" dirty="0">
              <a:latin typeface="+mj-lt"/>
              <a:cs typeface="+mn-cs"/>
            </a:endParaRPr>
          </a:p>
          <a:p>
            <a:pPr algn="ctr">
              <a:defRPr/>
            </a:pPr>
            <a:r>
              <a:rPr lang="cs-CZ" sz="1200" dirty="0">
                <a:latin typeface="+mj-lt"/>
                <a:cs typeface="+mn-cs"/>
              </a:rPr>
              <a:t>(prvosenka jarní)</a:t>
            </a:r>
            <a:endParaRPr lang="cs-CZ" sz="1200" b="1" i="1" dirty="0">
              <a:latin typeface="+mj-lt"/>
              <a:cs typeface="+mn-cs"/>
            </a:endParaRPr>
          </a:p>
        </p:txBody>
      </p:sp>
      <p:sp>
        <p:nvSpPr>
          <p:cNvPr id="20495" name="Text Box 9"/>
          <p:cNvSpPr txBox="1">
            <a:spLocks noChangeArrowheads="1"/>
          </p:cNvSpPr>
          <p:nvPr/>
        </p:nvSpPr>
        <p:spPr bwMode="auto">
          <a:xfrm>
            <a:off x="6721475" y="3068638"/>
            <a:ext cx="731838" cy="277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200" b="1"/>
              <a:t>tobolka</a:t>
            </a:r>
          </a:p>
        </p:txBody>
      </p:sp>
      <p:sp>
        <p:nvSpPr>
          <p:cNvPr id="20496" name="Text Box 9"/>
          <p:cNvSpPr txBox="1">
            <a:spLocks noChangeArrowheads="1"/>
          </p:cNvSpPr>
          <p:nvPr/>
        </p:nvSpPr>
        <p:spPr bwMode="auto">
          <a:xfrm>
            <a:off x="3779838" y="3500438"/>
            <a:ext cx="661987" cy="277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/>
              <a:t>čnělka</a:t>
            </a:r>
          </a:p>
        </p:txBody>
      </p:sp>
      <p:sp>
        <p:nvSpPr>
          <p:cNvPr id="20497" name="Text Box 9"/>
          <p:cNvSpPr txBox="1">
            <a:spLocks noChangeArrowheads="1"/>
          </p:cNvSpPr>
          <p:nvPr/>
        </p:nvSpPr>
        <p:spPr bwMode="auto">
          <a:xfrm>
            <a:off x="3779838" y="3933825"/>
            <a:ext cx="620712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/>
              <a:t>kalich</a:t>
            </a:r>
          </a:p>
        </p:txBody>
      </p:sp>
      <p:sp>
        <p:nvSpPr>
          <p:cNvPr id="20498" name="Rectangle 11"/>
          <p:cNvSpPr>
            <a:spLocks noChangeArrowheads="1"/>
          </p:cNvSpPr>
          <p:nvPr/>
        </p:nvSpPr>
        <p:spPr bwMode="auto">
          <a:xfrm>
            <a:off x="6948488" y="6092825"/>
            <a:ext cx="1611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http://www.life.illinois.edu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Obrázek 19" descr="Primula.veris.33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628775"/>
            <a:ext cx="33480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Obrázek 18" descr="Primula_elatior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916113"/>
            <a:ext cx="2865437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166813" y="2152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6443663" y="5445125"/>
            <a:ext cx="2268537" cy="4048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 b="1" i="1"/>
              <a:t>Primula elatior               </a:t>
            </a:r>
            <a:r>
              <a:rPr lang="cs-CZ" sz="1200"/>
              <a:t>(prvosenka vyšší)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510" name="Rectangle 2"/>
          <p:cNvSpPr>
            <a:spLocks noChangeArrowheads="1"/>
          </p:cNvSpPr>
          <p:nvPr/>
        </p:nvSpPr>
        <p:spPr bwMode="auto">
          <a:xfrm rot="5400000">
            <a:off x="4320381" y="-3915568"/>
            <a:ext cx="503237" cy="91440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2771775" y="1773238"/>
            <a:ext cx="20161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 b="1" i="1"/>
              <a:t>Primula veris             </a:t>
            </a:r>
            <a:r>
              <a:rPr lang="cs-CZ" sz="1200"/>
              <a:t>(prvosenka jarní)</a:t>
            </a:r>
          </a:p>
        </p:txBody>
      </p:sp>
      <p:sp>
        <p:nvSpPr>
          <p:cNvPr id="21512" name="Text Box 4"/>
          <p:cNvSpPr txBox="1">
            <a:spLocks noChangeArrowheads="1"/>
          </p:cNvSpPr>
          <p:nvPr/>
        </p:nvSpPr>
        <p:spPr bwMode="auto">
          <a:xfrm>
            <a:off x="808038" y="908050"/>
            <a:ext cx="772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onstantia" pitchFamily="18" charset="0"/>
              </a:rPr>
              <a:t>Naši zástupci</a:t>
            </a:r>
          </a:p>
        </p:txBody>
      </p:sp>
      <p:sp>
        <p:nvSpPr>
          <p:cNvPr id="14" name="Rectangle 21"/>
          <p:cNvSpPr txBox="1">
            <a:spLocks noChangeArrowheads="1"/>
          </p:cNvSpPr>
          <p:nvPr/>
        </p:nvSpPr>
        <p:spPr>
          <a:xfrm>
            <a:off x="0" y="285750"/>
            <a:ext cx="7885113" cy="1000125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defRPr/>
            </a:pPr>
            <a:r>
              <a:rPr lang="cs-CZ" sz="4000" b="1" i="1" kern="0" dirty="0" err="1">
                <a:solidFill>
                  <a:schemeClr val="tx2"/>
                </a:solidFill>
                <a:latin typeface="Constantia" pitchFamily="18" charset="0"/>
                <a:ea typeface="+mj-ea"/>
                <a:cs typeface="+mj-cs"/>
              </a:rPr>
              <a:t>Primulaceae</a:t>
            </a:r>
            <a:r>
              <a:rPr lang="cs-CZ" sz="4000" b="1" kern="0" dirty="0">
                <a:solidFill>
                  <a:schemeClr val="tx2"/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cs-CZ" sz="3600" kern="0" dirty="0">
                <a:solidFill>
                  <a:schemeClr val="tx2"/>
                </a:solidFill>
                <a:latin typeface="Constantia" pitchFamily="18" charset="0"/>
                <a:ea typeface="+mj-ea"/>
                <a:cs typeface="+mj-cs"/>
              </a:rPr>
              <a:t>– </a:t>
            </a:r>
            <a:r>
              <a:rPr lang="cs-CZ" sz="3600" kern="0" dirty="0" err="1">
                <a:solidFill>
                  <a:schemeClr val="tx2"/>
                </a:solidFill>
                <a:latin typeface="Constantia" pitchFamily="18" charset="0"/>
                <a:ea typeface="+mj-ea"/>
                <a:cs typeface="+mj-cs"/>
              </a:rPr>
              <a:t>prvosenkovité</a:t>
            </a:r>
            <a:endParaRPr lang="cs-CZ" sz="3600" kern="0" dirty="0">
              <a:solidFill>
                <a:schemeClr val="tx2"/>
              </a:solidFill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21514" name="Obrázek 16" descr="Cowslip_-_Primula_veris2.jpg"/>
          <p:cNvPicPr>
            <a:picLocks noChangeAspect="1"/>
          </p:cNvPicPr>
          <p:nvPr/>
        </p:nvPicPr>
        <p:blipFill>
          <a:blip r:embed="rId4"/>
          <a:srcRect b="20599"/>
          <a:stretch>
            <a:fillRect/>
          </a:stretch>
        </p:blipFill>
        <p:spPr bwMode="auto">
          <a:xfrm>
            <a:off x="3348038" y="4797425"/>
            <a:ext cx="1493837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Obrázek 17" descr="Primula_elatior_kvet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1196975"/>
            <a:ext cx="216217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Rectangle 11"/>
          <p:cNvSpPr>
            <a:spLocks noChangeArrowheads="1"/>
          </p:cNvSpPr>
          <p:nvPr/>
        </p:nvSpPr>
        <p:spPr bwMode="auto">
          <a:xfrm>
            <a:off x="6516688" y="6165850"/>
            <a:ext cx="2119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http://www.botanickafotogalerie.cz</a:t>
            </a:r>
          </a:p>
        </p:txBody>
      </p:sp>
      <p:sp>
        <p:nvSpPr>
          <p:cNvPr id="21517" name="Rectangle 11"/>
          <p:cNvSpPr>
            <a:spLocks noChangeArrowheads="1"/>
          </p:cNvSpPr>
          <p:nvPr/>
        </p:nvSpPr>
        <p:spPr bwMode="auto">
          <a:xfrm>
            <a:off x="900113" y="6165850"/>
            <a:ext cx="12557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http://www.terra.hu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Obrázek 15" descr="12284.jpg"/>
          <p:cNvPicPr>
            <a:picLocks noChangeAspect="1"/>
          </p:cNvPicPr>
          <p:nvPr/>
        </p:nvPicPr>
        <p:blipFill>
          <a:blip r:embed="rId2"/>
          <a:srcRect r="18680"/>
          <a:stretch>
            <a:fillRect/>
          </a:stretch>
        </p:blipFill>
        <p:spPr bwMode="auto">
          <a:xfrm>
            <a:off x="4716463" y="1125538"/>
            <a:ext cx="41719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Obrázek 12" descr="586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557338"/>
            <a:ext cx="36036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166813" y="2152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5076825" y="4868863"/>
            <a:ext cx="226695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 b="1"/>
              <a:t>Lysimachia nummularia</a:t>
            </a:r>
          </a:p>
          <a:p>
            <a:pPr algn="ctr"/>
            <a:r>
              <a:rPr lang="cs-CZ" sz="1200"/>
              <a:t>(vrbina penízková)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4" name="Rectangle 2"/>
          <p:cNvSpPr>
            <a:spLocks noChangeArrowheads="1"/>
          </p:cNvSpPr>
          <p:nvPr/>
        </p:nvSpPr>
        <p:spPr bwMode="auto">
          <a:xfrm rot="5400000">
            <a:off x="4320381" y="-3915568"/>
            <a:ext cx="503237" cy="91440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1331913" y="6092825"/>
            <a:ext cx="24479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 b="1" i="1"/>
              <a:t>Cyclamen purpurascens</a:t>
            </a:r>
          </a:p>
          <a:p>
            <a:pPr algn="ctr"/>
            <a:r>
              <a:rPr lang="cs-CZ" sz="1200"/>
              <a:t>( brambořík  nachový)</a:t>
            </a:r>
          </a:p>
        </p:txBody>
      </p:sp>
      <p:sp>
        <p:nvSpPr>
          <p:cNvPr id="22536" name="Text Box 4"/>
          <p:cNvSpPr txBox="1">
            <a:spLocks noChangeArrowheads="1"/>
          </p:cNvSpPr>
          <p:nvPr/>
        </p:nvSpPr>
        <p:spPr bwMode="auto">
          <a:xfrm>
            <a:off x="827088" y="908050"/>
            <a:ext cx="772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onstantia" pitchFamily="18" charset="0"/>
              </a:rPr>
              <a:t>Naši zástupci</a:t>
            </a:r>
          </a:p>
        </p:txBody>
      </p:sp>
      <p:sp>
        <p:nvSpPr>
          <p:cNvPr id="14" name="Rectangle 21"/>
          <p:cNvSpPr txBox="1">
            <a:spLocks noChangeArrowheads="1"/>
          </p:cNvSpPr>
          <p:nvPr/>
        </p:nvSpPr>
        <p:spPr>
          <a:xfrm>
            <a:off x="0" y="260350"/>
            <a:ext cx="8027988" cy="792163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defRPr/>
            </a:pPr>
            <a:r>
              <a:rPr lang="cs-CZ" sz="4000" b="1" i="1" kern="0" dirty="0" err="1">
                <a:solidFill>
                  <a:schemeClr val="tx2"/>
                </a:solidFill>
                <a:latin typeface="Constantia" pitchFamily="18" charset="0"/>
                <a:ea typeface="+mj-ea"/>
                <a:cs typeface="+mj-cs"/>
              </a:rPr>
              <a:t>Primulaceae</a:t>
            </a:r>
            <a:r>
              <a:rPr lang="cs-CZ" sz="4000" b="1" kern="0" dirty="0">
                <a:solidFill>
                  <a:schemeClr val="tx2"/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cs-CZ" sz="3600" kern="0" dirty="0">
                <a:solidFill>
                  <a:schemeClr val="tx2"/>
                </a:solidFill>
                <a:latin typeface="Constantia" pitchFamily="18" charset="0"/>
                <a:ea typeface="+mj-ea"/>
                <a:cs typeface="+mj-cs"/>
              </a:rPr>
              <a:t>– </a:t>
            </a:r>
            <a:r>
              <a:rPr lang="cs-CZ" sz="3600" kern="0" dirty="0" err="1">
                <a:solidFill>
                  <a:schemeClr val="tx2"/>
                </a:solidFill>
                <a:latin typeface="Constantia" pitchFamily="18" charset="0"/>
                <a:ea typeface="+mj-ea"/>
                <a:cs typeface="+mj-cs"/>
              </a:rPr>
              <a:t>prvosenkovité</a:t>
            </a:r>
            <a:endParaRPr lang="cs-CZ" sz="3600" kern="0" dirty="0">
              <a:solidFill>
                <a:schemeClr val="tx2"/>
              </a:solidFill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3276600" y="1268413"/>
            <a:ext cx="12779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http://www.biolib.cz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7667625" y="5013325"/>
            <a:ext cx="1277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http://www.biolib.cz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ulmonaria_obscura_kvet2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611313"/>
            <a:ext cx="9164638" cy="11907838"/>
          </a:xfrm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57200" y="765175"/>
            <a:ext cx="8229600" cy="1143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4400" b="1" i="1">
                <a:solidFill>
                  <a:schemeClr val="tx2"/>
                </a:solidFill>
              </a:rPr>
              <a:t>Boraginaceae</a:t>
            </a:r>
            <a:r>
              <a:rPr lang="cs-CZ" sz="4400" b="1">
                <a:solidFill>
                  <a:schemeClr val="tx2"/>
                </a:solidFill>
              </a:rPr>
              <a:t> – brutnákovité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39750" y="4365625"/>
            <a:ext cx="4572000" cy="2289175"/>
          </a:xfrm>
          <a:prstGeom prst="rect">
            <a:avLst/>
          </a:prstGeom>
          <a:solidFill>
            <a:schemeClr val="bg1"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oddělení: </a:t>
            </a:r>
            <a:r>
              <a:rPr lang="cs-CZ" i="1"/>
              <a:t>Angiospermae (Magnoliophyta)</a:t>
            </a:r>
            <a:r>
              <a:rPr lang="cs-CZ"/>
              <a:t> </a:t>
            </a:r>
          </a:p>
          <a:p>
            <a:r>
              <a:rPr lang="cs-CZ"/>
              <a:t> dvouděložné (Dicots)</a:t>
            </a:r>
          </a:p>
          <a:p>
            <a:r>
              <a:rPr lang="cs-CZ"/>
              <a:t>   pravé dvouděložné (Eudicots)</a:t>
            </a:r>
          </a:p>
          <a:p>
            <a:r>
              <a:rPr lang="cs-CZ"/>
              <a:t>    asteridy (Asterids, Eudicots II)</a:t>
            </a:r>
          </a:p>
          <a:p>
            <a:r>
              <a:rPr lang="cs-CZ"/>
              <a:t>      pravé asteridy</a:t>
            </a:r>
          </a:p>
          <a:p>
            <a:r>
              <a:rPr lang="cs-CZ"/>
              <a:t>        lamiidy (Euasterids I)</a:t>
            </a:r>
          </a:p>
          <a:p>
            <a:r>
              <a:rPr lang="cs-CZ"/>
              <a:t>      </a:t>
            </a:r>
          </a:p>
          <a:p>
            <a:r>
              <a:rPr lang="cs-CZ"/>
              <a:t>	Řád: </a:t>
            </a:r>
            <a:r>
              <a:rPr lang="cs-CZ" i="1"/>
              <a:t>Solanales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pPr eaLnBrk="1" hangingPunct="1"/>
            <a:r>
              <a:rPr lang="cs-CZ" i="1" smtClean="0"/>
              <a:t>Boraginaceae</a:t>
            </a:r>
            <a:r>
              <a:rPr lang="cs-CZ" smtClean="0"/>
              <a:t> – brutnákovité</a:t>
            </a:r>
          </a:p>
        </p:txBody>
      </p:sp>
      <p:pic>
        <p:nvPicPr>
          <p:cNvPr id="36869" name="Picture 5" descr="Tournefortia argentea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4149725"/>
            <a:ext cx="2914650" cy="2185988"/>
          </a:xfrm>
        </p:spPr>
      </p:pic>
      <p:pic>
        <p:nvPicPr>
          <p:cNvPr id="36870" name="Picture 6" descr="Tournefortia argentea_cela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210175" y="1600200"/>
            <a:ext cx="2914650" cy="2185988"/>
          </a:xfrm>
        </p:spPr>
      </p:pic>
      <p:pic>
        <p:nvPicPr>
          <p:cNvPr id="36871" name="Picture 7" descr="Cordia_sebastina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258888" y="4221163"/>
            <a:ext cx="3281362" cy="2187575"/>
          </a:xfrm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1042988" y="981075"/>
            <a:ext cx="462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Byliny, vzácně dřeviny (keře, liány, stromky)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5951538" y="1412875"/>
            <a:ext cx="1644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Tournefortia argentea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6877050" y="3544888"/>
            <a:ext cx="1279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http://www.hear.org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3132138" y="6208713"/>
            <a:ext cx="1511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www.botany.hawaii.edu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940425" y="3875088"/>
            <a:ext cx="1644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Tournefortia argentea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6877050" y="6092825"/>
            <a:ext cx="1279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http://www.hear.org</a:t>
            </a:r>
          </a:p>
        </p:txBody>
      </p:sp>
      <p:pic>
        <p:nvPicPr>
          <p:cNvPr id="36878" name="Picture 14" descr="Pulmonaria_rubra_kvet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1455738" y="1700213"/>
            <a:ext cx="2971800" cy="2187575"/>
          </a:xfrm>
        </p:spPr>
      </p:pic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2216150" y="1412875"/>
            <a:ext cx="13477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Pulmonaria rubra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2219325" y="3946525"/>
            <a:ext cx="1416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200" i="1"/>
              <a:t>Cordia sebestena</a:t>
            </a:r>
            <a:r>
              <a:rPr lang="cs-CZ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pPr eaLnBrk="1" hangingPunct="1"/>
            <a:r>
              <a:rPr lang="cs-CZ" i="1" smtClean="0"/>
              <a:t>Boraginaceae</a:t>
            </a:r>
            <a:r>
              <a:rPr lang="cs-CZ" smtClean="0"/>
              <a:t> – brutnákovité</a:t>
            </a:r>
          </a:p>
        </p:txBody>
      </p:sp>
      <p:pic>
        <p:nvPicPr>
          <p:cNvPr id="37893" name="Picture 5" descr="Cynoglossum officinale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484313"/>
            <a:ext cx="3100388" cy="4824412"/>
          </a:xfrm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051050" y="1079500"/>
            <a:ext cx="2122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Cynoglossum officinale</a:t>
            </a:r>
          </a:p>
        </p:txBody>
      </p:sp>
      <p:pic>
        <p:nvPicPr>
          <p:cNvPr id="37895" name="Picture 7" descr="Pulmonaria officinalis1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1474788"/>
            <a:ext cx="3054350" cy="4824412"/>
          </a:xfrm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5834063" y="1079500"/>
            <a:ext cx="21224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Pulmonaria officinalis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pPr eaLnBrk="1" hangingPunct="1"/>
            <a:r>
              <a:rPr lang="cs-CZ" i="1" smtClean="0"/>
              <a:t>Boraginaceae</a:t>
            </a:r>
            <a:r>
              <a:rPr lang="cs-CZ" smtClean="0"/>
              <a:t> – brutnákovité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042988" y="908050"/>
            <a:ext cx="6499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/>
              <a:t> </a:t>
            </a:r>
            <a:r>
              <a:rPr lang="cs-CZ" b="1"/>
              <a:t>Listy </a:t>
            </a:r>
            <a:r>
              <a:rPr lang="cs-CZ"/>
              <a:t>střídavé nebo vstřícné, jednoduché většinou celokrajné</a:t>
            </a:r>
          </a:p>
          <a:p>
            <a:pPr>
              <a:buFont typeface="Arial" charset="0"/>
              <a:buChar char="•"/>
            </a:pPr>
            <a:r>
              <a:rPr lang="cs-CZ" b="1"/>
              <a:t> Palisty</a:t>
            </a:r>
            <a:r>
              <a:rPr lang="cs-CZ"/>
              <a:t> chybějí</a:t>
            </a:r>
          </a:p>
          <a:p>
            <a:pPr>
              <a:buFont typeface="Arial" charset="0"/>
              <a:buChar char="•"/>
            </a:pPr>
            <a:r>
              <a:rPr lang="cs-CZ"/>
              <a:t> Štětinovité </a:t>
            </a:r>
            <a:r>
              <a:rPr lang="cs-CZ" b="1"/>
              <a:t>trichomy</a:t>
            </a:r>
          </a:p>
          <a:p>
            <a:pPr>
              <a:buFont typeface="Arial" charset="0"/>
              <a:buChar char="•"/>
            </a:pPr>
            <a:endParaRPr lang="cs-CZ"/>
          </a:p>
        </p:txBody>
      </p:sp>
      <p:pic>
        <p:nvPicPr>
          <p:cNvPr id="38918" name="Picture 6" descr="Cerinthe_minor_li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0"/>
            <a:ext cx="2801938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Pulmonaria_rubra_li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2286000"/>
            <a:ext cx="38163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1857375" y="2000250"/>
            <a:ext cx="1330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Cerinthe minor</a:t>
            </a:r>
          </a:p>
        </p:txBody>
      </p:sp>
      <p:sp>
        <p:nvSpPr>
          <p:cNvPr id="38921" name="Text Box 11"/>
          <p:cNvSpPr txBox="1">
            <a:spLocks noChangeArrowheads="1"/>
          </p:cNvSpPr>
          <p:nvPr/>
        </p:nvSpPr>
        <p:spPr bwMode="auto">
          <a:xfrm>
            <a:off x="6143625" y="2000250"/>
            <a:ext cx="1944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Pulmonaria rubra</a:t>
            </a:r>
          </a:p>
        </p:txBody>
      </p:sp>
      <p:pic>
        <p:nvPicPr>
          <p:cNvPr id="38922" name="Obrázek 11" descr="1009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857625"/>
            <a:ext cx="3786188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Text Box 9"/>
          <p:cNvSpPr txBox="1">
            <a:spLocks noChangeArrowheads="1"/>
          </p:cNvSpPr>
          <p:nvPr/>
        </p:nvSpPr>
        <p:spPr bwMode="auto">
          <a:xfrm>
            <a:off x="6072188" y="6000750"/>
            <a:ext cx="1500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Anchusa officinalis</a:t>
            </a:r>
          </a:p>
        </p:txBody>
      </p:sp>
      <p:sp>
        <p:nvSpPr>
          <p:cNvPr id="38924" name="TextovéPole 11"/>
          <p:cNvSpPr txBox="1">
            <a:spLocks noChangeArrowheads="1"/>
          </p:cNvSpPr>
          <p:nvPr/>
        </p:nvSpPr>
        <p:spPr bwMode="auto">
          <a:xfrm>
            <a:off x="4859338" y="6453188"/>
            <a:ext cx="12969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atlas-roslin.com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Zástupný symbol pro obsah 17" descr="Symphytum_officinale_02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2643188"/>
            <a:ext cx="4038600" cy="3028950"/>
          </a:xfrm>
        </p:spPr>
      </p:pic>
      <p:sp>
        <p:nvSpPr>
          <p:cNvPr id="39939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1042988" y="981075"/>
            <a:ext cx="54578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b="1"/>
              <a:t> Květenství</a:t>
            </a:r>
            <a:r>
              <a:rPr lang="cs-CZ"/>
              <a:t> vijany</a:t>
            </a:r>
          </a:p>
          <a:p>
            <a:pPr>
              <a:buFont typeface="Arial" charset="0"/>
              <a:buChar char="•"/>
            </a:pPr>
            <a:r>
              <a:rPr lang="cs-CZ" b="1"/>
              <a:t> Květy</a:t>
            </a:r>
            <a:r>
              <a:rPr lang="cs-CZ"/>
              <a:t> oboupohlavné, většinou aktinomorfní,       	cyklické</a:t>
            </a:r>
          </a:p>
          <a:p>
            <a:pPr>
              <a:buFont typeface="Arial" charset="0"/>
              <a:buChar char="•"/>
            </a:pPr>
            <a:r>
              <a:rPr lang="cs-CZ" b="1"/>
              <a:t> Květní obaly</a:t>
            </a:r>
            <a:r>
              <a:rPr lang="cs-CZ"/>
              <a:t> rozlišené (</a:t>
            </a:r>
            <a:r>
              <a:rPr lang="cs-CZ" b="1"/>
              <a:t>kalich</a:t>
            </a:r>
            <a:r>
              <a:rPr lang="en-US"/>
              <a:t>+</a:t>
            </a:r>
            <a:r>
              <a:rPr lang="cs-CZ" b="1"/>
              <a:t>koruna</a:t>
            </a:r>
            <a:r>
              <a:rPr lang="cs-CZ"/>
              <a:t>) </a:t>
            </a:r>
          </a:p>
          <a:p>
            <a:r>
              <a:rPr lang="cs-CZ"/>
              <a:t> 	srostlé, kalich vytrvalý</a:t>
            </a:r>
          </a:p>
        </p:txBody>
      </p:sp>
      <p:pic>
        <p:nvPicPr>
          <p:cNvPr id="39942" name="Picture 6" descr="Cynoglossum_officinale_kve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341438"/>
            <a:ext cx="13636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Cynoglossum_officinale_kv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1341438"/>
            <a:ext cx="1384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Nonea_pulla_kvet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148263" y="3429000"/>
            <a:ext cx="3529012" cy="2841625"/>
          </a:xfrm>
        </p:spPr>
      </p:pic>
      <p:sp>
        <p:nvSpPr>
          <p:cNvPr id="3994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pPr eaLnBrk="1" hangingPunct="1"/>
            <a:r>
              <a:rPr lang="cs-CZ" i="1" smtClean="0"/>
              <a:t>Boraginaceae</a:t>
            </a:r>
            <a:r>
              <a:rPr lang="cs-CZ" smtClean="0"/>
              <a:t> – brutnákovité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6410325" y="3154363"/>
            <a:ext cx="1330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Nonea pulla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6659563" y="1052513"/>
            <a:ext cx="1906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Cynoglossum officinale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286000" y="5715000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Symphytum officinale</a:t>
            </a:r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 rot="1282990">
            <a:off x="7164388" y="4292600"/>
            <a:ext cx="1008062" cy="15843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7019925" y="3854450"/>
            <a:ext cx="1606550" cy="366713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vytrvalý kalich</a:t>
            </a:r>
          </a:p>
        </p:txBody>
      </p:sp>
      <p:sp>
        <p:nvSpPr>
          <p:cNvPr id="39951" name="Oval 15"/>
          <p:cNvSpPr>
            <a:spLocks noChangeArrowheads="1"/>
          </p:cNvSpPr>
          <p:nvPr/>
        </p:nvSpPr>
        <p:spPr bwMode="auto">
          <a:xfrm rot="2867409">
            <a:off x="2100262" y="3598863"/>
            <a:ext cx="1223963" cy="21605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3214688" y="5286375"/>
            <a:ext cx="1885950" cy="366713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květenství - vijan</a:t>
            </a:r>
          </a:p>
        </p:txBody>
      </p:sp>
      <p:sp>
        <p:nvSpPr>
          <p:cNvPr id="39953" name="TextovéPole 16"/>
          <p:cNvSpPr txBox="1">
            <a:spLocks noChangeArrowheads="1"/>
          </p:cNvSpPr>
          <p:nvPr/>
        </p:nvSpPr>
        <p:spPr bwMode="auto">
          <a:xfrm>
            <a:off x="1116013" y="2708275"/>
            <a:ext cx="15113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de.academic.ru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042988" y="981075"/>
            <a:ext cx="35861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 b="1"/>
              <a:t> Tyčinky </a:t>
            </a:r>
            <a:r>
              <a:rPr lang="cs-CZ"/>
              <a:t>srůstají s bází koruny</a:t>
            </a:r>
          </a:p>
          <a:p>
            <a:pPr>
              <a:buFont typeface="Arial" charset="0"/>
              <a:buChar char="•"/>
            </a:pPr>
            <a:r>
              <a:rPr lang="cs-CZ" b="1"/>
              <a:t> Gyneceum</a:t>
            </a:r>
            <a:r>
              <a:rPr lang="cs-CZ"/>
              <a:t> cenokarpní, svrchní</a:t>
            </a:r>
          </a:p>
          <a:p>
            <a:r>
              <a:rPr lang="cs-CZ"/>
              <a:t>	srostlé ze 2 plodolistů, </a:t>
            </a:r>
          </a:p>
          <a:p>
            <a:r>
              <a:rPr lang="cs-CZ"/>
              <a:t>	každý s 2 pouzdry</a:t>
            </a:r>
          </a:p>
          <a:p>
            <a:pPr>
              <a:buFont typeface="Arial" charset="0"/>
              <a:buChar char="•"/>
            </a:pPr>
            <a:r>
              <a:rPr lang="cs-CZ"/>
              <a:t> </a:t>
            </a:r>
            <a:r>
              <a:rPr lang="cs-CZ" b="1"/>
              <a:t>Plod</a:t>
            </a:r>
            <a:r>
              <a:rPr lang="cs-CZ"/>
              <a:t> tvrdka</a:t>
            </a:r>
          </a:p>
        </p:txBody>
      </p:sp>
      <p:pic>
        <p:nvPicPr>
          <p:cNvPr id="40965" name="Picture 5" descr="Cynoglossum_officinale_kv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28775"/>
            <a:ext cx="17716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867400" y="1282700"/>
            <a:ext cx="1906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Cynoglossum officinale</a:t>
            </a:r>
          </a:p>
        </p:txBody>
      </p:sp>
      <p:pic>
        <p:nvPicPr>
          <p:cNvPr id="40967" name="Picture 7" descr="Echium vulgare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429000" y="2357438"/>
            <a:ext cx="1733550" cy="1581150"/>
          </a:xfrm>
        </p:spPr>
      </p:pic>
      <p:pic>
        <p:nvPicPr>
          <p:cNvPr id="40968" name="Picture 8" descr="Cynoglossum_officinale_pestik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7956550" y="1989138"/>
            <a:ext cx="1042988" cy="1655762"/>
          </a:xfrm>
        </p:spPr>
      </p:pic>
      <p:pic>
        <p:nvPicPr>
          <p:cNvPr id="40969" name="Picture 11" descr="Omphalodes_scorpioides_plod1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857875" y="4786313"/>
            <a:ext cx="2449513" cy="1906587"/>
          </a:xfrm>
        </p:spPr>
      </p:pic>
      <p:sp>
        <p:nvSpPr>
          <p:cNvPr id="40970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pPr eaLnBrk="1" hangingPunct="1"/>
            <a:r>
              <a:rPr lang="cs-CZ" i="1" smtClean="0"/>
              <a:t>Boraginaceae</a:t>
            </a:r>
            <a:r>
              <a:rPr lang="cs-CZ" smtClean="0"/>
              <a:t> – brutnákovité</a:t>
            </a:r>
          </a:p>
        </p:txBody>
      </p:sp>
      <p:sp>
        <p:nvSpPr>
          <p:cNvPr id="40971" name="Text Box 13"/>
          <p:cNvSpPr txBox="1">
            <a:spLocks noChangeArrowheads="1"/>
          </p:cNvSpPr>
          <p:nvPr/>
        </p:nvSpPr>
        <p:spPr bwMode="auto">
          <a:xfrm>
            <a:off x="2214563" y="3643313"/>
            <a:ext cx="1906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Echium vulgare</a:t>
            </a:r>
          </a:p>
        </p:txBody>
      </p:sp>
      <p:sp>
        <p:nvSpPr>
          <p:cNvPr id="40972" name="Text Box 15"/>
          <p:cNvSpPr txBox="1">
            <a:spLocks noChangeArrowheads="1"/>
          </p:cNvSpPr>
          <p:nvPr/>
        </p:nvSpPr>
        <p:spPr bwMode="auto">
          <a:xfrm>
            <a:off x="2357438" y="4143375"/>
            <a:ext cx="1906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Cynoglossum officinale</a:t>
            </a:r>
          </a:p>
        </p:txBody>
      </p:sp>
      <p:sp>
        <p:nvSpPr>
          <p:cNvPr id="40973" name="Text Box 16"/>
          <p:cNvSpPr txBox="1">
            <a:spLocks noChangeArrowheads="1"/>
          </p:cNvSpPr>
          <p:nvPr/>
        </p:nvSpPr>
        <p:spPr bwMode="auto">
          <a:xfrm>
            <a:off x="6143625" y="4500563"/>
            <a:ext cx="1906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Omplalodes scorpioides</a:t>
            </a:r>
          </a:p>
        </p:txBody>
      </p:sp>
      <p:sp>
        <p:nvSpPr>
          <p:cNvPr id="40974" name="Text Box 17"/>
          <p:cNvSpPr txBox="1">
            <a:spLocks noChangeArrowheads="1"/>
          </p:cNvSpPr>
          <p:nvPr/>
        </p:nvSpPr>
        <p:spPr bwMode="auto">
          <a:xfrm>
            <a:off x="8099425" y="1549400"/>
            <a:ext cx="793750" cy="366713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pestík</a:t>
            </a:r>
          </a:p>
        </p:txBody>
      </p:sp>
      <p:sp>
        <p:nvSpPr>
          <p:cNvPr id="40975" name="Oval 18"/>
          <p:cNvSpPr>
            <a:spLocks noChangeArrowheads="1"/>
          </p:cNvSpPr>
          <p:nvPr/>
        </p:nvSpPr>
        <p:spPr bwMode="auto">
          <a:xfrm>
            <a:off x="6588125" y="2492375"/>
            <a:ext cx="504825" cy="8651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0976" name="Line 19"/>
          <p:cNvSpPr>
            <a:spLocks noChangeShapeType="1"/>
          </p:cNvSpPr>
          <p:nvPr/>
        </p:nvSpPr>
        <p:spPr bwMode="auto">
          <a:xfrm flipV="1">
            <a:off x="7092950" y="2852738"/>
            <a:ext cx="935038" cy="714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0977" name="Oval 20"/>
          <p:cNvSpPr>
            <a:spLocks noChangeArrowheads="1"/>
          </p:cNvSpPr>
          <p:nvPr/>
        </p:nvSpPr>
        <p:spPr bwMode="auto">
          <a:xfrm>
            <a:off x="8027988" y="1989138"/>
            <a:ext cx="936625" cy="172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0978" name="Text Box 21"/>
          <p:cNvSpPr txBox="1">
            <a:spLocks noChangeArrowheads="1"/>
          </p:cNvSpPr>
          <p:nvPr/>
        </p:nvSpPr>
        <p:spPr bwMode="auto">
          <a:xfrm>
            <a:off x="5292725" y="2630488"/>
            <a:ext cx="882650" cy="366712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tyčinky</a:t>
            </a:r>
          </a:p>
        </p:txBody>
      </p:sp>
      <p:sp>
        <p:nvSpPr>
          <p:cNvPr id="40979" name="Line 22"/>
          <p:cNvSpPr>
            <a:spLocks noChangeShapeType="1"/>
          </p:cNvSpPr>
          <p:nvPr/>
        </p:nvSpPr>
        <p:spPr bwMode="auto">
          <a:xfrm flipH="1">
            <a:off x="4500563" y="2924175"/>
            <a:ext cx="792162" cy="4333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0980" name="Line 23"/>
          <p:cNvSpPr>
            <a:spLocks noChangeShapeType="1"/>
          </p:cNvSpPr>
          <p:nvPr/>
        </p:nvSpPr>
        <p:spPr bwMode="auto">
          <a:xfrm flipV="1">
            <a:off x="6156325" y="2636838"/>
            <a:ext cx="431800" cy="714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0981" name="Text Box 24"/>
          <p:cNvSpPr txBox="1">
            <a:spLocks noChangeArrowheads="1"/>
          </p:cNvSpPr>
          <p:nvPr/>
        </p:nvSpPr>
        <p:spPr bwMode="auto">
          <a:xfrm>
            <a:off x="4643438" y="5500688"/>
            <a:ext cx="812800" cy="369887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tvrdka</a:t>
            </a:r>
          </a:p>
        </p:txBody>
      </p:sp>
      <p:pic>
        <p:nvPicPr>
          <p:cNvPr id="40982" name="Obrázek 24" descr="135401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75" y="4429125"/>
            <a:ext cx="1776413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3" name="Line 22"/>
          <p:cNvSpPr>
            <a:spLocks noChangeShapeType="1"/>
          </p:cNvSpPr>
          <p:nvPr/>
        </p:nvSpPr>
        <p:spPr bwMode="auto">
          <a:xfrm flipH="1" flipV="1">
            <a:off x="3714750" y="5500688"/>
            <a:ext cx="935038" cy="142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0984" name="Line 22"/>
          <p:cNvSpPr>
            <a:spLocks noChangeShapeType="1"/>
          </p:cNvSpPr>
          <p:nvPr/>
        </p:nvSpPr>
        <p:spPr bwMode="auto">
          <a:xfrm>
            <a:off x="5435600" y="5715000"/>
            <a:ext cx="1368425" cy="161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0985" name="TextovéPole 24"/>
          <p:cNvSpPr txBox="1">
            <a:spLocks noChangeArrowheads="1"/>
          </p:cNvSpPr>
          <p:nvPr/>
        </p:nvSpPr>
        <p:spPr bwMode="auto">
          <a:xfrm>
            <a:off x="3059113" y="6381750"/>
            <a:ext cx="1441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luontoportti.com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Omphalodes_scorpioides_cela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1341438"/>
            <a:ext cx="3086100" cy="2187575"/>
          </a:xfrm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1989" name="Picture 6" descr="Echium_vulgare_kvet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14500" y="4667250"/>
            <a:ext cx="1557338" cy="2090738"/>
          </a:xfrm>
        </p:spPr>
      </p:pic>
      <p:pic>
        <p:nvPicPr>
          <p:cNvPr id="41990" name="Picture 7" descr="Myosotis_palustris_agg_kvet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443663" y="3860800"/>
            <a:ext cx="2219325" cy="2808288"/>
          </a:xfrm>
        </p:spPr>
      </p:pic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808038" y="908050"/>
            <a:ext cx="772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Naši zástupci</a:t>
            </a:r>
          </a:p>
        </p:txBody>
      </p:sp>
      <p:pic>
        <p:nvPicPr>
          <p:cNvPr id="41992" name="Picture 9" descr="Pulmonaria_obscura_kvet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2060575"/>
            <a:ext cx="258921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1857375" y="4429125"/>
            <a:ext cx="1906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Echium vulgare</a:t>
            </a:r>
          </a:p>
        </p:txBody>
      </p:sp>
      <p:sp>
        <p:nvSpPr>
          <p:cNvPr id="41994" name="Text Box 11"/>
          <p:cNvSpPr txBox="1">
            <a:spLocks noChangeArrowheads="1"/>
          </p:cNvSpPr>
          <p:nvPr/>
        </p:nvSpPr>
        <p:spPr bwMode="auto">
          <a:xfrm>
            <a:off x="4067175" y="1773238"/>
            <a:ext cx="1906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Pulmonaria obscura</a:t>
            </a:r>
          </a:p>
        </p:txBody>
      </p:sp>
      <p:sp>
        <p:nvSpPr>
          <p:cNvPr id="41995" name="Text Box 13"/>
          <p:cNvSpPr txBox="1">
            <a:spLocks noChangeArrowheads="1"/>
          </p:cNvSpPr>
          <p:nvPr/>
        </p:nvSpPr>
        <p:spPr bwMode="auto">
          <a:xfrm>
            <a:off x="6659563" y="1066800"/>
            <a:ext cx="1906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Omphalodes scorpioides</a:t>
            </a:r>
          </a:p>
        </p:txBody>
      </p:sp>
      <p:sp>
        <p:nvSpPr>
          <p:cNvPr id="41996" name="Text Box 14"/>
          <p:cNvSpPr txBox="1">
            <a:spLocks noChangeArrowheads="1"/>
          </p:cNvSpPr>
          <p:nvPr/>
        </p:nvSpPr>
        <p:spPr bwMode="auto">
          <a:xfrm>
            <a:off x="6588125" y="3586163"/>
            <a:ext cx="1906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Myosotis palustris </a:t>
            </a:r>
            <a:r>
              <a:rPr lang="cs-CZ" sz="1200"/>
              <a:t>agg.</a:t>
            </a:r>
          </a:p>
        </p:txBody>
      </p:sp>
      <p:sp>
        <p:nvSpPr>
          <p:cNvPr id="41997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pPr eaLnBrk="1" hangingPunct="1"/>
            <a:r>
              <a:rPr lang="cs-CZ" i="1" smtClean="0"/>
              <a:t>Boraginaceae</a:t>
            </a:r>
            <a:r>
              <a:rPr lang="cs-CZ" smtClean="0"/>
              <a:t> – brutnákovité</a:t>
            </a:r>
          </a:p>
        </p:txBody>
      </p:sp>
      <p:pic>
        <p:nvPicPr>
          <p:cNvPr id="41998" name="Zástupný symbol pro obsah 16" descr="Symphytum_officinale_001.JPG"/>
          <p:cNvPicPr>
            <a:picLocks noGrp="1" noChangeAspect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1214438" y="1285875"/>
            <a:ext cx="2224087" cy="2965450"/>
          </a:xfrm>
        </p:spPr>
      </p:pic>
      <p:sp>
        <p:nvSpPr>
          <p:cNvPr id="41999" name="Text Box 11"/>
          <p:cNvSpPr txBox="1">
            <a:spLocks noChangeArrowheads="1"/>
          </p:cNvSpPr>
          <p:nvPr/>
        </p:nvSpPr>
        <p:spPr bwMode="auto">
          <a:xfrm>
            <a:off x="3429000" y="1285875"/>
            <a:ext cx="1906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Sympytum officinale</a:t>
            </a:r>
          </a:p>
        </p:txBody>
      </p:sp>
      <p:sp>
        <p:nvSpPr>
          <p:cNvPr id="42000" name="TextovéPole 15"/>
          <p:cNvSpPr txBox="1">
            <a:spLocks noChangeArrowheads="1"/>
          </p:cNvSpPr>
          <p:nvPr/>
        </p:nvSpPr>
        <p:spPr bwMode="auto">
          <a:xfrm>
            <a:off x="1835150" y="4005263"/>
            <a:ext cx="17287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commons.wikimedia.org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cs-CZ" i="1" smtClean="0"/>
              <a:t>Magnoliaceae</a:t>
            </a:r>
            <a:r>
              <a:rPr lang="cs-CZ" smtClean="0"/>
              <a:t> – šácholánovité</a:t>
            </a:r>
          </a:p>
        </p:txBody>
      </p:sp>
      <p:pic>
        <p:nvPicPr>
          <p:cNvPr id="24581" name="Picture 21" descr="Magnolia_soulangeana_cel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133600"/>
            <a:ext cx="4032250" cy="3625850"/>
          </a:xfrm>
        </p:spPr>
      </p:pic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1042988" y="981075"/>
            <a:ext cx="459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 Stromy nebo keře (vždyzelené nebo opadavé)</a:t>
            </a:r>
          </a:p>
        </p:txBody>
      </p:sp>
      <p:sp>
        <p:nvSpPr>
          <p:cNvPr id="24583" name="Rectangle 23"/>
          <p:cNvSpPr>
            <a:spLocks noChangeArrowheads="1"/>
          </p:cNvSpPr>
          <p:nvPr/>
        </p:nvSpPr>
        <p:spPr bwMode="auto">
          <a:xfrm>
            <a:off x="7616825" y="5416550"/>
            <a:ext cx="1131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  <a:latin typeface="Calibri" pitchFamily="34" charset="0"/>
              </a:rPr>
              <a:t>wihort.uwex.edu </a:t>
            </a:r>
          </a:p>
        </p:txBody>
      </p:sp>
      <p:pic>
        <p:nvPicPr>
          <p:cNvPr id="24584" name="Picture 26" descr="liriodendron_tulipifera_cel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1844675"/>
            <a:ext cx="3297238" cy="4392613"/>
          </a:xfrm>
        </p:spPr>
      </p:pic>
      <p:sp>
        <p:nvSpPr>
          <p:cNvPr id="24585" name="Rectangle 29"/>
          <p:cNvSpPr>
            <a:spLocks noChangeArrowheads="1"/>
          </p:cNvSpPr>
          <p:nvPr/>
        </p:nvSpPr>
        <p:spPr bwMode="auto">
          <a:xfrm>
            <a:off x="3333750" y="5848350"/>
            <a:ext cx="1238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  <a:latin typeface="Calibri" pitchFamily="34" charset="0"/>
              </a:rPr>
              <a:t>floralimages.co.uk </a:t>
            </a:r>
          </a:p>
        </p:txBody>
      </p:sp>
      <p:sp>
        <p:nvSpPr>
          <p:cNvPr id="24586" name="Text Box 30"/>
          <p:cNvSpPr txBox="1">
            <a:spLocks noChangeArrowheads="1"/>
          </p:cNvSpPr>
          <p:nvPr/>
        </p:nvSpPr>
        <p:spPr bwMode="auto">
          <a:xfrm>
            <a:off x="1979613" y="1643063"/>
            <a:ext cx="2122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>
                <a:latin typeface="Calibri" pitchFamily="34" charset="0"/>
              </a:rPr>
              <a:t>Liriodendron tulipifera</a:t>
            </a:r>
          </a:p>
        </p:txBody>
      </p:sp>
      <p:sp>
        <p:nvSpPr>
          <p:cNvPr id="24587" name="Text Box 31"/>
          <p:cNvSpPr txBox="1">
            <a:spLocks noChangeArrowheads="1"/>
          </p:cNvSpPr>
          <p:nvPr/>
        </p:nvSpPr>
        <p:spPr bwMode="auto">
          <a:xfrm>
            <a:off x="5834063" y="1858963"/>
            <a:ext cx="2122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>
                <a:latin typeface="Calibri" pitchFamily="34" charset="0"/>
              </a:rPr>
              <a:t>Magnolia x soulangeana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981075"/>
            <a:ext cx="3863975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5724525" y="6643688"/>
            <a:ext cx="1166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>
                <a:solidFill>
                  <a:schemeClr val="bg1"/>
                </a:solidFill>
              </a:rPr>
              <a:t>http://cs.wikipedia.org</a:t>
            </a:r>
          </a:p>
        </p:txBody>
      </p:sp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3014" name="Rectangle 29"/>
          <p:cNvSpPr>
            <a:spLocks noChangeArrowheads="1"/>
          </p:cNvSpPr>
          <p:nvPr/>
        </p:nvSpPr>
        <p:spPr bwMode="auto">
          <a:xfrm>
            <a:off x="5003800" y="6308725"/>
            <a:ext cx="1150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  <a:latin typeface="Calibri" pitchFamily="34" charset="0"/>
              </a:rPr>
              <a:t>floralimages.co.uk </a:t>
            </a:r>
          </a:p>
        </p:txBody>
      </p:sp>
      <p:sp>
        <p:nvSpPr>
          <p:cNvPr id="43015" name="Rectangle 15"/>
          <p:cNvSpPr>
            <a:spLocks noChangeArrowheads="1"/>
          </p:cNvSpPr>
          <p:nvPr/>
        </p:nvSpPr>
        <p:spPr bwMode="auto">
          <a:xfrm>
            <a:off x="457200" y="-1746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4400" i="1"/>
              <a:t>Liliaceae</a:t>
            </a:r>
            <a:r>
              <a:rPr lang="cs-CZ" sz="4400"/>
              <a:t> – liliovité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971550" y="112553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/>
              <a:t> Byliny s cibulemi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997200"/>
            <a:ext cx="45370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773238"/>
            <a:ext cx="352107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572000" y="2579688"/>
            <a:ext cx="314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600" i="1"/>
              <a:t>Gagea pratensis</a:t>
            </a:r>
            <a:r>
              <a:rPr lang="cs-CZ" sz="1600"/>
              <a:t> (Křivatec luční) </a:t>
            </a:r>
          </a:p>
        </p:txBody>
      </p:sp>
      <p:sp>
        <p:nvSpPr>
          <p:cNvPr id="44038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5724525" y="6643688"/>
            <a:ext cx="1166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>
                <a:solidFill>
                  <a:schemeClr val="bg1"/>
                </a:solidFill>
              </a:rPr>
              <a:t>http://cs.wikipedia.org</a:t>
            </a:r>
          </a:p>
        </p:txBody>
      </p:sp>
      <p:sp>
        <p:nvSpPr>
          <p:cNvPr id="44040" name="Rectangle 3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4041" name="Rectangle 15"/>
          <p:cNvSpPr>
            <a:spLocks noChangeArrowheads="1"/>
          </p:cNvSpPr>
          <p:nvPr/>
        </p:nvSpPr>
        <p:spPr bwMode="auto">
          <a:xfrm>
            <a:off x="457200" y="-1746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4400" i="1"/>
              <a:t>Liliaceae</a:t>
            </a:r>
            <a:r>
              <a:rPr lang="cs-CZ" sz="4400"/>
              <a:t> – liliovité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971550" y="1125538"/>
            <a:ext cx="4619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/>
              <a:t> Lodyha listnatá nebo listy v přízemní růžici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5004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787900" y="3141663"/>
            <a:ext cx="3913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600" i="1"/>
              <a:t>Erythronium dens-canis</a:t>
            </a:r>
            <a:r>
              <a:rPr lang="cs-CZ" sz="1600"/>
              <a:t> (Kandík psí zub) 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636838"/>
            <a:ext cx="2519362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042988" y="2147888"/>
            <a:ext cx="3241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1600" i="1"/>
              <a:t>Lilium martagon</a:t>
            </a:r>
            <a:r>
              <a:rPr lang="cs-CZ" sz="1600"/>
              <a:t> (Lilie zlatohlavá)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187450" y="6453188"/>
            <a:ext cx="1166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/>
              <a:t>http://cs.wikipedia.org</a:t>
            </a:r>
          </a:p>
        </p:txBody>
      </p:sp>
      <p:sp>
        <p:nvSpPr>
          <p:cNvPr id="45064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5065" name="Rectangle 3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5066" name="Rectangle 15"/>
          <p:cNvSpPr>
            <a:spLocks noChangeArrowheads="1"/>
          </p:cNvSpPr>
          <p:nvPr/>
        </p:nvSpPr>
        <p:spPr bwMode="auto">
          <a:xfrm>
            <a:off x="457200" y="-1746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4400" i="1"/>
              <a:t>Liliaceae</a:t>
            </a:r>
            <a:r>
              <a:rPr lang="cs-CZ" sz="4400"/>
              <a:t> – liliovité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042988" y="1125538"/>
            <a:ext cx="313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/>
              <a:t> Květenství zpravidla hrozen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276475"/>
            <a:ext cx="29273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987675" y="6237288"/>
            <a:ext cx="12080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>
                <a:solidFill>
                  <a:schemeClr val="bg1"/>
                </a:solidFill>
              </a:rPr>
              <a:t>http://en.wikipedia.org/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843213" y="1916113"/>
            <a:ext cx="3241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1600" i="1"/>
              <a:t>Lilium martagon</a:t>
            </a:r>
            <a:r>
              <a:rPr lang="cs-CZ" sz="1600"/>
              <a:t> (Lilie zlatohlavá)</a:t>
            </a:r>
          </a:p>
        </p:txBody>
      </p:sp>
      <p:sp>
        <p:nvSpPr>
          <p:cNvPr id="46086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6087" name="Rectangle 3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6088" name="Rectangle 15"/>
          <p:cNvSpPr>
            <a:spLocks noChangeArrowheads="1"/>
          </p:cNvSpPr>
          <p:nvPr/>
        </p:nvSpPr>
        <p:spPr bwMode="auto">
          <a:xfrm>
            <a:off x="457200" y="-1746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4400" i="1"/>
              <a:t>Liliaceae</a:t>
            </a:r>
            <a:r>
              <a:rPr lang="cs-CZ" sz="4400"/>
              <a:t> – liliovité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27088" y="981075"/>
            <a:ext cx="5940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/>
              <a:t> Květy oboupohlavné, cyklické, trimerické, pentacyklické</a:t>
            </a:r>
          </a:p>
          <a:p>
            <a:pPr>
              <a:buFontTx/>
              <a:buChar char="•"/>
            </a:pPr>
            <a:r>
              <a:rPr lang="cs-CZ"/>
              <a:t> Květní obaly nápadné, v 2 kruzích, nerozlišené</a:t>
            </a:r>
          </a:p>
          <a:p>
            <a:pPr>
              <a:buFontTx/>
              <a:buChar char="•"/>
            </a:pPr>
            <a:r>
              <a:rPr lang="cs-CZ"/>
              <a:t> Tyčinky ve dvou kruzích</a:t>
            </a:r>
          </a:p>
          <a:p>
            <a:pPr>
              <a:buFontTx/>
              <a:buChar char="•"/>
            </a:pPr>
            <a:r>
              <a:rPr lang="cs-CZ"/>
              <a:t> Gyneceum cenokarpní, svrchní, ze 3 plodolistů</a:t>
            </a: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1525" y="1844675"/>
            <a:ext cx="31686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7812088" y="6381750"/>
            <a:ext cx="12080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>
                <a:solidFill>
                  <a:schemeClr val="bg1"/>
                </a:solidFill>
              </a:rPr>
              <a:t>http://en.wikipedia.org/</a:t>
            </a:r>
          </a:p>
        </p:txBody>
      </p:sp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781300"/>
            <a:ext cx="288131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971550" y="2276475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/>
              <a:t>Tulipa</a:t>
            </a:r>
            <a:r>
              <a:rPr lang="cs-CZ"/>
              <a:t> sp.</a:t>
            </a:r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827088" y="4716463"/>
            <a:ext cx="12223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/>
              <a:t>http://www.srgc.org.uk/</a:t>
            </a:r>
          </a:p>
        </p:txBody>
      </p:sp>
      <p:sp>
        <p:nvSpPr>
          <p:cNvPr id="47112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7113" name="Rectangle 3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7114" name="Rectangle 15"/>
          <p:cNvSpPr>
            <a:spLocks noChangeArrowheads="1"/>
          </p:cNvSpPr>
          <p:nvPr/>
        </p:nvSpPr>
        <p:spPr bwMode="auto">
          <a:xfrm>
            <a:off x="457200" y="-1746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4400" i="1"/>
              <a:t>Liliaceae</a:t>
            </a:r>
            <a:r>
              <a:rPr lang="cs-CZ" sz="4400"/>
              <a:t> – liliovité</a:t>
            </a:r>
          </a:p>
        </p:txBody>
      </p:sp>
      <p:sp>
        <p:nvSpPr>
          <p:cNvPr id="47115" name="Rectangle 3"/>
          <p:cNvSpPr>
            <a:spLocks noChangeArrowheads="1"/>
          </p:cNvSpPr>
          <p:nvPr/>
        </p:nvSpPr>
        <p:spPr bwMode="auto">
          <a:xfrm>
            <a:off x="7308850" y="1844675"/>
            <a:ext cx="1671638" cy="1463675"/>
          </a:xfrm>
          <a:prstGeom prst="rect">
            <a:avLst/>
          </a:prstGeom>
          <a:solidFill>
            <a:schemeClr val="bg1">
              <a:alpha val="5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42900" indent="-342900"/>
            <a:r>
              <a:rPr lang="cs-CZ" sz="1500" i="1"/>
              <a:t>Lilium longiflorum</a:t>
            </a:r>
            <a:endParaRPr lang="cs-CZ" sz="1500"/>
          </a:p>
          <a:p>
            <a:pPr marL="342900" indent="-342900">
              <a:buFontTx/>
              <a:buAutoNum type="arabicPeriod"/>
            </a:pPr>
            <a:r>
              <a:rPr lang="cs-CZ" sz="1500"/>
              <a:t>Blizna </a:t>
            </a:r>
          </a:p>
          <a:p>
            <a:pPr marL="342900" indent="-342900">
              <a:buFontTx/>
              <a:buAutoNum type="arabicPeriod"/>
            </a:pPr>
            <a:r>
              <a:rPr lang="cs-CZ" sz="1500"/>
              <a:t>Čnělka</a:t>
            </a:r>
          </a:p>
          <a:p>
            <a:pPr marL="342900" indent="-342900">
              <a:buFontTx/>
              <a:buAutoNum type="arabicPeriod"/>
            </a:pPr>
            <a:r>
              <a:rPr lang="cs-CZ" sz="1500"/>
              <a:t>Prašníky</a:t>
            </a:r>
          </a:p>
          <a:p>
            <a:pPr marL="342900" indent="-342900">
              <a:buFontTx/>
              <a:buAutoNum type="arabicPeriod"/>
            </a:pPr>
            <a:r>
              <a:rPr lang="cs-CZ" sz="1500"/>
              <a:t>Nitky</a:t>
            </a:r>
          </a:p>
          <a:p>
            <a:pPr marL="342900" indent="-342900">
              <a:buFontTx/>
              <a:buAutoNum type="arabicPeriod"/>
            </a:pPr>
            <a:r>
              <a:rPr lang="cs-CZ" sz="1500"/>
              <a:t>Okvětní lístky</a:t>
            </a:r>
          </a:p>
        </p:txBody>
      </p:sp>
      <p:pic>
        <p:nvPicPr>
          <p:cNvPr id="4711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437063"/>
            <a:ext cx="2408238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3995738" y="6524625"/>
            <a:ext cx="16906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/>
              <a:t>http://www.thewildclassroom.com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1042988" y="112553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/>
              <a:t> Plod tobolka</a:t>
            </a: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8133" name="Rectangle 15"/>
          <p:cNvSpPr>
            <a:spLocks noChangeArrowheads="1"/>
          </p:cNvSpPr>
          <p:nvPr/>
        </p:nvSpPr>
        <p:spPr bwMode="auto">
          <a:xfrm>
            <a:off x="457200" y="-1746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4400" i="1"/>
              <a:t>Liliaceae</a:t>
            </a:r>
            <a:r>
              <a:rPr lang="cs-CZ" sz="4400"/>
              <a:t> – liliovité</a:t>
            </a:r>
          </a:p>
        </p:txBody>
      </p:sp>
      <p:pic>
        <p:nvPicPr>
          <p:cNvPr id="4813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989138"/>
            <a:ext cx="393858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420938"/>
            <a:ext cx="20478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Text Box 13"/>
          <p:cNvSpPr txBox="1">
            <a:spLocks noChangeArrowheads="1"/>
          </p:cNvSpPr>
          <p:nvPr/>
        </p:nvSpPr>
        <p:spPr bwMode="auto">
          <a:xfrm>
            <a:off x="6443663" y="1989138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/>
              <a:t>Tulipa</a:t>
            </a:r>
            <a:r>
              <a:rPr lang="cs-CZ"/>
              <a:t> sp.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25604" name="Picture 15" descr="Magnolia_soulangeana_lis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1844675"/>
            <a:ext cx="2895600" cy="4391025"/>
          </a:xfrm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042988" y="981075"/>
            <a:ext cx="4092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 b="1">
                <a:latin typeface="Calibri" pitchFamily="34" charset="0"/>
              </a:rPr>
              <a:t>Listy</a:t>
            </a:r>
            <a:r>
              <a:rPr lang="cs-CZ">
                <a:latin typeface="Calibri" pitchFamily="34" charset="0"/>
              </a:rPr>
              <a:t> </a:t>
            </a:r>
          </a:p>
          <a:p>
            <a:r>
              <a:rPr lang="cs-CZ">
                <a:latin typeface="Calibri" pitchFamily="34" charset="0"/>
              </a:rPr>
              <a:t>jednoduché, střídavé, </a:t>
            </a:r>
            <a:r>
              <a:rPr lang="cs-CZ"/>
              <a:t>s</a:t>
            </a:r>
            <a:r>
              <a:rPr lang="cs-CZ">
                <a:latin typeface="Calibri" pitchFamily="34" charset="0"/>
              </a:rPr>
              <a:t> opadavými palisty</a:t>
            </a: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7164388" y="6021388"/>
            <a:ext cx="11318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  <a:latin typeface="Calibri" pitchFamily="34" charset="0"/>
              </a:rPr>
              <a:t>wihort.uwex.edu </a:t>
            </a:r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2162175" y="2060575"/>
            <a:ext cx="2122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>
                <a:latin typeface="Calibri" pitchFamily="34" charset="0"/>
              </a:rPr>
              <a:t>Liriodendron tulipifera</a:t>
            </a:r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5834063" y="1557338"/>
            <a:ext cx="2122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>
                <a:latin typeface="Calibri" pitchFamily="34" charset="0"/>
              </a:rPr>
              <a:t>Magnolia x soulangeana</a:t>
            </a:r>
          </a:p>
        </p:txBody>
      </p:sp>
      <p:pic>
        <p:nvPicPr>
          <p:cNvPr id="25609" name="Picture 17" descr="Liriodendron_tulipifera_lis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44575" y="2349500"/>
            <a:ext cx="3887788" cy="3062288"/>
          </a:xfrm>
        </p:spPr>
      </p:pic>
      <p:sp>
        <p:nvSpPr>
          <p:cNvPr id="25610" name="Rectangle 19"/>
          <p:cNvSpPr>
            <a:spLocks noChangeArrowheads="1"/>
          </p:cNvSpPr>
          <p:nvPr/>
        </p:nvSpPr>
        <p:spPr bwMode="auto">
          <a:xfrm>
            <a:off x="3446463" y="5200650"/>
            <a:ext cx="1557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  <a:latin typeface="Calibri" pitchFamily="34" charset="0"/>
              </a:rPr>
              <a:t>everettj.people.cofc.edu </a:t>
            </a:r>
          </a:p>
        </p:txBody>
      </p:sp>
      <p:sp>
        <p:nvSpPr>
          <p:cNvPr id="25611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cs-CZ" i="1" smtClean="0"/>
              <a:t>Magnoliaceae</a:t>
            </a:r>
            <a:r>
              <a:rPr lang="cs-CZ" smtClean="0"/>
              <a:t> – šácholánovité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8" descr="Magnolia_stellata_kve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2071688"/>
            <a:ext cx="3743325" cy="3059112"/>
          </a:xfr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042988" y="908050"/>
            <a:ext cx="554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b="1">
                <a:latin typeface="Calibri" pitchFamily="34" charset="0"/>
              </a:rPr>
              <a:t>Květy</a:t>
            </a:r>
            <a:r>
              <a:rPr lang="cs-CZ">
                <a:latin typeface="Calibri" pitchFamily="34" charset="0"/>
              </a:rPr>
              <a:t> jednotlivé</a:t>
            </a:r>
            <a:r>
              <a:rPr lang="cs-CZ"/>
              <a:t>,</a:t>
            </a:r>
            <a:r>
              <a:rPr lang="cs-CZ">
                <a:latin typeface="Calibri" pitchFamily="34" charset="0"/>
              </a:rPr>
              <a:t> většinou oboupohlavné, </a:t>
            </a:r>
            <a:r>
              <a:rPr lang="cs-CZ" b="1">
                <a:latin typeface="Calibri" pitchFamily="34" charset="0"/>
              </a:rPr>
              <a:t>spirální</a:t>
            </a:r>
            <a:endParaRPr lang="cs-CZ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cs-CZ" b="1">
                <a:latin typeface="Calibri" pitchFamily="34" charset="0"/>
              </a:rPr>
              <a:t>Květní obaly</a:t>
            </a:r>
            <a:r>
              <a:rPr lang="cs-CZ">
                <a:latin typeface="Calibri" pitchFamily="34" charset="0"/>
              </a:rPr>
              <a:t> nerozlišené, tvoří </a:t>
            </a:r>
            <a:r>
              <a:rPr lang="cs-CZ" b="1">
                <a:latin typeface="Calibri" pitchFamily="34" charset="0"/>
              </a:rPr>
              <a:t>okvětí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827088" y="4652963"/>
            <a:ext cx="11318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  <a:latin typeface="Calibri" pitchFamily="34" charset="0"/>
              </a:rPr>
              <a:t>wihort.uwex.edu 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333750" y="5992813"/>
            <a:ext cx="1238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  <a:latin typeface="Calibri" pitchFamily="34" charset="0"/>
              </a:rPr>
              <a:t>floralimages.co.uk 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873250" y="5459413"/>
            <a:ext cx="2122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>
                <a:latin typeface="Calibri" pitchFamily="34" charset="0"/>
              </a:rPr>
              <a:t>Liriodendron tulipifera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857875" y="1785938"/>
            <a:ext cx="2122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>
                <a:latin typeface="Calibri" pitchFamily="34" charset="0"/>
              </a:rPr>
              <a:t>Magnolia x soulangeana</a:t>
            </a: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3446463" y="5345113"/>
            <a:ext cx="1557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  <a:latin typeface="Calibri" pitchFamily="34" charset="0"/>
              </a:rPr>
              <a:t>everettj.people.cofc.edu </a:t>
            </a:r>
          </a:p>
        </p:txBody>
      </p:sp>
      <p:pic>
        <p:nvPicPr>
          <p:cNvPr id="26635" name="Picture 15" descr="Magnolia_soulangeana _kvet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2071688"/>
            <a:ext cx="4038600" cy="3028950"/>
          </a:xfrm>
        </p:spPr>
      </p:pic>
      <p:sp>
        <p:nvSpPr>
          <p:cNvPr id="26636" name="Rectangle 17"/>
          <p:cNvSpPr>
            <a:spLocks noChangeArrowheads="1"/>
          </p:cNvSpPr>
          <p:nvPr/>
        </p:nvSpPr>
        <p:spPr bwMode="auto">
          <a:xfrm>
            <a:off x="8047038" y="4652963"/>
            <a:ext cx="701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  <a:latin typeface="Calibri" pitchFamily="34" charset="0"/>
              </a:rPr>
              <a:t>hcp4.net </a:t>
            </a:r>
          </a:p>
        </p:txBody>
      </p:sp>
      <p:pic>
        <p:nvPicPr>
          <p:cNvPr id="26637" name="Picture 20" descr="Liriodendron_tulipifera_kve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571875" y="4214813"/>
            <a:ext cx="2514600" cy="2519362"/>
          </a:xfrm>
        </p:spPr>
      </p:pic>
      <p:sp>
        <p:nvSpPr>
          <p:cNvPr id="26638" name="Text Box 23"/>
          <p:cNvSpPr txBox="1">
            <a:spLocks noChangeArrowheads="1"/>
          </p:cNvSpPr>
          <p:nvPr/>
        </p:nvSpPr>
        <p:spPr bwMode="auto">
          <a:xfrm>
            <a:off x="1643063" y="1785938"/>
            <a:ext cx="2122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i="1">
                <a:latin typeface="Calibri" pitchFamily="34" charset="0"/>
              </a:rPr>
              <a:t>Magnolia stellata</a:t>
            </a:r>
          </a:p>
        </p:txBody>
      </p:sp>
      <p:sp>
        <p:nvSpPr>
          <p:cNvPr id="26639" name="Rectangle 24"/>
          <p:cNvSpPr>
            <a:spLocks noChangeArrowheads="1"/>
          </p:cNvSpPr>
          <p:nvPr/>
        </p:nvSpPr>
        <p:spPr bwMode="auto">
          <a:xfrm>
            <a:off x="5211763" y="6424613"/>
            <a:ext cx="101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  <a:latin typeface="Calibri" pitchFamily="34" charset="0"/>
              </a:rPr>
              <a:t>semillista.com </a:t>
            </a:r>
          </a:p>
        </p:txBody>
      </p:sp>
      <p:sp>
        <p:nvSpPr>
          <p:cNvPr id="26640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792162"/>
          </a:xfrm>
        </p:spPr>
        <p:txBody>
          <a:bodyPr/>
          <a:lstStyle/>
          <a:p>
            <a:pPr eaLnBrk="1" hangingPunct="1"/>
            <a:r>
              <a:rPr lang="cs-CZ" i="1" smtClean="0"/>
              <a:t>Magnoliaceae</a:t>
            </a:r>
            <a:r>
              <a:rPr lang="cs-CZ" smtClean="0"/>
              <a:t> – šácholánovité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7652" name="Rectangle 15"/>
          <p:cNvSpPr>
            <a:spLocks noChangeArrowheads="1"/>
          </p:cNvSpPr>
          <p:nvPr/>
        </p:nvSpPr>
        <p:spPr bwMode="auto">
          <a:xfrm>
            <a:off x="5211763" y="6424613"/>
            <a:ext cx="101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  <a:latin typeface="Calibri" pitchFamily="34" charset="0"/>
              </a:rPr>
              <a:t>semillista.com </a:t>
            </a:r>
          </a:p>
        </p:txBody>
      </p:sp>
      <p:pic>
        <p:nvPicPr>
          <p:cNvPr id="27653" name="Picture 20" descr="Liriodendron_tulipifera_kve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989138"/>
            <a:ext cx="4525963" cy="4535487"/>
          </a:xfrm>
        </p:spPr>
      </p:pic>
      <p:sp>
        <p:nvSpPr>
          <p:cNvPr id="27654" name="Rectangle 22"/>
          <p:cNvSpPr>
            <a:spLocks noChangeArrowheads="1"/>
          </p:cNvSpPr>
          <p:nvPr/>
        </p:nvSpPr>
        <p:spPr bwMode="auto">
          <a:xfrm>
            <a:off x="1042988" y="908050"/>
            <a:ext cx="7869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 b="1">
                <a:latin typeface="Calibri" pitchFamily="34" charset="0"/>
              </a:rPr>
              <a:t>Tyčinek mnoho,</a:t>
            </a:r>
            <a:r>
              <a:rPr lang="cs-CZ">
                <a:latin typeface="Calibri" pitchFamily="34" charset="0"/>
              </a:rPr>
              <a:t> většinou lupenitých (krátká a tlustá nitka)</a:t>
            </a:r>
          </a:p>
          <a:p>
            <a:pPr>
              <a:buFont typeface="Arial" charset="0"/>
              <a:buChar char="•"/>
            </a:pPr>
            <a:r>
              <a:rPr lang="cs-CZ" b="1">
                <a:latin typeface="Calibri" pitchFamily="34" charset="0"/>
              </a:rPr>
              <a:t>Gyneceum apokarpní, </a:t>
            </a:r>
            <a:r>
              <a:rPr lang="cs-CZ">
                <a:latin typeface="Calibri" pitchFamily="34" charset="0"/>
              </a:rPr>
              <a:t>plodolistů </a:t>
            </a:r>
            <a:r>
              <a:rPr lang="cs-CZ" b="1">
                <a:latin typeface="Calibri" pitchFamily="34" charset="0"/>
              </a:rPr>
              <a:t>mnoho</a:t>
            </a:r>
            <a:r>
              <a:rPr lang="cs-CZ">
                <a:latin typeface="Calibri" pitchFamily="34" charset="0"/>
              </a:rPr>
              <a:t> na prodlouženém květním lůžku </a:t>
            </a:r>
          </a:p>
        </p:txBody>
      </p:sp>
      <p:sp>
        <p:nvSpPr>
          <p:cNvPr id="27655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cs-CZ" i="1" smtClean="0"/>
              <a:t>Magnoliaceae</a:t>
            </a:r>
            <a:r>
              <a:rPr lang="cs-CZ" smtClean="0"/>
              <a:t> – šácholánovité</a:t>
            </a:r>
          </a:p>
        </p:txBody>
      </p:sp>
      <p:sp>
        <p:nvSpPr>
          <p:cNvPr id="27656" name="Text Box 25"/>
          <p:cNvSpPr txBox="1">
            <a:spLocks noChangeArrowheads="1"/>
          </p:cNvSpPr>
          <p:nvPr/>
        </p:nvSpPr>
        <p:spPr bwMode="auto">
          <a:xfrm>
            <a:off x="3779838" y="1700213"/>
            <a:ext cx="2122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>
                <a:latin typeface="Calibri" pitchFamily="34" charset="0"/>
              </a:rPr>
              <a:t>Liriodendron tulipifera</a:t>
            </a:r>
          </a:p>
        </p:txBody>
      </p:sp>
      <p:sp>
        <p:nvSpPr>
          <p:cNvPr id="27657" name="Line 26"/>
          <p:cNvSpPr>
            <a:spLocks noChangeShapeType="1"/>
          </p:cNvSpPr>
          <p:nvPr/>
        </p:nvSpPr>
        <p:spPr bwMode="auto">
          <a:xfrm flipH="1">
            <a:off x="5357813" y="2924175"/>
            <a:ext cx="654050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58" name="Text Box 27"/>
          <p:cNvSpPr txBox="1">
            <a:spLocks noChangeArrowheads="1"/>
          </p:cNvSpPr>
          <p:nvPr/>
        </p:nvSpPr>
        <p:spPr bwMode="auto">
          <a:xfrm>
            <a:off x="5994400" y="2630488"/>
            <a:ext cx="882650" cy="366712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tyčinky</a:t>
            </a:r>
          </a:p>
        </p:txBody>
      </p:sp>
      <p:sp>
        <p:nvSpPr>
          <p:cNvPr id="27659" name="Line 28"/>
          <p:cNvSpPr>
            <a:spLocks noChangeShapeType="1"/>
          </p:cNvSpPr>
          <p:nvPr/>
        </p:nvSpPr>
        <p:spPr bwMode="auto">
          <a:xfrm flipH="1">
            <a:off x="5724525" y="2997200"/>
            <a:ext cx="431800" cy="1008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60" name="Line 29"/>
          <p:cNvSpPr>
            <a:spLocks noChangeShapeType="1"/>
          </p:cNvSpPr>
          <p:nvPr/>
        </p:nvSpPr>
        <p:spPr bwMode="auto">
          <a:xfrm flipH="1" flipV="1">
            <a:off x="4859338" y="4221163"/>
            <a:ext cx="1512887" cy="14398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61" name="Text Box 30"/>
          <p:cNvSpPr txBox="1">
            <a:spLocks noChangeArrowheads="1"/>
          </p:cNvSpPr>
          <p:nvPr/>
        </p:nvSpPr>
        <p:spPr bwMode="auto">
          <a:xfrm>
            <a:off x="5867400" y="5661025"/>
            <a:ext cx="908050" cy="366713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pestíky</a:t>
            </a:r>
          </a:p>
        </p:txBody>
      </p:sp>
      <p:sp>
        <p:nvSpPr>
          <p:cNvPr id="27662" name="Line 31"/>
          <p:cNvSpPr>
            <a:spLocks noChangeShapeType="1"/>
          </p:cNvSpPr>
          <p:nvPr/>
        </p:nvSpPr>
        <p:spPr bwMode="auto">
          <a:xfrm flipH="1" flipV="1">
            <a:off x="4572000" y="4292600"/>
            <a:ext cx="1800225" cy="1368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63" name="Text Box 27"/>
          <p:cNvSpPr txBox="1">
            <a:spLocks noChangeArrowheads="1"/>
          </p:cNvSpPr>
          <p:nvPr/>
        </p:nvSpPr>
        <p:spPr bwMode="auto">
          <a:xfrm>
            <a:off x="4857750" y="2571750"/>
            <a:ext cx="658813" cy="369888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nitky</a:t>
            </a:r>
          </a:p>
        </p:txBody>
      </p:sp>
      <p:sp>
        <p:nvSpPr>
          <p:cNvPr id="27664" name="Line 26"/>
          <p:cNvSpPr>
            <a:spLocks noChangeShapeType="1"/>
          </p:cNvSpPr>
          <p:nvPr/>
        </p:nvSpPr>
        <p:spPr bwMode="auto">
          <a:xfrm flipH="1">
            <a:off x="4572000" y="2928938"/>
            <a:ext cx="577850" cy="7858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65" name="Line 26"/>
          <p:cNvSpPr>
            <a:spLocks noChangeShapeType="1"/>
          </p:cNvSpPr>
          <p:nvPr/>
        </p:nvSpPr>
        <p:spPr bwMode="auto">
          <a:xfrm flipH="1">
            <a:off x="5072063" y="2928938"/>
            <a:ext cx="71437" cy="9286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66" name="Rectangle 24"/>
          <p:cNvSpPr>
            <a:spLocks noChangeArrowheads="1"/>
          </p:cNvSpPr>
          <p:nvPr/>
        </p:nvSpPr>
        <p:spPr bwMode="auto">
          <a:xfrm>
            <a:off x="6011863" y="6237288"/>
            <a:ext cx="101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  <a:latin typeface="Calibri" pitchFamily="34" charset="0"/>
              </a:rPr>
              <a:t>semillista.com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28676" name="Picture 17" descr="Liriodendron_tulipifera_plo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2060575"/>
            <a:ext cx="3422650" cy="3616325"/>
          </a:xfrm>
        </p:spPr>
      </p:pic>
      <p:sp>
        <p:nvSpPr>
          <p:cNvPr id="28677" name="Rectangle 19"/>
          <p:cNvSpPr>
            <a:spLocks noChangeArrowheads="1"/>
          </p:cNvSpPr>
          <p:nvPr/>
        </p:nvSpPr>
        <p:spPr bwMode="auto">
          <a:xfrm>
            <a:off x="7386638" y="5416550"/>
            <a:ext cx="1479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  <a:latin typeface="Calibri" pitchFamily="34" charset="0"/>
              </a:rPr>
              <a:t>commons.wikimedia.org </a:t>
            </a:r>
          </a:p>
        </p:txBody>
      </p:sp>
      <p:pic>
        <p:nvPicPr>
          <p:cNvPr id="28678" name="Picture 20" descr="Magnolia_grandiflora_plo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2060575"/>
            <a:ext cx="4038600" cy="3028950"/>
          </a:xfrm>
        </p:spPr>
      </p:pic>
      <p:sp>
        <p:nvSpPr>
          <p:cNvPr id="28679" name="Text Box 22"/>
          <p:cNvSpPr txBox="1">
            <a:spLocks noChangeArrowheads="1"/>
          </p:cNvSpPr>
          <p:nvPr/>
        </p:nvSpPr>
        <p:spPr bwMode="auto">
          <a:xfrm>
            <a:off x="6481763" y="1785938"/>
            <a:ext cx="2122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>
                <a:latin typeface="Calibri" pitchFamily="34" charset="0"/>
              </a:rPr>
              <a:t>Liriodendron tulipifera</a:t>
            </a:r>
          </a:p>
        </p:txBody>
      </p:sp>
      <p:sp>
        <p:nvSpPr>
          <p:cNvPr id="28680" name="Text Box 23"/>
          <p:cNvSpPr txBox="1">
            <a:spLocks noChangeArrowheads="1"/>
          </p:cNvSpPr>
          <p:nvPr/>
        </p:nvSpPr>
        <p:spPr bwMode="auto">
          <a:xfrm>
            <a:off x="2085975" y="1787525"/>
            <a:ext cx="2122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>
                <a:latin typeface="Calibri" pitchFamily="34" charset="0"/>
              </a:rPr>
              <a:t>Magnolia grandiflora</a:t>
            </a:r>
          </a:p>
        </p:txBody>
      </p:sp>
      <p:sp>
        <p:nvSpPr>
          <p:cNvPr id="28681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cs-CZ" i="1" smtClean="0"/>
              <a:t>Magnoliaceae</a:t>
            </a:r>
            <a:r>
              <a:rPr lang="cs-CZ" smtClean="0"/>
              <a:t> – šácholánovité</a:t>
            </a:r>
          </a:p>
        </p:txBody>
      </p:sp>
      <p:sp>
        <p:nvSpPr>
          <p:cNvPr id="28682" name="Rectangle 26"/>
          <p:cNvSpPr>
            <a:spLocks noChangeArrowheads="1"/>
          </p:cNvSpPr>
          <p:nvPr/>
        </p:nvSpPr>
        <p:spPr bwMode="auto">
          <a:xfrm>
            <a:off x="1042988" y="908050"/>
            <a:ext cx="712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 b="1">
                <a:latin typeface="Calibri" pitchFamily="34" charset="0"/>
              </a:rPr>
              <a:t>Plod </a:t>
            </a:r>
            <a:r>
              <a:rPr lang="cs-CZ">
                <a:latin typeface="Calibri" pitchFamily="34" charset="0"/>
              </a:rPr>
              <a:t>měchýřek </a:t>
            </a:r>
            <a:r>
              <a:rPr lang="cs-CZ" i="1">
                <a:latin typeface="Calibri" pitchFamily="34" charset="0"/>
              </a:rPr>
              <a:t>(Magnolia)</a:t>
            </a:r>
            <a:r>
              <a:rPr lang="cs-CZ">
                <a:latin typeface="Calibri" pitchFamily="34" charset="0"/>
              </a:rPr>
              <a:t>, nažka </a:t>
            </a:r>
            <a:r>
              <a:rPr lang="cs-CZ" i="1">
                <a:latin typeface="Calibri" pitchFamily="34" charset="0"/>
              </a:rPr>
              <a:t>(Liriodendron), </a:t>
            </a:r>
            <a:r>
              <a:rPr lang="cs-CZ">
                <a:latin typeface="Calibri" pitchFamily="34" charset="0"/>
              </a:rPr>
              <a:t>tvoří šišticovitá souplodí</a:t>
            </a:r>
          </a:p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častá kantarogamie</a:t>
            </a:r>
            <a:r>
              <a:rPr lang="cs-CZ"/>
              <a:t> </a:t>
            </a:r>
            <a:r>
              <a:rPr lang="cs-CZ" sz="1600"/>
              <a:t>(opylení brouky)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468313" y="2133600"/>
            <a:ext cx="8207375" cy="4248150"/>
          </a:xfrm>
          <a:prstGeom prst="rect">
            <a:avLst/>
          </a:prstGeom>
          <a:solidFill>
            <a:srgbClr val="FFFF66">
              <a:alpha val="52940"/>
            </a:srgbClr>
          </a:solidFill>
          <a:ln w="9525">
            <a:noFill/>
            <a:miter lim="800000"/>
            <a:headEnd/>
            <a:tailEnd/>
          </a:ln>
        </p:spPr>
        <p:txBody>
          <a:bodyPr tIns="576000" anchor="ctr"/>
          <a:lstStyle/>
          <a:p>
            <a:r>
              <a:rPr lang="cs-CZ" sz="4000" b="1" i="1">
                <a:solidFill>
                  <a:schemeClr val="tx2"/>
                </a:solidFill>
                <a:latin typeface="Constantia" pitchFamily="18" charset="0"/>
              </a:rPr>
              <a:t>  Primulaceae</a:t>
            </a:r>
            <a:r>
              <a:rPr lang="cs-CZ" sz="4000" b="1">
                <a:solidFill>
                  <a:schemeClr val="tx2"/>
                </a:solidFill>
                <a:latin typeface="Constantia" pitchFamily="18" charset="0"/>
              </a:rPr>
              <a:t> </a:t>
            </a:r>
            <a:r>
              <a:rPr lang="cs-CZ" sz="3600" b="1">
                <a:solidFill>
                  <a:schemeClr val="tx2"/>
                </a:solidFill>
                <a:latin typeface="Constantia" pitchFamily="18" charset="0"/>
              </a:rPr>
              <a:t>(prvosenkovité)</a:t>
            </a:r>
          </a:p>
          <a:p>
            <a:endParaRPr lang="cs-CZ" sz="4000" b="1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cs-CZ" sz="2400" b="1">
                <a:solidFill>
                  <a:schemeClr val="tx2"/>
                </a:solidFill>
                <a:latin typeface="Constantia" pitchFamily="18" charset="0"/>
              </a:rPr>
              <a:t>   Oddělení: </a:t>
            </a:r>
            <a:r>
              <a:rPr lang="cs-CZ" sz="2400" b="1" i="1">
                <a:solidFill>
                  <a:schemeClr val="tx2"/>
                </a:solidFill>
                <a:latin typeface="Constantia" pitchFamily="18" charset="0"/>
              </a:rPr>
              <a:t>Angiospermae</a:t>
            </a:r>
            <a:r>
              <a:rPr lang="cs-CZ" sz="2400" b="1">
                <a:solidFill>
                  <a:schemeClr val="tx2"/>
                </a:solidFill>
                <a:latin typeface="Constantia" pitchFamily="18" charset="0"/>
              </a:rPr>
              <a:t> (</a:t>
            </a:r>
            <a:r>
              <a:rPr lang="cs-CZ" sz="2400" b="1" i="1">
                <a:solidFill>
                  <a:schemeClr val="tx2"/>
                </a:solidFill>
                <a:latin typeface="Constantia" pitchFamily="18" charset="0"/>
              </a:rPr>
              <a:t>Magnoliophyta</a:t>
            </a:r>
            <a:r>
              <a:rPr lang="cs-CZ" sz="2400" b="1">
                <a:solidFill>
                  <a:schemeClr val="tx2"/>
                </a:solidFill>
                <a:latin typeface="Constantia" pitchFamily="18" charset="0"/>
              </a:rPr>
              <a:t>)</a:t>
            </a:r>
          </a:p>
          <a:p>
            <a:r>
              <a:rPr lang="cs-CZ" sz="2400" b="1">
                <a:solidFill>
                  <a:schemeClr val="tx2"/>
                </a:solidFill>
                <a:latin typeface="Constantia" pitchFamily="18" charset="0"/>
              </a:rPr>
              <a:t>      Dvouděložné (Dicots)</a:t>
            </a:r>
          </a:p>
          <a:p>
            <a:r>
              <a:rPr lang="cs-CZ" sz="2400" b="1">
                <a:solidFill>
                  <a:schemeClr val="tx2"/>
                </a:solidFill>
                <a:latin typeface="Constantia" pitchFamily="18" charset="0"/>
              </a:rPr>
              <a:t>        Pravé dvouděložné (Eudicots)</a:t>
            </a:r>
          </a:p>
          <a:p>
            <a:r>
              <a:rPr lang="cs-CZ" sz="2400" b="1">
                <a:solidFill>
                  <a:schemeClr val="tx2"/>
                </a:solidFill>
                <a:latin typeface="Constantia" pitchFamily="18" charset="0"/>
              </a:rPr>
              <a:t>         Asteridy</a:t>
            </a:r>
          </a:p>
          <a:p>
            <a:endParaRPr lang="cs-CZ" sz="2400" b="1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cs-CZ" sz="2400" b="1">
                <a:solidFill>
                  <a:schemeClr val="tx2"/>
                </a:solidFill>
                <a:latin typeface="Constantia" pitchFamily="18" charset="0"/>
              </a:rPr>
              <a:t>                 Řád: </a:t>
            </a:r>
            <a:r>
              <a:rPr lang="cs-CZ" sz="2400" b="1" i="1">
                <a:solidFill>
                  <a:schemeClr val="tx2"/>
                </a:solidFill>
                <a:latin typeface="Constantia" pitchFamily="18" charset="0"/>
              </a:rPr>
              <a:t>Ericales</a:t>
            </a:r>
          </a:p>
          <a:p>
            <a:r>
              <a:rPr lang="cs-CZ" sz="2400" b="1">
                <a:solidFill>
                  <a:schemeClr val="tx2"/>
                </a:solidFill>
                <a:latin typeface="Constantia" pitchFamily="18" charset="0"/>
              </a:rPr>
              <a:t>                   Čeleď: </a:t>
            </a:r>
            <a:r>
              <a:rPr lang="cs-CZ" sz="2400" b="1" i="1">
                <a:solidFill>
                  <a:schemeClr val="tx2"/>
                </a:solidFill>
                <a:latin typeface="Constantia" pitchFamily="18" charset="0"/>
              </a:rPr>
              <a:t>Primulaceae</a:t>
            </a:r>
          </a:p>
          <a:p>
            <a:endParaRPr lang="cs-CZ" sz="2400" b="1" i="1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cs-CZ" sz="2400" b="1">
                <a:solidFill>
                  <a:schemeClr val="tx2"/>
                </a:solidFill>
                <a:latin typeface="Constant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Obrázek 25" descr="primula_veri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908050"/>
            <a:ext cx="3384550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436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101013" cy="719137"/>
          </a:xfrm>
        </p:spPr>
        <p:txBody>
          <a:bodyPr/>
          <a:lstStyle/>
          <a:p>
            <a:pPr eaLnBrk="1" hangingPunct="1"/>
            <a:r>
              <a:rPr lang="cs-CZ" sz="4000" b="1" i="1" smtClean="0">
                <a:latin typeface="Constantia" pitchFamily="18" charset="0"/>
              </a:rPr>
              <a:t>Primulaceae</a:t>
            </a:r>
            <a:r>
              <a:rPr lang="cs-CZ" smtClean="0">
                <a:latin typeface="Constantia" pitchFamily="18" charset="0"/>
              </a:rPr>
              <a:t> </a:t>
            </a:r>
            <a:r>
              <a:rPr lang="cs-CZ" sz="3600" smtClean="0">
                <a:latin typeface="Constantia" pitchFamily="18" charset="0"/>
              </a:rPr>
              <a:t>– prvosenkovité</a:t>
            </a:r>
          </a:p>
        </p:txBody>
      </p:sp>
      <p:sp>
        <p:nvSpPr>
          <p:cNvPr id="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71550" y="981075"/>
            <a:ext cx="4032250" cy="4660900"/>
          </a:xfrm>
        </p:spPr>
        <p:txBody>
          <a:bodyPr/>
          <a:lstStyle/>
          <a:p>
            <a:pPr marL="180975" indent="-180975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cs-CZ" sz="1800" dirty="0" smtClean="0">
                <a:latin typeface="Constantia" pitchFamily="18" charset="0"/>
              </a:rPr>
              <a:t>Převážně suchozemské </a:t>
            </a:r>
            <a:r>
              <a:rPr lang="cs-CZ" sz="1800" b="1" dirty="0" smtClean="0">
                <a:latin typeface="Constantia" pitchFamily="18" charset="0"/>
              </a:rPr>
              <a:t>byliny</a:t>
            </a:r>
            <a:r>
              <a:rPr lang="cs-CZ" sz="1800" dirty="0" smtClean="0">
                <a:latin typeface="Constantia" pitchFamily="18" charset="0"/>
              </a:rPr>
              <a:t>, vzácně </a:t>
            </a:r>
            <a:r>
              <a:rPr lang="cs-CZ" sz="1800" b="1" dirty="0" smtClean="0">
                <a:latin typeface="Constantia" pitchFamily="18" charset="0"/>
              </a:rPr>
              <a:t>vodní rostliny</a:t>
            </a:r>
          </a:p>
          <a:p>
            <a:pPr marL="263525" indent="-263525" eaLnBrk="1" hangingPunct="1">
              <a:lnSpc>
                <a:spcPct val="80000"/>
              </a:lnSpc>
              <a:buFontTx/>
              <a:buNone/>
              <a:defRPr/>
            </a:pPr>
            <a:endParaRPr lang="cs-CZ" sz="1800" b="1" dirty="0" smtClean="0">
              <a:latin typeface="Constantia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defRPr/>
            </a:pPr>
            <a:r>
              <a:rPr lang="cs-CZ" sz="1800" b="1" dirty="0" smtClean="0">
                <a:latin typeface="Constantia" pitchFamily="18" charset="0"/>
              </a:rPr>
              <a:t>Listy</a:t>
            </a:r>
            <a:r>
              <a:rPr lang="cs-CZ" sz="1800" dirty="0" smtClean="0">
                <a:latin typeface="Constantia" pitchFamily="18" charset="0"/>
              </a:rPr>
              <a:t> střídavé, vstřícné nebo v                     </a:t>
            </a:r>
            <a:r>
              <a:rPr lang="cs-CZ" sz="1800" b="1" dirty="0" smtClean="0">
                <a:latin typeface="Constantia" pitchFamily="18" charset="0"/>
              </a:rPr>
              <a:t>přízemní růžici</a:t>
            </a:r>
          </a:p>
          <a:p>
            <a:pPr marL="180975" indent="-180975" eaLnBrk="1" hangingPunct="1">
              <a:lnSpc>
                <a:spcPct val="80000"/>
              </a:lnSpc>
              <a:buFontTx/>
              <a:buNone/>
              <a:defRPr/>
            </a:pPr>
            <a:r>
              <a:rPr lang="cs-CZ" sz="1800" b="1" dirty="0" smtClean="0">
                <a:latin typeface="Constantia" pitchFamily="18" charset="0"/>
              </a:rPr>
              <a:t>   </a:t>
            </a:r>
            <a:r>
              <a:rPr lang="cs-CZ" sz="1800" dirty="0" smtClean="0">
                <a:latin typeface="Constantia" pitchFamily="18" charset="0"/>
              </a:rPr>
              <a:t>většinou </a:t>
            </a:r>
            <a:r>
              <a:rPr lang="cs-CZ" sz="1800" b="1" dirty="0" smtClean="0">
                <a:latin typeface="Constantia" pitchFamily="18" charset="0"/>
              </a:rPr>
              <a:t>jednoduché, </a:t>
            </a:r>
            <a:r>
              <a:rPr lang="cs-CZ" sz="1800" dirty="0" smtClean="0">
                <a:latin typeface="Constantia" pitchFamily="18" charset="0"/>
              </a:rPr>
              <a:t>u vodních</a:t>
            </a:r>
            <a:r>
              <a:rPr lang="cs-CZ" sz="1800" b="1" dirty="0" smtClean="0">
                <a:latin typeface="Constantia" pitchFamily="18" charset="0"/>
              </a:rPr>
              <a:t> složené</a:t>
            </a:r>
          </a:p>
          <a:p>
            <a:pPr marL="180975" indent="-180975" eaLnBrk="1" hangingPunct="1">
              <a:lnSpc>
                <a:spcPct val="80000"/>
              </a:lnSpc>
              <a:buFontTx/>
              <a:buNone/>
              <a:defRPr/>
            </a:pPr>
            <a:r>
              <a:rPr lang="cs-CZ" sz="1800" b="1" dirty="0" smtClean="0">
                <a:latin typeface="Constantia" pitchFamily="18" charset="0"/>
              </a:rPr>
              <a:t>	</a:t>
            </a:r>
            <a:r>
              <a:rPr lang="cs-CZ" sz="1800" dirty="0" smtClean="0">
                <a:latin typeface="Constantia" pitchFamily="18" charset="0"/>
              </a:rPr>
              <a:t>bez </a:t>
            </a:r>
            <a:r>
              <a:rPr lang="cs-CZ" sz="1800" b="1" dirty="0" smtClean="0">
                <a:latin typeface="Constantia" pitchFamily="18" charset="0"/>
              </a:rPr>
              <a:t>palistů </a:t>
            </a:r>
          </a:p>
          <a:p>
            <a:pPr marL="180975" indent="-180975" eaLnBrk="1" hangingPunct="1">
              <a:lnSpc>
                <a:spcPct val="80000"/>
              </a:lnSpc>
              <a:defRPr/>
            </a:pPr>
            <a:endParaRPr lang="cs-CZ" sz="1800" b="1" dirty="0" smtClean="0">
              <a:latin typeface="Constantia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defRPr/>
            </a:pPr>
            <a:r>
              <a:rPr lang="cs-CZ" sz="1800" b="1" dirty="0" smtClean="0">
                <a:latin typeface="Constantia" pitchFamily="18" charset="0"/>
              </a:rPr>
              <a:t>Květy </a:t>
            </a:r>
            <a:r>
              <a:rPr lang="cs-CZ" sz="1800" dirty="0" smtClean="0">
                <a:latin typeface="Constantia" pitchFamily="18" charset="0"/>
              </a:rPr>
              <a:t>jednotlivé nebo v </a:t>
            </a:r>
            <a:r>
              <a:rPr lang="cs-CZ" sz="1800" b="1" dirty="0" smtClean="0">
                <a:latin typeface="Constantia" pitchFamily="18" charset="0"/>
              </a:rPr>
              <a:t>květenstvích</a:t>
            </a:r>
            <a:r>
              <a:rPr lang="cs-CZ" sz="1800" dirty="0" smtClean="0">
                <a:latin typeface="Constantia" pitchFamily="18" charset="0"/>
              </a:rPr>
              <a:t> (hrozen, okolík)</a:t>
            </a:r>
            <a:endParaRPr lang="cs-CZ" sz="1800" b="1" dirty="0" smtClean="0">
              <a:latin typeface="Constantia" pitchFamily="18" charset="0"/>
            </a:endParaRPr>
          </a:p>
          <a:p>
            <a:pPr marL="263525" indent="-263525" eaLnBrk="1" hangingPunct="1">
              <a:lnSpc>
                <a:spcPct val="80000"/>
              </a:lnSpc>
              <a:buFontTx/>
              <a:buNone/>
              <a:defRPr/>
            </a:pPr>
            <a:r>
              <a:rPr lang="cs-CZ" sz="1800" b="1" dirty="0" smtClean="0">
                <a:latin typeface="Constantia" pitchFamily="18" charset="0"/>
              </a:rPr>
              <a:t>    </a:t>
            </a:r>
            <a:endParaRPr lang="cs-CZ" sz="1800" dirty="0" smtClean="0">
              <a:latin typeface="Constantia" pitchFamily="18" charset="0"/>
            </a:endParaRPr>
          </a:p>
          <a:p>
            <a:pPr marL="263525" indent="-263525" eaLnBrk="1" hangingPunct="1">
              <a:lnSpc>
                <a:spcPct val="80000"/>
              </a:lnSpc>
              <a:buFontTx/>
              <a:buNone/>
              <a:defRPr/>
            </a:pPr>
            <a:endParaRPr lang="cs-CZ" sz="1800" dirty="0" smtClean="0">
              <a:latin typeface="Constantia" pitchFamily="18" charset="0"/>
            </a:endParaRPr>
          </a:p>
          <a:p>
            <a:pPr marL="263525" indent="-263525" eaLnBrk="1" hangingPunct="1">
              <a:lnSpc>
                <a:spcPct val="80000"/>
              </a:lnSpc>
              <a:defRPr/>
            </a:pPr>
            <a:endParaRPr lang="cs-CZ" sz="1800" dirty="0" smtClean="0">
              <a:latin typeface="Constantia" pitchFamily="18" charset="0"/>
            </a:endParaRPr>
          </a:p>
          <a:p>
            <a:pPr marL="263525" indent="-263525" eaLnBrk="1" hangingPunct="1">
              <a:lnSpc>
                <a:spcPct val="80000"/>
              </a:lnSpc>
              <a:defRPr/>
            </a:pPr>
            <a:endParaRPr lang="cs-CZ" sz="1800" dirty="0" smtClean="0">
              <a:latin typeface="Constantia" pitchFamily="18" charset="0"/>
            </a:endParaRPr>
          </a:p>
          <a:p>
            <a:pPr marL="263525" indent="-263525" eaLnBrk="1" hangingPunct="1">
              <a:lnSpc>
                <a:spcPct val="80000"/>
              </a:lnSpc>
              <a:defRPr/>
            </a:pPr>
            <a:endParaRPr lang="cs-CZ" sz="1800" dirty="0" smtClean="0">
              <a:latin typeface="Constantia" pitchFamily="18" charset="0"/>
            </a:endParaRPr>
          </a:p>
        </p:txBody>
      </p:sp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6875463" y="6308725"/>
            <a:ext cx="2070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http://domenicus.malleotus.free.fr</a:t>
            </a:r>
          </a:p>
        </p:txBody>
      </p:sp>
      <p:cxnSp>
        <p:nvCxnSpPr>
          <p:cNvPr id="15" name="Přímá spojovací šipka 14"/>
          <p:cNvCxnSpPr>
            <a:stCxn id="18445" idx="1"/>
          </p:cNvCxnSpPr>
          <p:nvPr/>
        </p:nvCxnSpPr>
        <p:spPr>
          <a:xfrm flipH="1">
            <a:off x="7235825" y="1406525"/>
            <a:ext cx="576263" cy="1508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>
            <a:stCxn id="18443" idx="3"/>
          </p:cNvCxnSpPr>
          <p:nvPr/>
        </p:nvCxnSpPr>
        <p:spPr>
          <a:xfrm flipV="1">
            <a:off x="6370638" y="3573463"/>
            <a:ext cx="577850" cy="209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TextovéPole 10"/>
          <p:cNvSpPr txBox="1">
            <a:spLocks noChangeArrowheads="1"/>
          </p:cNvSpPr>
          <p:nvPr/>
        </p:nvSpPr>
        <p:spPr bwMode="auto">
          <a:xfrm>
            <a:off x="7235825" y="5949950"/>
            <a:ext cx="1666875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/>
              <a:t>přízemní růžice listů</a:t>
            </a:r>
          </a:p>
        </p:txBody>
      </p:sp>
      <p:cxnSp>
        <p:nvCxnSpPr>
          <p:cNvPr id="13" name="Přímá spojovací šipka 12"/>
          <p:cNvCxnSpPr/>
          <p:nvPr/>
        </p:nvCxnSpPr>
        <p:spPr>
          <a:xfrm flipH="1" flipV="1">
            <a:off x="7308850" y="4868863"/>
            <a:ext cx="615950" cy="10810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3" name="TextovéPole 20"/>
          <p:cNvSpPr txBox="1">
            <a:spLocks noChangeArrowheads="1"/>
          </p:cNvSpPr>
          <p:nvPr/>
        </p:nvSpPr>
        <p:spPr bwMode="auto">
          <a:xfrm>
            <a:off x="5219700" y="3644900"/>
            <a:ext cx="1150938" cy="2778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/>
              <a:t>bezlistý stvol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003800" y="6021388"/>
            <a:ext cx="1871663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b="1" i="1" dirty="0" err="1">
                <a:latin typeface="+mj-lt"/>
                <a:cs typeface="+mn-cs"/>
              </a:rPr>
              <a:t>Primula</a:t>
            </a:r>
            <a:r>
              <a:rPr lang="cs-CZ" sz="1200" b="1" i="1" dirty="0">
                <a:latin typeface="+mj-lt"/>
                <a:cs typeface="+mn-cs"/>
              </a:rPr>
              <a:t> </a:t>
            </a:r>
            <a:r>
              <a:rPr lang="cs-CZ" sz="1200" b="1" i="1" dirty="0" err="1">
                <a:latin typeface="+mj-lt"/>
                <a:cs typeface="+mn-cs"/>
              </a:rPr>
              <a:t>veris</a:t>
            </a:r>
            <a:endParaRPr lang="cs-CZ" sz="1200" b="1" i="1" dirty="0">
              <a:latin typeface="+mj-lt"/>
              <a:cs typeface="+mn-cs"/>
            </a:endParaRPr>
          </a:p>
          <a:p>
            <a:pPr algn="ctr">
              <a:defRPr/>
            </a:pPr>
            <a:r>
              <a:rPr lang="cs-CZ" sz="1200" dirty="0">
                <a:latin typeface="+mj-lt"/>
                <a:cs typeface="+mn-cs"/>
              </a:rPr>
              <a:t>(prvosenka jarní)</a:t>
            </a:r>
            <a:endParaRPr lang="cs-CZ" sz="1200" b="1" i="1" dirty="0">
              <a:latin typeface="+mj-lt"/>
              <a:cs typeface="+mn-cs"/>
            </a:endParaRPr>
          </a:p>
        </p:txBody>
      </p:sp>
      <p:sp>
        <p:nvSpPr>
          <p:cNvPr id="18445" name="TextovéPole 29"/>
          <p:cNvSpPr txBox="1">
            <a:spLocks noChangeArrowheads="1"/>
          </p:cNvSpPr>
          <p:nvPr/>
        </p:nvSpPr>
        <p:spPr bwMode="auto">
          <a:xfrm>
            <a:off x="7812088" y="1268413"/>
            <a:ext cx="1074737" cy="277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/>
              <a:t>okolík květů</a:t>
            </a:r>
          </a:p>
        </p:txBody>
      </p:sp>
      <p:pic>
        <p:nvPicPr>
          <p:cNvPr id="18446" name="Obrázek 15" descr="violette d eau.jpg"/>
          <p:cNvPicPr>
            <a:picLocks noChangeAspect="1"/>
          </p:cNvPicPr>
          <p:nvPr/>
        </p:nvPicPr>
        <p:blipFill>
          <a:blip r:embed="rId3"/>
          <a:srcRect l="4630" b="10101"/>
          <a:stretch>
            <a:fillRect/>
          </a:stretch>
        </p:blipFill>
        <p:spPr bwMode="auto">
          <a:xfrm>
            <a:off x="2843213" y="3789363"/>
            <a:ext cx="1873250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TextovéPole 16"/>
          <p:cNvSpPr txBox="1">
            <a:spLocks noChangeArrowheads="1"/>
          </p:cNvSpPr>
          <p:nvPr/>
        </p:nvSpPr>
        <p:spPr bwMode="auto">
          <a:xfrm>
            <a:off x="4284663" y="4221163"/>
            <a:ext cx="1133475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/>
              <a:t>hrozen květů</a:t>
            </a:r>
          </a:p>
        </p:txBody>
      </p:sp>
      <p:cxnSp>
        <p:nvCxnSpPr>
          <p:cNvPr id="18" name="Přímá spojovací šipka 17"/>
          <p:cNvCxnSpPr>
            <a:stCxn id="18447" idx="1"/>
          </p:cNvCxnSpPr>
          <p:nvPr/>
        </p:nvCxnSpPr>
        <p:spPr>
          <a:xfrm flipH="1" flipV="1">
            <a:off x="3995738" y="4292600"/>
            <a:ext cx="288925" cy="666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9" name="TextovéPole 23"/>
          <p:cNvSpPr txBox="1">
            <a:spLocks noChangeArrowheads="1"/>
          </p:cNvSpPr>
          <p:nvPr/>
        </p:nvSpPr>
        <p:spPr bwMode="auto">
          <a:xfrm>
            <a:off x="1979613" y="5300663"/>
            <a:ext cx="1014412" cy="277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/>
              <a:t>složený list</a:t>
            </a:r>
          </a:p>
        </p:txBody>
      </p:sp>
      <p:cxnSp>
        <p:nvCxnSpPr>
          <p:cNvPr id="27" name="Přímá spojovací šipka 26"/>
          <p:cNvCxnSpPr>
            <a:stCxn id="18449" idx="3"/>
          </p:cNvCxnSpPr>
          <p:nvPr/>
        </p:nvCxnSpPr>
        <p:spPr>
          <a:xfrm>
            <a:off x="2994025" y="5440363"/>
            <a:ext cx="641350" cy="2206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1187450" y="6165850"/>
            <a:ext cx="1871663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b="1" i="1" dirty="0" err="1">
                <a:latin typeface="+mj-lt"/>
                <a:cs typeface="+mn-cs"/>
              </a:rPr>
              <a:t>Hottonia</a:t>
            </a:r>
            <a:r>
              <a:rPr lang="cs-CZ" sz="1200" b="1" i="1" dirty="0">
                <a:latin typeface="+mj-lt"/>
                <a:cs typeface="+mn-cs"/>
              </a:rPr>
              <a:t> </a:t>
            </a:r>
            <a:r>
              <a:rPr lang="cs-CZ" sz="1200" b="1" i="1" dirty="0" err="1">
                <a:latin typeface="+mj-lt"/>
                <a:cs typeface="+mn-cs"/>
              </a:rPr>
              <a:t>palustris</a:t>
            </a:r>
            <a:endParaRPr lang="cs-CZ" sz="1200" b="1" i="1" dirty="0">
              <a:latin typeface="+mj-lt"/>
              <a:cs typeface="+mn-cs"/>
            </a:endParaRPr>
          </a:p>
          <a:p>
            <a:pPr algn="ctr">
              <a:defRPr/>
            </a:pPr>
            <a:r>
              <a:rPr lang="cs-CZ" sz="1200" dirty="0">
                <a:latin typeface="+mj-lt"/>
                <a:cs typeface="+mn-cs"/>
              </a:rPr>
              <a:t>(žebratka bahenní)</a:t>
            </a:r>
            <a:endParaRPr lang="cs-CZ" sz="1200" b="1" i="1" dirty="0">
              <a:latin typeface="+mj-lt"/>
              <a:cs typeface="+mn-cs"/>
            </a:endParaRPr>
          </a:p>
        </p:txBody>
      </p:sp>
      <p:sp>
        <p:nvSpPr>
          <p:cNvPr id="18452" name="Rectangle 11"/>
          <p:cNvSpPr>
            <a:spLocks noChangeArrowheads="1"/>
          </p:cNvSpPr>
          <p:nvPr/>
        </p:nvSpPr>
        <p:spPr bwMode="auto">
          <a:xfrm>
            <a:off x="1476375" y="5805488"/>
            <a:ext cx="13827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http://biosimples.com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Obrázek 43" descr="primulaverisher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068638"/>
            <a:ext cx="400367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Obrázek 14" descr="primula_veris.jpg"/>
          <p:cNvPicPr>
            <a:picLocks noChangeAspect="1"/>
          </p:cNvPicPr>
          <p:nvPr/>
        </p:nvPicPr>
        <p:blipFill>
          <a:blip r:embed="rId3"/>
          <a:srcRect l="75465" t="9450" b="51701"/>
          <a:stretch>
            <a:fillRect/>
          </a:stretch>
        </p:blipFill>
        <p:spPr bwMode="auto">
          <a:xfrm>
            <a:off x="7164388" y="2924175"/>
            <a:ext cx="13843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Obrázek 13" descr="primula_veris.jpg"/>
          <p:cNvPicPr>
            <a:picLocks noChangeAspect="1"/>
          </p:cNvPicPr>
          <p:nvPr/>
        </p:nvPicPr>
        <p:blipFill>
          <a:blip r:embed="rId3"/>
          <a:srcRect l="4904" t="5901" r="71802" b="56300"/>
          <a:stretch>
            <a:fillRect/>
          </a:stretch>
        </p:blipFill>
        <p:spPr bwMode="auto">
          <a:xfrm>
            <a:off x="5435600" y="2924175"/>
            <a:ext cx="136842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62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-17463"/>
            <a:ext cx="8027988" cy="1143001"/>
          </a:xfrm>
        </p:spPr>
        <p:txBody>
          <a:bodyPr/>
          <a:lstStyle/>
          <a:p>
            <a:pPr eaLnBrk="1" hangingPunct="1"/>
            <a:r>
              <a:rPr lang="cs-CZ" sz="4000" b="1" i="1" smtClean="0">
                <a:latin typeface="Constantia" pitchFamily="18" charset="0"/>
              </a:rPr>
              <a:t>Primulaceae</a:t>
            </a:r>
            <a:r>
              <a:rPr lang="cs-CZ" sz="4000" smtClean="0">
                <a:latin typeface="Constantia" pitchFamily="18" charset="0"/>
              </a:rPr>
              <a:t> </a:t>
            </a:r>
            <a:r>
              <a:rPr lang="cs-CZ" sz="3600" smtClean="0">
                <a:latin typeface="Constantia" pitchFamily="18" charset="0"/>
              </a:rPr>
              <a:t>– prvosenkovité</a:t>
            </a:r>
          </a:p>
        </p:txBody>
      </p:sp>
      <p:sp>
        <p:nvSpPr>
          <p:cNvPr id="19463" name="Obdélník 9"/>
          <p:cNvSpPr>
            <a:spLocks noChangeArrowheads="1"/>
          </p:cNvSpPr>
          <p:nvPr/>
        </p:nvSpPr>
        <p:spPr bwMode="auto">
          <a:xfrm>
            <a:off x="900113" y="908050"/>
            <a:ext cx="66246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b="1">
                <a:latin typeface="Constantia" pitchFamily="18" charset="0"/>
              </a:rPr>
              <a:t>Květy:</a:t>
            </a:r>
            <a:r>
              <a:rPr lang="cs-CZ">
                <a:latin typeface="Constantia" pitchFamily="18" charset="0"/>
              </a:rPr>
              <a:t> </a:t>
            </a:r>
          </a:p>
          <a:p>
            <a:r>
              <a:rPr lang="cs-CZ" b="1">
                <a:latin typeface="Constantia" pitchFamily="18" charset="0"/>
              </a:rPr>
              <a:t>aktinomorfní</a:t>
            </a:r>
          </a:p>
          <a:p>
            <a:r>
              <a:rPr lang="cs-CZ">
                <a:latin typeface="Constantia" pitchFamily="18" charset="0"/>
              </a:rPr>
              <a:t>květní obaly </a:t>
            </a:r>
            <a:r>
              <a:rPr lang="cs-CZ" b="1">
                <a:latin typeface="Constantia" pitchFamily="18" charset="0"/>
              </a:rPr>
              <a:t>rozlišené</a:t>
            </a:r>
            <a:r>
              <a:rPr lang="cs-CZ">
                <a:latin typeface="Constantia" pitchFamily="18" charset="0"/>
              </a:rPr>
              <a:t>, </a:t>
            </a:r>
            <a:r>
              <a:rPr lang="cs-CZ" b="1">
                <a:latin typeface="Constantia" pitchFamily="18" charset="0"/>
              </a:rPr>
              <a:t>srostlé</a:t>
            </a:r>
          </a:p>
          <a:p>
            <a:r>
              <a:rPr lang="cs-CZ" b="1">
                <a:latin typeface="Constantia" pitchFamily="18" charset="0"/>
              </a:rPr>
              <a:t>        kali</a:t>
            </a:r>
            <a:r>
              <a:rPr lang="en-US" b="1">
                <a:latin typeface="Constantia" pitchFamily="18" charset="0"/>
              </a:rPr>
              <a:t>ch </a:t>
            </a:r>
            <a:r>
              <a:rPr lang="cs-CZ">
                <a:latin typeface="Constantia" pitchFamily="18" charset="0"/>
              </a:rPr>
              <a:t>z </a:t>
            </a:r>
            <a:r>
              <a:rPr lang="cs-CZ" b="1">
                <a:latin typeface="Constantia" pitchFamily="18" charset="0"/>
              </a:rPr>
              <a:t>5</a:t>
            </a:r>
            <a:r>
              <a:rPr lang="cs-CZ">
                <a:latin typeface="Constantia" pitchFamily="18" charset="0"/>
              </a:rPr>
              <a:t> kališních lístků, čato vytrvalý</a:t>
            </a:r>
            <a:endParaRPr lang="cs-CZ" b="1">
              <a:latin typeface="Constantia" pitchFamily="18" charset="0"/>
            </a:endParaRPr>
          </a:p>
          <a:p>
            <a:r>
              <a:rPr lang="cs-CZ" b="1">
                <a:latin typeface="Constantia" pitchFamily="18" charset="0"/>
              </a:rPr>
              <a:t>        koruna </a:t>
            </a:r>
            <a:r>
              <a:rPr lang="cs-CZ">
                <a:latin typeface="Constantia" pitchFamily="18" charset="0"/>
              </a:rPr>
              <a:t>z </a:t>
            </a:r>
            <a:r>
              <a:rPr lang="cs-CZ" b="1">
                <a:latin typeface="Constantia" pitchFamily="18" charset="0"/>
              </a:rPr>
              <a:t>5</a:t>
            </a:r>
            <a:r>
              <a:rPr lang="cs-CZ">
                <a:latin typeface="Constantia" pitchFamily="18" charset="0"/>
              </a:rPr>
              <a:t> korunních lístků, </a:t>
            </a:r>
            <a:r>
              <a:rPr lang="cs-CZ" b="1">
                <a:latin typeface="Constantia" pitchFamily="18" charset="0"/>
              </a:rPr>
              <a:t>korunní trubka</a:t>
            </a:r>
            <a:r>
              <a:rPr lang="en-US" b="1">
                <a:latin typeface="Constantia" pitchFamily="18" charset="0"/>
              </a:rPr>
              <a:t>+lem</a:t>
            </a:r>
            <a:endParaRPr lang="cs-CZ" b="1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cs-CZ" b="1">
                <a:latin typeface="Constantia" pitchFamily="18" charset="0"/>
              </a:rPr>
              <a:t> heterostylie : </a:t>
            </a:r>
            <a:r>
              <a:rPr lang="cs-CZ">
                <a:latin typeface="Constantia" pitchFamily="18" charset="0"/>
              </a:rPr>
              <a:t>tyčinky (</a:t>
            </a:r>
            <a:r>
              <a:rPr lang="cs-CZ" b="1">
                <a:latin typeface="Constantia" pitchFamily="18" charset="0"/>
              </a:rPr>
              <a:t>5</a:t>
            </a:r>
            <a:r>
              <a:rPr lang="cs-CZ">
                <a:latin typeface="Constantia" pitchFamily="18" charset="0"/>
              </a:rPr>
              <a:t>) přisedají ke koruně s prašníky nad 	bliznou, nebo na bázi koruny pod bliznou</a:t>
            </a:r>
            <a:endParaRPr lang="cs-CZ" b="1">
              <a:latin typeface="Constantia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563938" y="3213100"/>
            <a:ext cx="647700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b="1" dirty="0">
                <a:latin typeface="+mj-lt"/>
                <a:cs typeface="+mn-cs"/>
              </a:rPr>
              <a:t>kalich</a:t>
            </a:r>
            <a:endParaRPr lang="cs-CZ" sz="1200" b="1" dirty="0">
              <a:latin typeface="+mj-lt"/>
              <a:cs typeface="+mn-cs"/>
            </a:endParaRPr>
          </a:p>
        </p:txBody>
      </p:sp>
      <p:sp>
        <p:nvSpPr>
          <p:cNvPr id="19465" name="TextovéPole 17"/>
          <p:cNvSpPr txBox="1">
            <a:spLocks noChangeArrowheads="1"/>
          </p:cNvSpPr>
          <p:nvPr/>
        </p:nvSpPr>
        <p:spPr bwMode="auto">
          <a:xfrm>
            <a:off x="6659563" y="4797425"/>
            <a:ext cx="622300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200" b="1"/>
              <a:t>blizna</a:t>
            </a:r>
          </a:p>
        </p:txBody>
      </p:sp>
      <p:cxnSp>
        <p:nvCxnSpPr>
          <p:cNvPr id="20" name="Přímá spojovací šipka 19"/>
          <p:cNvCxnSpPr/>
          <p:nvPr/>
        </p:nvCxnSpPr>
        <p:spPr>
          <a:xfrm flipH="1" flipV="1">
            <a:off x="6084888" y="4076700"/>
            <a:ext cx="574675" cy="720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ovéPole 21"/>
          <p:cNvSpPr txBox="1">
            <a:spLocks noChangeArrowheads="1"/>
          </p:cNvSpPr>
          <p:nvPr/>
        </p:nvSpPr>
        <p:spPr bwMode="auto">
          <a:xfrm>
            <a:off x="6638925" y="3860800"/>
            <a:ext cx="858838" cy="2778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200" b="1"/>
              <a:t>Prašníky </a:t>
            </a:r>
          </a:p>
        </p:txBody>
      </p:sp>
      <p:cxnSp>
        <p:nvCxnSpPr>
          <p:cNvPr id="23" name="Přímá spojovací šipka 22"/>
          <p:cNvCxnSpPr/>
          <p:nvPr/>
        </p:nvCxnSpPr>
        <p:spPr>
          <a:xfrm flipH="1" flipV="1">
            <a:off x="6048375" y="5229225"/>
            <a:ext cx="684213" cy="2873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9" name="TextovéPole 24"/>
          <p:cNvSpPr txBox="1">
            <a:spLocks noChangeArrowheads="1"/>
          </p:cNvSpPr>
          <p:nvPr/>
        </p:nvSpPr>
        <p:spPr bwMode="auto">
          <a:xfrm>
            <a:off x="5219700" y="6308725"/>
            <a:ext cx="1708150" cy="2778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200" b="1"/>
              <a:t>dlouhočnělečný květ</a:t>
            </a:r>
          </a:p>
        </p:txBody>
      </p:sp>
      <p:cxnSp>
        <p:nvCxnSpPr>
          <p:cNvPr id="26" name="Přímá spojovací šipka 25"/>
          <p:cNvCxnSpPr/>
          <p:nvPr/>
        </p:nvCxnSpPr>
        <p:spPr>
          <a:xfrm flipV="1">
            <a:off x="7451725" y="3789363"/>
            <a:ext cx="288925" cy="71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19465" idx="3"/>
          </p:cNvCxnSpPr>
          <p:nvPr/>
        </p:nvCxnSpPr>
        <p:spPr>
          <a:xfrm flipV="1">
            <a:off x="7281863" y="4797425"/>
            <a:ext cx="603250" cy="1381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/>
          <p:nvPr/>
        </p:nvCxnSpPr>
        <p:spPr>
          <a:xfrm flipH="1">
            <a:off x="6084888" y="3860800"/>
            <a:ext cx="574675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3" name="TextovéPole 35"/>
          <p:cNvSpPr txBox="1">
            <a:spLocks noChangeArrowheads="1"/>
          </p:cNvSpPr>
          <p:nvPr/>
        </p:nvSpPr>
        <p:spPr bwMode="auto">
          <a:xfrm>
            <a:off x="6711950" y="5373688"/>
            <a:ext cx="661988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200" b="1"/>
              <a:t>čnělka</a:t>
            </a:r>
          </a:p>
        </p:txBody>
      </p:sp>
      <p:cxnSp>
        <p:nvCxnSpPr>
          <p:cNvPr id="37" name="Přímá spojovací šipka 36"/>
          <p:cNvCxnSpPr>
            <a:stCxn id="19473" idx="3"/>
          </p:cNvCxnSpPr>
          <p:nvPr/>
        </p:nvCxnSpPr>
        <p:spPr>
          <a:xfrm flipV="1">
            <a:off x="7373938" y="5229225"/>
            <a:ext cx="511175" cy="282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5" name="TextovéPole 40"/>
          <p:cNvSpPr txBox="1">
            <a:spLocks noChangeArrowheads="1"/>
          </p:cNvSpPr>
          <p:nvPr/>
        </p:nvSpPr>
        <p:spPr bwMode="auto">
          <a:xfrm>
            <a:off x="7019925" y="6308725"/>
            <a:ext cx="1651000" cy="2778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200" b="1"/>
              <a:t>krátkočnělečný květ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3635375" y="5876925"/>
            <a:ext cx="1477963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b="1" i="1" dirty="0" err="1">
                <a:latin typeface="+mj-lt"/>
                <a:cs typeface="+mn-cs"/>
              </a:rPr>
              <a:t>Primula</a:t>
            </a:r>
            <a:r>
              <a:rPr lang="cs-CZ" sz="1200" b="1" i="1" dirty="0">
                <a:latin typeface="+mj-lt"/>
                <a:cs typeface="+mn-cs"/>
              </a:rPr>
              <a:t> </a:t>
            </a:r>
            <a:r>
              <a:rPr lang="cs-CZ" sz="1200" b="1" i="1" dirty="0" err="1">
                <a:latin typeface="+mj-lt"/>
                <a:cs typeface="+mn-cs"/>
              </a:rPr>
              <a:t>veris</a:t>
            </a:r>
            <a:endParaRPr lang="cs-CZ" sz="1200" b="1" i="1" dirty="0">
              <a:latin typeface="+mj-lt"/>
              <a:cs typeface="+mn-cs"/>
            </a:endParaRPr>
          </a:p>
          <a:p>
            <a:pPr algn="ctr">
              <a:defRPr/>
            </a:pPr>
            <a:r>
              <a:rPr lang="cs-CZ" sz="1200" dirty="0">
                <a:latin typeface="+mj-lt"/>
                <a:cs typeface="+mn-cs"/>
              </a:rPr>
              <a:t>(prvosenka jarní)</a:t>
            </a:r>
            <a:endParaRPr lang="cs-CZ" sz="1200" b="1" i="1" dirty="0">
              <a:latin typeface="+mj-lt"/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323850" y="3933825"/>
            <a:ext cx="1574800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b="1" dirty="0">
                <a:latin typeface="+mj-lt"/>
                <a:cs typeface="+mn-cs"/>
              </a:rPr>
              <a:t>korunní trubka</a:t>
            </a:r>
            <a:endParaRPr lang="cs-CZ" sz="1200" b="1" dirty="0">
              <a:latin typeface="+mj-lt"/>
              <a:cs typeface="+mn-cs"/>
            </a:endParaRP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00113" y="5157788"/>
            <a:ext cx="792162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b="1" dirty="0">
                <a:latin typeface="+mj-lt"/>
                <a:cs typeface="+mn-cs"/>
              </a:rPr>
              <a:t>lem</a:t>
            </a:r>
            <a:endParaRPr lang="cs-CZ" sz="1200" b="1" dirty="0">
              <a:latin typeface="+mj-lt"/>
              <a:cs typeface="+mn-cs"/>
            </a:endParaRPr>
          </a:p>
        </p:txBody>
      </p:sp>
      <p:cxnSp>
        <p:nvCxnSpPr>
          <p:cNvPr id="47" name="Přímá spojovací šipka 46"/>
          <p:cNvCxnSpPr/>
          <p:nvPr/>
        </p:nvCxnSpPr>
        <p:spPr>
          <a:xfrm flipH="1">
            <a:off x="3203575" y="3500438"/>
            <a:ext cx="360363" cy="288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9"/>
          <p:cNvCxnSpPr>
            <a:stCxn id="46" idx="0"/>
          </p:cNvCxnSpPr>
          <p:nvPr/>
        </p:nvCxnSpPr>
        <p:spPr>
          <a:xfrm flipV="1">
            <a:off x="1295400" y="4724400"/>
            <a:ext cx="107950" cy="433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/>
          <p:nvPr/>
        </p:nvCxnSpPr>
        <p:spPr>
          <a:xfrm>
            <a:off x="1116013" y="4221163"/>
            <a:ext cx="360362" cy="2873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2" name="Rectangle 11"/>
          <p:cNvSpPr>
            <a:spLocks noChangeArrowheads="1"/>
          </p:cNvSpPr>
          <p:nvPr/>
        </p:nvSpPr>
        <p:spPr bwMode="auto">
          <a:xfrm>
            <a:off x="6804025" y="2636838"/>
            <a:ext cx="20701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http://domenicus.malleotus.free.fr</a:t>
            </a:r>
          </a:p>
        </p:txBody>
      </p:sp>
      <p:sp>
        <p:nvSpPr>
          <p:cNvPr id="19483" name="Rectangle 11"/>
          <p:cNvSpPr>
            <a:spLocks noChangeArrowheads="1"/>
          </p:cNvSpPr>
          <p:nvPr/>
        </p:nvSpPr>
        <p:spPr bwMode="auto">
          <a:xfrm>
            <a:off x="827088" y="6165850"/>
            <a:ext cx="10477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http://botany.cz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534</Words>
  <Application>Microsoft Office PowerPoint</Application>
  <PresentationFormat>On-screen Show (4:3)</PresentationFormat>
  <Paragraphs>225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Constantia</vt:lpstr>
      <vt:lpstr>Výchozí návrh</vt:lpstr>
      <vt:lpstr>Snímek 1</vt:lpstr>
      <vt:lpstr>Magnoliaceae – šácholánovité</vt:lpstr>
      <vt:lpstr>Magnoliaceae – šácholánovité</vt:lpstr>
      <vt:lpstr>Magnoliaceae – šácholánovité</vt:lpstr>
      <vt:lpstr>Magnoliaceae – šácholánovité</vt:lpstr>
      <vt:lpstr>Magnoliaceae – šácholánovité</vt:lpstr>
      <vt:lpstr>Snímek 7</vt:lpstr>
      <vt:lpstr>Primulaceae – prvosenkovité</vt:lpstr>
      <vt:lpstr>Primulaceae – prvosenkovité</vt:lpstr>
      <vt:lpstr>Primulaceae – prvosenkovité</vt:lpstr>
      <vt:lpstr>Snímek 11</vt:lpstr>
      <vt:lpstr>Snímek 12</vt:lpstr>
      <vt:lpstr>Snímek 13</vt:lpstr>
      <vt:lpstr>Boraginaceae – brutnákovité</vt:lpstr>
      <vt:lpstr>Boraginaceae – brutnákovité</vt:lpstr>
      <vt:lpstr>Boraginaceae – brutnákovité</vt:lpstr>
      <vt:lpstr>Boraginaceae – brutnákovité</vt:lpstr>
      <vt:lpstr>Boraginaceae – brutnákovité</vt:lpstr>
      <vt:lpstr>Boraginaceae – brutnákovité</vt:lpstr>
      <vt:lpstr>Snímek 20</vt:lpstr>
      <vt:lpstr>Snímek 21</vt:lpstr>
      <vt:lpstr>Snímek 22</vt:lpstr>
      <vt:lpstr>Snímek 23</vt:lpstr>
      <vt:lpstr>Snímek 24</vt:lpstr>
      <vt:lpstr>Snímek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Dana</dc:creator>
  <cp:lastModifiedBy>Andrew</cp:lastModifiedBy>
  <cp:revision>241</cp:revision>
  <dcterms:created xsi:type="dcterms:W3CDTF">2010-04-13T06:32:04Z</dcterms:created>
  <dcterms:modified xsi:type="dcterms:W3CDTF">2012-04-12T17:32:04Z</dcterms:modified>
</cp:coreProperties>
</file>