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5" r:id="rId3"/>
    <p:sldId id="296" r:id="rId4"/>
    <p:sldId id="297" r:id="rId5"/>
    <p:sldId id="287" r:id="rId6"/>
    <p:sldId id="290" r:id="rId7"/>
    <p:sldId id="291" r:id="rId8"/>
    <p:sldId id="293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5F5F5F"/>
    <a:srgbClr val="E9FF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5" autoAdjust="0"/>
    <p:restoredTop sz="94660"/>
  </p:normalViewPr>
  <p:slideViewPr>
    <p:cSldViewPr>
      <p:cViewPr varScale="1">
        <p:scale>
          <a:sx n="105" d="100"/>
          <a:sy n="105" d="100"/>
        </p:scale>
        <p:origin x="-10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DA490-AA2B-4CEA-8808-265DE24428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9CD11-2C3C-4B4E-91FA-F70BCC9784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25CF-6E90-454A-88DA-46B9CAED44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7713A-2E39-45D2-8848-6F3EAC99C5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B1C23-1B5A-4C2A-9897-85D25CC678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194A4-62BF-4A10-91AD-673D4DC7B8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8A798-FD9A-4E96-9DE5-A12571F054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E7EC6-C0B2-4717-95F4-D72DEAA6BE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EFDCC-0826-4A6D-A17F-F3CE954161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D61BC-1F0A-439B-A288-18CB4ED3AF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7B86F-E706-444D-AB17-2A644B83B5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AA891-286D-4B1C-9AFE-09E2799CB9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449A9-8A9A-4F26-81A0-4D7CEF8590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DD0F2-8594-4D6F-AC06-B8A77522F3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CC4DB-22B3-462A-BBCA-FE9865B867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6D46CBA-DEDA-4CE2-B742-8A2204D55B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539750" y="1628775"/>
            <a:ext cx="8208963" cy="3671888"/>
          </a:xfrm>
          <a:prstGeom prst="rect">
            <a:avLst/>
          </a:prstGeom>
          <a:solidFill>
            <a:schemeClr val="accent1">
              <a:alpha val="43921"/>
            </a:schemeClr>
          </a:solidFill>
          <a:ln w="9525">
            <a:noFill/>
            <a:miter lim="800000"/>
            <a:headEnd/>
            <a:tailEnd/>
          </a:ln>
        </p:spPr>
        <p:txBody>
          <a:bodyPr tIns="432000" anchor="ctr"/>
          <a:lstStyle/>
          <a:p>
            <a:r>
              <a:rPr lang="cs-CZ" sz="4000" b="1" i="1">
                <a:solidFill>
                  <a:schemeClr val="tx2"/>
                </a:solidFill>
                <a:latin typeface="Constantia" pitchFamily="18" charset="0"/>
              </a:rPr>
              <a:t>  Ranunculaceae</a:t>
            </a:r>
            <a:r>
              <a:rPr lang="cs-CZ" sz="4000" b="1">
                <a:solidFill>
                  <a:schemeClr val="tx2"/>
                </a:solidFill>
                <a:latin typeface="Constantia" pitchFamily="18" charset="0"/>
              </a:rPr>
              <a:t> </a:t>
            </a:r>
            <a:r>
              <a:rPr lang="cs-CZ" sz="3600" b="1">
                <a:solidFill>
                  <a:schemeClr val="tx2"/>
                </a:solidFill>
                <a:latin typeface="Constantia" pitchFamily="18" charset="0"/>
              </a:rPr>
              <a:t>(pryskyřníkovité)</a:t>
            </a:r>
          </a:p>
          <a:p>
            <a:endParaRPr lang="cs-CZ" sz="4000" b="1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cs-CZ" sz="2400" b="1">
                <a:solidFill>
                  <a:schemeClr val="tx2"/>
                </a:solidFill>
                <a:latin typeface="Constantia" pitchFamily="18" charset="0"/>
              </a:rPr>
              <a:t>   Oddělení: </a:t>
            </a:r>
            <a:r>
              <a:rPr lang="cs-CZ" sz="2400" b="1" i="1">
                <a:solidFill>
                  <a:schemeClr val="tx2"/>
                </a:solidFill>
                <a:latin typeface="Constantia" pitchFamily="18" charset="0"/>
              </a:rPr>
              <a:t>Angiospermae</a:t>
            </a:r>
            <a:r>
              <a:rPr lang="cs-CZ" sz="2400" b="1">
                <a:solidFill>
                  <a:schemeClr val="tx2"/>
                </a:solidFill>
                <a:latin typeface="Constantia" pitchFamily="18" charset="0"/>
              </a:rPr>
              <a:t> (</a:t>
            </a:r>
            <a:r>
              <a:rPr lang="cs-CZ" sz="2400" b="1" i="1">
                <a:solidFill>
                  <a:schemeClr val="tx2"/>
                </a:solidFill>
                <a:latin typeface="Constantia" pitchFamily="18" charset="0"/>
              </a:rPr>
              <a:t>Magnoliophyta</a:t>
            </a:r>
            <a:r>
              <a:rPr lang="cs-CZ" sz="2400" b="1">
                <a:solidFill>
                  <a:schemeClr val="tx2"/>
                </a:solidFill>
                <a:latin typeface="Constantia" pitchFamily="18" charset="0"/>
              </a:rPr>
              <a:t>)</a:t>
            </a:r>
          </a:p>
          <a:p>
            <a:r>
              <a:rPr lang="cs-CZ" sz="2400" b="1">
                <a:solidFill>
                  <a:schemeClr val="tx2"/>
                </a:solidFill>
                <a:latin typeface="Constantia" pitchFamily="18" charset="0"/>
              </a:rPr>
              <a:t>      Dvouděložné (Dicots)</a:t>
            </a:r>
          </a:p>
          <a:p>
            <a:r>
              <a:rPr lang="cs-CZ" sz="2400" b="1">
                <a:solidFill>
                  <a:schemeClr val="tx2"/>
                </a:solidFill>
                <a:latin typeface="Constantia" pitchFamily="18" charset="0"/>
              </a:rPr>
              <a:t>         Bazální dvouděložné</a:t>
            </a:r>
          </a:p>
          <a:p>
            <a:endParaRPr lang="cs-CZ" sz="2400" b="1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cs-CZ" sz="2400" b="1">
                <a:solidFill>
                  <a:schemeClr val="tx2"/>
                </a:solidFill>
                <a:latin typeface="Constantia" pitchFamily="18" charset="0"/>
              </a:rPr>
              <a:t>                 Řád: </a:t>
            </a:r>
            <a:r>
              <a:rPr lang="cs-CZ" sz="2400" b="1" i="1">
                <a:solidFill>
                  <a:schemeClr val="tx2"/>
                </a:solidFill>
                <a:latin typeface="Constantia" pitchFamily="18" charset="0"/>
              </a:rPr>
              <a:t>Ranunculales</a:t>
            </a:r>
          </a:p>
          <a:p>
            <a:r>
              <a:rPr lang="cs-CZ" sz="2400" b="1">
                <a:solidFill>
                  <a:schemeClr val="tx2"/>
                </a:solidFill>
                <a:latin typeface="Constantia" pitchFamily="18" charset="0"/>
              </a:rPr>
              <a:t>                   Čeleď: </a:t>
            </a:r>
            <a:r>
              <a:rPr lang="cs-CZ" sz="2400" b="1" i="1">
                <a:solidFill>
                  <a:schemeClr val="tx2"/>
                </a:solidFill>
                <a:latin typeface="Constantia" pitchFamily="18" charset="0"/>
              </a:rPr>
              <a:t>Ranunculaceae</a:t>
            </a:r>
          </a:p>
          <a:p>
            <a:r>
              <a:rPr lang="cs-CZ" sz="2400" b="1">
                <a:solidFill>
                  <a:schemeClr val="tx2"/>
                </a:solidFill>
                <a:latin typeface="Constant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625" y="1000125"/>
            <a:ext cx="4500563" cy="4525963"/>
          </a:xfrm>
        </p:spPr>
        <p:txBody>
          <a:bodyPr/>
          <a:lstStyle/>
          <a:p>
            <a:pPr marL="539750" lvl="1" indent="-179388" eaLnBrk="1" hangingPunct="1">
              <a:buFont typeface="Arial" charset="0"/>
              <a:buChar char="•"/>
            </a:pPr>
            <a:r>
              <a:rPr lang="cs-CZ" sz="1800" smtClean="0"/>
              <a:t>Byliny, jednoleté nebo vytrvalé</a:t>
            </a:r>
          </a:p>
          <a:p>
            <a:pPr marL="539750" lvl="1" indent="-179388" eaLnBrk="1" hangingPunct="1">
              <a:buFont typeface="Arial" charset="0"/>
              <a:buChar char="•"/>
            </a:pPr>
            <a:endParaRPr lang="cs-CZ" sz="1800" smtClean="0"/>
          </a:p>
          <a:p>
            <a:pPr marL="539750" lvl="1" indent="-179388" eaLnBrk="1" hangingPunct="1">
              <a:buFont typeface="Arial" charset="0"/>
              <a:buChar char="•"/>
            </a:pPr>
            <a:r>
              <a:rPr lang="cs-CZ" sz="1800" b="1" smtClean="0"/>
              <a:t>Listy </a:t>
            </a:r>
            <a:r>
              <a:rPr lang="cs-CZ" sz="1800" smtClean="0"/>
              <a:t>střídavé, složené</a:t>
            </a:r>
          </a:p>
          <a:p>
            <a:pPr marL="539750" lvl="1" indent="-179388" eaLnBrk="1" hangingPunct="1">
              <a:buFontTx/>
              <a:buNone/>
            </a:pPr>
            <a:r>
              <a:rPr lang="cs-CZ" sz="1800" smtClean="0"/>
              <a:t>   </a:t>
            </a:r>
            <a:r>
              <a:rPr lang="cs-CZ" sz="1800" b="1" smtClean="0"/>
              <a:t>bez palistů</a:t>
            </a:r>
          </a:p>
          <a:p>
            <a:pPr marL="539750" lvl="1" indent="-179388" eaLnBrk="1" hangingPunct="1">
              <a:buFontTx/>
              <a:buNone/>
            </a:pPr>
            <a:endParaRPr lang="cs-CZ" sz="1800" b="1" smtClean="0"/>
          </a:p>
          <a:p>
            <a:pPr marL="539750" lvl="1" indent="-179388" eaLnBrk="1" hangingPunct="1">
              <a:buFont typeface="Arial" charset="0"/>
              <a:buChar char="•"/>
            </a:pPr>
            <a:r>
              <a:rPr lang="cs-CZ" sz="1800" b="1" smtClean="0"/>
              <a:t>Stonek </a:t>
            </a:r>
            <a:r>
              <a:rPr lang="cs-CZ" sz="1800" smtClean="0"/>
              <a:t>s</a:t>
            </a:r>
            <a:r>
              <a:rPr lang="cs-CZ" sz="1800" b="1" smtClean="0"/>
              <a:t> idioblasty</a:t>
            </a:r>
          </a:p>
          <a:p>
            <a:pPr marL="539750" lvl="1" indent="-179388" eaLnBrk="1" hangingPunct="1">
              <a:buFontTx/>
              <a:buNone/>
            </a:pPr>
            <a:r>
              <a:rPr lang="cs-CZ" sz="1800" b="1" smtClean="0"/>
              <a:t>   </a:t>
            </a:r>
            <a:r>
              <a:rPr lang="cs-CZ" sz="1800" smtClean="0"/>
              <a:t>obsahují</a:t>
            </a:r>
            <a:r>
              <a:rPr lang="cs-CZ" sz="1800" b="1" smtClean="0"/>
              <a:t> alkaloidy</a:t>
            </a:r>
          </a:p>
          <a:p>
            <a:pPr marL="539750" lvl="1" indent="-179388" eaLnBrk="1" hangingPunct="1">
              <a:buFont typeface="Arial" charset="0"/>
              <a:buChar char="•"/>
            </a:pPr>
            <a:endParaRPr lang="cs-CZ" sz="1800" b="1" smtClean="0"/>
          </a:p>
          <a:p>
            <a:pPr marL="539750" lvl="1" indent="-179388" eaLnBrk="1" hangingPunct="1">
              <a:buFont typeface="Arial" charset="0"/>
              <a:buChar char="•"/>
            </a:pPr>
            <a:r>
              <a:rPr lang="cs-CZ" sz="1800" b="1" smtClean="0"/>
              <a:t>Podzemní hlízy</a:t>
            </a:r>
          </a:p>
          <a:p>
            <a:pPr marL="539750" lvl="1" indent="-179388" eaLnBrk="1" hangingPunct="1">
              <a:buFont typeface="Arial" charset="0"/>
              <a:buChar char="•"/>
            </a:pPr>
            <a:endParaRPr lang="cs-CZ" sz="1800" b="1" smtClean="0"/>
          </a:p>
          <a:p>
            <a:pPr marL="539750" lvl="1" indent="-179388" eaLnBrk="1" hangingPunct="1">
              <a:buFont typeface="Arial" charset="0"/>
              <a:buChar char="•"/>
            </a:pPr>
            <a:endParaRPr lang="cs-CZ" sz="1800" b="1" smtClean="0"/>
          </a:p>
          <a:p>
            <a:pPr marL="539750" lvl="1" indent="-179388" eaLnBrk="1" hangingPunct="1">
              <a:buFont typeface="Arial" charset="0"/>
              <a:buChar char="•"/>
            </a:pPr>
            <a:endParaRPr lang="cs-CZ" sz="1800" b="1" smtClean="0"/>
          </a:p>
          <a:p>
            <a:pPr marL="539750" lvl="1" indent="-179388" eaLnBrk="1" hangingPunct="1">
              <a:buFont typeface="Arial" charset="0"/>
              <a:buChar char="•"/>
            </a:pPr>
            <a:endParaRPr lang="cs-CZ" sz="1800" b="1" smtClean="0"/>
          </a:p>
          <a:p>
            <a:pPr marL="539750" lvl="1" indent="-179388" eaLnBrk="1" hangingPunct="1">
              <a:buFontTx/>
              <a:buNone/>
            </a:pPr>
            <a:endParaRPr lang="cs-CZ" sz="1800" b="1" smtClean="0"/>
          </a:p>
          <a:p>
            <a:pPr marL="539750" lvl="1" indent="-179388" eaLnBrk="1" hangingPunct="1">
              <a:buFontTx/>
              <a:buNone/>
            </a:pPr>
            <a:endParaRPr lang="cs-CZ" sz="1800" b="1" smtClean="0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6628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7463"/>
            <a:ext cx="8229600" cy="1089026"/>
          </a:xfrm>
        </p:spPr>
        <p:txBody>
          <a:bodyPr/>
          <a:lstStyle/>
          <a:p>
            <a:pPr eaLnBrk="1" hangingPunct="1"/>
            <a:r>
              <a:rPr lang="cs-CZ" i="1" smtClean="0"/>
              <a:t>Fumariaceae</a:t>
            </a:r>
            <a:r>
              <a:rPr lang="cs-CZ" smtClean="0"/>
              <a:t> – zemědýmovité</a:t>
            </a:r>
          </a:p>
        </p:txBody>
      </p:sp>
      <p:pic>
        <p:nvPicPr>
          <p:cNvPr id="26629" name="Obrázek 21" descr="Corydali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052513"/>
            <a:ext cx="3290887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12"/>
          <p:cNvSpPr txBox="1">
            <a:spLocks noChangeArrowheads="1"/>
          </p:cNvSpPr>
          <p:nvPr/>
        </p:nvSpPr>
        <p:spPr bwMode="auto">
          <a:xfrm>
            <a:off x="6516688" y="6308725"/>
            <a:ext cx="12652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Corydalis </a:t>
            </a:r>
            <a:r>
              <a:rPr lang="cs-CZ" sz="1200" i="1"/>
              <a:t>solida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908050"/>
            <a:ext cx="7427913" cy="4525963"/>
          </a:xfrm>
        </p:spPr>
        <p:txBody>
          <a:bodyPr/>
          <a:lstStyle/>
          <a:p>
            <a:pPr marL="623888" lvl="1" indent="-263525" eaLnBrk="1" hangingPunct="1">
              <a:buFont typeface="Arial" charset="0"/>
              <a:buChar char="•"/>
            </a:pPr>
            <a:r>
              <a:rPr lang="cs-CZ" sz="1800" b="1" smtClean="0"/>
              <a:t>Květy jednotivé </a:t>
            </a:r>
            <a:r>
              <a:rPr lang="cs-CZ" sz="1800" smtClean="0"/>
              <a:t>nebo</a:t>
            </a:r>
            <a:r>
              <a:rPr lang="cs-CZ" sz="1800" b="1" smtClean="0"/>
              <a:t> hroznovitá květenství</a:t>
            </a:r>
          </a:p>
          <a:p>
            <a:pPr marL="623888" lvl="1" indent="-263525" eaLnBrk="1" hangingPunct="1">
              <a:buFontTx/>
              <a:buNone/>
            </a:pPr>
            <a:r>
              <a:rPr lang="cs-CZ" sz="1800" smtClean="0"/>
              <a:t>Oboupohlavné, obvykle </a:t>
            </a:r>
            <a:r>
              <a:rPr lang="cs-CZ" sz="1800" b="1" smtClean="0"/>
              <a:t>zygomorfní</a:t>
            </a:r>
          </a:p>
          <a:p>
            <a:pPr marL="623888" lvl="1" indent="-263525" eaLnBrk="1" hangingPunct="1">
              <a:buFontTx/>
              <a:buNone/>
            </a:pPr>
            <a:endParaRPr lang="cs-CZ" sz="1800" b="1" smtClean="0"/>
          </a:p>
          <a:p>
            <a:pPr marL="623888" lvl="1" indent="-263525" eaLnBrk="1" hangingPunct="1">
              <a:buFont typeface="Arial" charset="0"/>
              <a:buChar char="•"/>
            </a:pPr>
            <a:r>
              <a:rPr lang="cs-CZ" sz="1800" b="1" smtClean="0"/>
              <a:t>Květní obaly </a:t>
            </a:r>
            <a:r>
              <a:rPr lang="cs-CZ" sz="1800" smtClean="0"/>
              <a:t>rozlišené, volné</a:t>
            </a:r>
          </a:p>
          <a:p>
            <a:pPr marL="623888" lvl="1" indent="-263525" eaLnBrk="1" hangingPunct="1">
              <a:buFont typeface="Arial" charset="0"/>
              <a:buChar char="•"/>
            </a:pPr>
            <a:r>
              <a:rPr lang="cs-CZ" sz="1800" b="1" smtClean="0"/>
              <a:t>Kalich</a:t>
            </a:r>
            <a:r>
              <a:rPr lang="cs-CZ" sz="1800" smtClean="0"/>
              <a:t> 2 lístky, opadavý</a:t>
            </a:r>
          </a:p>
          <a:p>
            <a:pPr marL="623888" lvl="1" indent="-263525" eaLnBrk="1" hangingPunct="1">
              <a:buFont typeface="Arial" charset="0"/>
              <a:buChar char="•"/>
            </a:pPr>
            <a:r>
              <a:rPr lang="cs-CZ" sz="1800" b="1" smtClean="0"/>
              <a:t>Koruna</a:t>
            </a:r>
            <a:r>
              <a:rPr lang="cs-CZ" sz="1800" smtClean="0"/>
              <a:t> 2</a:t>
            </a:r>
            <a:r>
              <a:rPr lang="en-US" sz="1800" smtClean="0"/>
              <a:t>+2, </a:t>
            </a:r>
            <a:r>
              <a:rPr lang="cs-CZ" sz="1800" smtClean="0"/>
              <a:t>vnější vybíhají v ostruhu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652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7463"/>
            <a:ext cx="8229600" cy="1089026"/>
          </a:xfrm>
        </p:spPr>
        <p:txBody>
          <a:bodyPr/>
          <a:lstStyle/>
          <a:p>
            <a:pPr eaLnBrk="1" hangingPunct="1"/>
            <a:r>
              <a:rPr lang="cs-CZ" i="1" smtClean="0"/>
              <a:t>Fumariaceae</a:t>
            </a:r>
            <a:r>
              <a:rPr lang="cs-CZ" smtClean="0"/>
              <a:t> – zemědýmovité</a:t>
            </a:r>
          </a:p>
        </p:txBody>
      </p:sp>
      <p:pic>
        <p:nvPicPr>
          <p:cNvPr id="27653" name="Obrázek 6" descr="Tranendes_Herz_(Dicentra_spectabilis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500438"/>
            <a:ext cx="34305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Obrázek 7" descr="14388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536950"/>
            <a:ext cx="388937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4500563" y="3716338"/>
            <a:ext cx="889000" cy="369887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koruna</a:t>
            </a:r>
            <a:endParaRPr lang="cs-CZ"/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3132138" y="3644900"/>
            <a:ext cx="722312" cy="369888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listen</a:t>
            </a:r>
            <a:endParaRPr lang="cs-CZ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572000" y="5589588"/>
            <a:ext cx="954088" cy="368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ostruha</a:t>
            </a:r>
            <a:endParaRPr lang="cs-CZ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>
            <a:off x="2484438" y="4005263"/>
            <a:ext cx="719137" cy="503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 flipH="1">
            <a:off x="3995738" y="3933825"/>
            <a:ext cx="504825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60" name="Line 10"/>
          <p:cNvSpPr>
            <a:spLocks noChangeShapeType="1"/>
          </p:cNvSpPr>
          <p:nvPr/>
        </p:nvSpPr>
        <p:spPr bwMode="auto">
          <a:xfrm flipH="1" flipV="1">
            <a:off x="3059113" y="5516563"/>
            <a:ext cx="1512887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61" name="Line 10"/>
          <p:cNvSpPr>
            <a:spLocks noChangeShapeType="1"/>
          </p:cNvSpPr>
          <p:nvPr/>
        </p:nvSpPr>
        <p:spPr bwMode="auto">
          <a:xfrm>
            <a:off x="5364163" y="3860800"/>
            <a:ext cx="503237" cy="792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62" name="Line 10"/>
          <p:cNvSpPr>
            <a:spLocks noChangeShapeType="1"/>
          </p:cNvSpPr>
          <p:nvPr/>
        </p:nvSpPr>
        <p:spPr bwMode="auto">
          <a:xfrm flipV="1">
            <a:off x="5292725" y="5013325"/>
            <a:ext cx="287338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63" name="Text Box 12"/>
          <p:cNvSpPr txBox="1">
            <a:spLocks noChangeArrowheads="1"/>
          </p:cNvSpPr>
          <p:nvPr/>
        </p:nvSpPr>
        <p:spPr bwMode="auto">
          <a:xfrm>
            <a:off x="2268538" y="3213100"/>
            <a:ext cx="11890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Corydalis cava</a:t>
            </a:r>
            <a:endParaRPr lang="cs-CZ" sz="1200" i="1"/>
          </a:p>
        </p:txBody>
      </p:sp>
      <p:sp>
        <p:nvSpPr>
          <p:cNvPr id="27664" name="Text Box 12"/>
          <p:cNvSpPr txBox="1">
            <a:spLocks noChangeArrowheads="1"/>
          </p:cNvSpPr>
          <p:nvPr/>
        </p:nvSpPr>
        <p:spPr bwMode="auto">
          <a:xfrm>
            <a:off x="6156325" y="3141663"/>
            <a:ext cx="1512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Dicentra spectabilis</a:t>
            </a:r>
            <a:endParaRPr lang="cs-CZ" sz="1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908050"/>
            <a:ext cx="7543800" cy="4525963"/>
          </a:xfrm>
        </p:spPr>
        <p:txBody>
          <a:bodyPr/>
          <a:lstStyle/>
          <a:p>
            <a:pPr marL="539750" lvl="1" indent="-179388" eaLnBrk="1" hangingPunct="1">
              <a:buFont typeface="Arial" charset="0"/>
              <a:buChar char="•"/>
            </a:pPr>
            <a:r>
              <a:rPr lang="cs-CZ" sz="1800" b="1" smtClean="0"/>
              <a:t>Tyčinky 2 </a:t>
            </a:r>
            <a:r>
              <a:rPr lang="cs-CZ" sz="1800" smtClean="0"/>
              <a:t>se širokými nitkami a 3 prašníky (zdánlivě 6) </a:t>
            </a:r>
          </a:p>
          <a:p>
            <a:pPr marL="539750" lvl="1" indent="-179388" eaLnBrk="1" hangingPunct="1">
              <a:buFont typeface="Arial" charset="0"/>
              <a:buChar char="•"/>
            </a:pPr>
            <a:r>
              <a:rPr lang="cs-CZ" sz="1800" b="1" smtClean="0"/>
              <a:t>Gyneceum cenokarpní </a:t>
            </a:r>
            <a:r>
              <a:rPr lang="cs-CZ" sz="1800" smtClean="0"/>
              <a:t>(</a:t>
            </a:r>
            <a:r>
              <a:rPr lang="cs-CZ" sz="1800" b="1" smtClean="0"/>
              <a:t>2</a:t>
            </a:r>
            <a:r>
              <a:rPr lang="cs-CZ" sz="1800" smtClean="0"/>
              <a:t>), jednopouzdré</a:t>
            </a:r>
          </a:p>
          <a:p>
            <a:pPr marL="539750" lvl="1" indent="-179388" eaLnBrk="1" hangingPunct="1">
              <a:buFontTx/>
              <a:buNone/>
            </a:pPr>
            <a:r>
              <a:rPr lang="cs-CZ" sz="1800" smtClean="0"/>
              <a:t>  1 až vajíček mnoho</a:t>
            </a:r>
          </a:p>
          <a:p>
            <a:pPr marL="539750" lvl="1" indent="-179388" eaLnBrk="1" hangingPunct="1">
              <a:buFontTx/>
              <a:buNone/>
            </a:pPr>
            <a:endParaRPr lang="cs-CZ" sz="1800" smtClean="0"/>
          </a:p>
          <a:p>
            <a:pPr marL="539750" lvl="1" indent="-179388" eaLnBrk="1" hangingPunct="1">
              <a:buFont typeface="Arial" charset="0"/>
              <a:buChar char="•"/>
            </a:pPr>
            <a:r>
              <a:rPr lang="cs-CZ" sz="1800" smtClean="0"/>
              <a:t>Plod </a:t>
            </a:r>
            <a:r>
              <a:rPr lang="cs-CZ" sz="1800" b="1" smtClean="0"/>
              <a:t>tobolka</a:t>
            </a:r>
            <a:r>
              <a:rPr lang="cs-CZ" sz="1800" smtClean="0"/>
              <a:t>, semena s masíčkem </a:t>
            </a:r>
            <a:r>
              <a:rPr lang="cs-CZ" sz="1800" i="1" smtClean="0"/>
              <a:t>(Corydalis), </a:t>
            </a:r>
            <a:r>
              <a:rPr lang="cs-CZ" sz="1800" smtClean="0"/>
              <a:t>nažka </a:t>
            </a:r>
            <a:r>
              <a:rPr lang="cs-CZ" sz="1800" i="1" smtClean="0"/>
              <a:t>(Fumaria)</a:t>
            </a:r>
          </a:p>
          <a:p>
            <a:pPr marL="539750" lvl="1" indent="-179388" eaLnBrk="1" hangingPunct="1">
              <a:buFontTx/>
              <a:buNone/>
            </a:pPr>
            <a:endParaRPr lang="cs-CZ" sz="1800" b="1" smtClean="0"/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76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7463"/>
            <a:ext cx="8229600" cy="1089026"/>
          </a:xfrm>
        </p:spPr>
        <p:txBody>
          <a:bodyPr/>
          <a:lstStyle/>
          <a:p>
            <a:pPr eaLnBrk="1" hangingPunct="1"/>
            <a:r>
              <a:rPr lang="cs-CZ" i="1" smtClean="0"/>
              <a:t>Fumariaceae</a:t>
            </a:r>
            <a:r>
              <a:rPr lang="cs-CZ" smtClean="0"/>
              <a:t> – zemědýmovité</a:t>
            </a:r>
          </a:p>
        </p:txBody>
      </p:sp>
      <p:sp>
        <p:nvSpPr>
          <p:cNvPr id="28677" name="Text Box 12"/>
          <p:cNvSpPr txBox="1">
            <a:spLocks noChangeArrowheads="1"/>
          </p:cNvSpPr>
          <p:nvPr/>
        </p:nvSpPr>
        <p:spPr bwMode="auto">
          <a:xfrm>
            <a:off x="2555875" y="2708275"/>
            <a:ext cx="12652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Corydalis </a:t>
            </a:r>
            <a:r>
              <a:rPr lang="cs-CZ" sz="1200" i="1"/>
              <a:t>solida</a:t>
            </a:r>
          </a:p>
        </p:txBody>
      </p:sp>
      <p:pic>
        <p:nvPicPr>
          <p:cNvPr id="28678" name="Obrázek 7" descr="Corydalis_solida20090512_048.jpg"/>
          <p:cNvPicPr>
            <a:picLocks noChangeAspect="1"/>
          </p:cNvPicPr>
          <p:nvPr/>
        </p:nvPicPr>
        <p:blipFill>
          <a:blip r:embed="rId2"/>
          <a:srcRect l="6934" t="2274"/>
          <a:stretch>
            <a:fillRect/>
          </a:stretch>
        </p:blipFill>
        <p:spPr bwMode="auto">
          <a:xfrm>
            <a:off x="971550" y="3068638"/>
            <a:ext cx="386556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Obrázek 8" descr="Corydalis_cheilanthifolia_pod.jpg"/>
          <p:cNvPicPr>
            <a:picLocks noChangeAspect="1"/>
          </p:cNvPicPr>
          <p:nvPr/>
        </p:nvPicPr>
        <p:blipFill>
          <a:blip r:embed="rId3"/>
          <a:srcRect l="3479"/>
          <a:stretch>
            <a:fillRect/>
          </a:stretch>
        </p:blipFill>
        <p:spPr bwMode="auto">
          <a:xfrm>
            <a:off x="4932363" y="3068638"/>
            <a:ext cx="399573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3419475" y="3860800"/>
            <a:ext cx="723900" cy="369888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listen</a:t>
            </a:r>
            <a:endParaRPr lang="cs-CZ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132138" y="3284538"/>
            <a:ext cx="928687" cy="369887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tobolka</a:t>
            </a:r>
          </a:p>
        </p:txBody>
      </p:sp>
      <p:sp>
        <p:nvSpPr>
          <p:cNvPr id="28682" name="Text Box 9"/>
          <p:cNvSpPr txBox="1">
            <a:spLocks noChangeArrowheads="1"/>
          </p:cNvSpPr>
          <p:nvPr/>
        </p:nvSpPr>
        <p:spPr bwMode="auto">
          <a:xfrm>
            <a:off x="5940425" y="3357563"/>
            <a:ext cx="928688" cy="3683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tobolka</a:t>
            </a:r>
          </a:p>
        </p:txBody>
      </p:sp>
      <p:sp>
        <p:nvSpPr>
          <p:cNvPr id="28683" name="Text Box 9"/>
          <p:cNvSpPr txBox="1">
            <a:spLocks noChangeArrowheads="1"/>
          </p:cNvSpPr>
          <p:nvPr/>
        </p:nvSpPr>
        <p:spPr bwMode="auto">
          <a:xfrm>
            <a:off x="5364163" y="5445125"/>
            <a:ext cx="1044575" cy="369888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masíčko</a:t>
            </a:r>
          </a:p>
        </p:txBody>
      </p:sp>
      <p:sp>
        <p:nvSpPr>
          <p:cNvPr id="28684" name="Line 10"/>
          <p:cNvSpPr>
            <a:spLocks noChangeShapeType="1"/>
          </p:cNvSpPr>
          <p:nvPr/>
        </p:nvSpPr>
        <p:spPr bwMode="auto">
          <a:xfrm flipH="1">
            <a:off x="2771775" y="3429000"/>
            <a:ext cx="360363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8685" name="Line 10"/>
          <p:cNvSpPr>
            <a:spLocks noChangeShapeType="1"/>
          </p:cNvSpPr>
          <p:nvPr/>
        </p:nvSpPr>
        <p:spPr bwMode="auto">
          <a:xfrm flipH="1">
            <a:off x="2627313" y="4071938"/>
            <a:ext cx="801687" cy="2206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8686" name="Line 10"/>
          <p:cNvSpPr>
            <a:spLocks noChangeShapeType="1"/>
          </p:cNvSpPr>
          <p:nvPr/>
        </p:nvSpPr>
        <p:spPr bwMode="auto">
          <a:xfrm flipH="1">
            <a:off x="6300788" y="3716338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8687" name="Line 10"/>
          <p:cNvSpPr>
            <a:spLocks noChangeShapeType="1"/>
          </p:cNvSpPr>
          <p:nvPr/>
        </p:nvSpPr>
        <p:spPr bwMode="auto">
          <a:xfrm flipV="1">
            <a:off x="5786438" y="5229225"/>
            <a:ext cx="441325" cy="200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9699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7463"/>
            <a:ext cx="8229600" cy="1017588"/>
          </a:xfrm>
        </p:spPr>
        <p:txBody>
          <a:bodyPr/>
          <a:lstStyle/>
          <a:p>
            <a:pPr eaLnBrk="1" hangingPunct="1"/>
            <a:r>
              <a:rPr lang="cs-CZ" i="1" smtClean="0"/>
              <a:t>Fumariaceae</a:t>
            </a:r>
            <a:r>
              <a:rPr lang="cs-CZ" smtClean="0"/>
              <a:t> – zemědýmovité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08038" y="908050"/>
            <a:ext cx="772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Naši zástupci</a:t>
            </a:r>
          </a:p>
        </p:txBody>
      </p:sp>
      <p:sp>
        <p:nvSpPr>
          <p:cNvPr id="29701" name="Text Box 12"/>
          <p:cNvSpPr txBox="1">
            <a:spLocks noChangeArrowheads="1"/>
          </p:cNvSpPr>
          <p:nvPr/>
        </p:nvSpPr>
        <p:spPr bwMode="auto">
          <a:xfrm>
            <a:off x="2286000" y="1571625"/>
            <a:ext cx="1276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Corydalis </a:t>
            </a:r>
            <a:r>
              <a:rPr lang="cs-CZ" sz="1200" i="1"/>
              <a:t>cava </a:t>
            </a:r>
          </a:p>
        </p:txBody>
      </p:sp>
      <p:sp>
        <p:nvSpPr>
          <p:cNvPr id="29702" name="Text Box 12"/>
          <p:cNvSpPr txBox="1">
            <a:spLocks noChangeArrowheads="1"/>
          </p:cNvSpPr>
          <p:nvPr/>
        </p:nvSpPr>
        <p:spPr bwMode="auto">
          <a:xfrm>
            <a:off x="6000750" y="1571625"/>
            <a:ext cx="139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Corydalis </a:t>
            </a:r>
            <a:r>
              <a:rPr lang="cs-CZ" sz="1200" i="1"/>
              <a:t> solida </a:t>
            </a:r>
          </a:p>
        </p:txBody>
      </p:sp>
      <p:pic>
        <p:nvPicPr>
          <p:cNvPr id="29703" name="Obrázek 7" descr="81705.jpg"/>
          <p:cNvPicPr>
            <a:picLocks noChangeAspect="1"/>
          </p:cNvPicPr>
          <p:nvPr/>
        </p:nvPicPr>
        <p:blipFill>
          <a:blip r:embed="rId2"/>
          <a:srcRect l="21739"/>
          <a:stretch>
            <a:fillRect/>
          </a:stretch>
        </p:blipFill>
        <p:spPr bwMode="auto">
          <a:xfrm>
            <a:off x="1071563" y="2000250"/>
            <a:ext cx="39417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Obrázek 9" descr="Cory_solida_maxima0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2000250"/>
            <a:ext cx="2954337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2"/>
          <p:cNvPicPr>
            <a:picLocks noChangeAspect="1" noChangeArrowheads="1"/>
          </p:cNvPicPr>
          <p:nvPr/>
        </p:nvPicPr>
        <p:blipFill>
          <a:blip r:embed="rId4"/>
          <a:srcRect l="15419" t="17621" r="18501" b="25990"/>
          <a:stretch>
            <a:fillRect/>
          </a:stretch>
        </p:blipFill>
        <p:spPr bwMode="auto">
          <a:xfrm>
            <a:off x="3022600" y="5214938"/>
            <a:ext cx="21209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TextBox 10"/>
          <p:cNvSpPr txBox="1">
            <a:spLocks noChangeArrowheads="1"/>
          </p:cNvSpPr>
          <p:nvPr/>
        </p:nvSpPr>
        <p:spPr bwMode="auto">
          <a:xfrm>
            <a:off x="3286125" y="6357938"/>
            <a:ext cx="20716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100">
                <a:solidFill>
                  <a:schemeClr val="bg1"/>
                </a:solidFill>
              </a:rPr>
              <a:t>© P</a:t>
            </a:r>
            <a:r>
              <a:rPr lang="en-US" sz="1100">
                <a:solidFill>
                  <a:schemeClr val="bg1"/>
                </a:solidFill>
              </a:rPr>
              <a:t>. </a:t>
            </a:r>
            <a:r>
              <a:rPr lang="cs-CZ" sz="1100">
                <a:solidFill>
                  <a:schemeClr val="bg1"/>
                </a:solidFill>
              </a:rPr>
              <a:t>Veselý </a:t>
            </a:r>
            <a:r>
              <a:rPr lang="en-US" sz="1100">
                <a:solidFill>
                  <a:schemeClr val="bg1"/>
                </a:solidFill>
              </a:rPr>
              <a:t>&amp;  Ch. Lipner</a:t>
            </a:r>
            <a:endParaRPr lang="cs-CZ" sz="1100">
              <a:solidFill>
                <a:schemeClr val="bg1"/>
              </a:solidFill>
            </a:endParaRPr>
          </a:p>
        </p:txBody>
      </p:sp>
      <p:pic>
        <p:nvPicPr>
          <p:cNvPr id="29707" name="Picture 3"/>
          <p:cNvPicPr>
            <a:picLocks noChangeAspect="1" noChangeArrowheads="1"/>
          </p:cNvPicPr>
          <p:nvPr/>
        </p:nvPicPr>
        <p:blipFill>
          <a:blip r:embed="rId5"/>
          <a:srcRect l="500" t="16000" r="27499" b="24001"/>
          <a:stretch>
            <a:fillRect/>
          </a:stretch>
        </p:blipFill>
        <p:spPr bwMode="auto">
          <a:xfrm>
            <a:off x="6858000" y="5143500"/>
            <a:ext cx="20716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8" name="TextBox 12"/>
          <p:cNvSpPr txBox="1">
            <a:spLocks noChangeArrowheads="1"/>
          </p:cNvSpPr>
          <p:nvPr/>
        </p:nvSpPr>
        <p:spPr bwMode="auto">
          <a:xfrm>
            <a:off x="7500938" y="6357938"/>
            <a:ext cx="18573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oblivion.okamzite.eu</a:t>
            </a:r>
            <a:endParaRPr lang="cs-CZ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3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7463"/>
            <a:ext cx="8229600" cy="1089026"/>
          </a:xfrm>
        </p:spPr>
        <p:txBody>
          <a:bodyPr/>
          <a:lstStyle/>
          <a:p>
            <a:pPr eaLnBrk="1" hangingPunct="1"/>
            <a:r>
              <a:rPr lang="cs-CZ" i="1" smtClean="0"/>
              <a:t>Fumariaceae</a:t>
            </a:r>
            <a:r>
              <a:rPr lang="cs-CZ" smtClean="0"/>
              <a:t> – zemědýmovité</a:t>
            </a:r>
          </a:p>
        </p:txBody>
      </p:sp>
      <p:sp>
        <p:nvSpPr>
          <p:cNvPr id="30724" name="Text Box 12"/>
          <p:cNvSpPr txBox="1">
            <a:spLocks noChangeArrowheads="1"/>
          </p:cNvSpPr>
          <p:nvPr/>
        </p:nvSpPr>
        <p:spPr bwMode="auto">
          <a:xfrm>
            <a:off x="1857375" y="1428750"/>
            <a:ext cx="1420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Fumaria officinalis</a:t>
            </a:r>
          </a:p>
        </p:txBody>
      </p:sp>
      <p:sp>
        <p:nvSpPr>
          <p:cNvPr id="30725" name="Text Box 12"/>
          <p:cNvSpPr txBox="1">
            <a:spLocks noChangeArrowheads="1"/>
          </p:cNvSpPr>
          <p:nvPr/>
        </p:nvSpPr>
        <p:spPr bwMode="auto">
          <a:xfrm>
            <a:off x="4929188" y="1428750"/>
            <a:ext cx="2708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Dicentra spectabilis </a:t>
            </a:r>
            <a:r>
              <a:rPr lang="cs-CZ" sz="1200"/>
              <a:t>(pěstovaný druh)</a:t>
            </a:r>
          </a:p>
        </p:txBody>
      </p:sp>
      <p:pic>
        <p:nvPicPr>
          <p:cNvPr id="30726" name="Obrázek 7" descr="11803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85938"/>
            <a:ext cx="3125788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Obrázek 9" descr="Dicentra_Spectabili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785938"/>
            <a:ext cx="2816225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Viola_x_scabra1"/>
          <p:cNvPicPr>
            <a:picLocks noChangeAspect="1" noChangeArrowheads="1"/>
          </p:cNvPicPr>
          <p:nvPr/>
        </p:nvPicPr>
        <p:blipFill>
          <a:blip r:embed="rId2"/>
          <a:srcRect r="12115" b="-366"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4213" y="765175"/>
            <a:ext cx="7559675" cy="935038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4000" i="1">
                <a:solidFill>
                  <a:schemeClr val="tx2"/>
                </a:solidFill>
                <a:latin typeface="+mj-lt"/>
                <a:cs typeface="+mn-cs"/>
              </a:rPr>
              <a:t>Violaceae</a:t>
            </a:r>
            <a:r>
              <a:rPr lang="cs-CZ" sz="4000">
                <a:solidFill>
                  <a:schemeClr val="tx2"/>
                </a:solidFill>
                <a:latin typeface="+mj-lt"/>
                <a:cs typeface="+mn-cs"/>
              </a:rPr>
              <a:t> – violkovité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34925" y="6569075"/>
            <a:ext cx="1273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Foto: Jiří Danihelka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2771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pPr eaLnBrk="1" hangingPunct="1"/>
            <a:r>
              <a:rPr lang="cs-CZ" i="1" smtClean="0"/>
              <a:t>Violaceae</a:t>
            </a:r>
            <a:r>
              <a:rPr lang="cs-CZ" smtClean="0"/>
              <a:t> – violkovité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1023938" y="1092200"/>
            <a:ext cx="7364412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/>
              <a:t>F. krytosemenné (angiosperms)</a:t>
            </a:r>
          </a:p>
          <a:p>
            <a:r>
              <a:rPr lang="cs-CZ" sz="2000"/>
              <a:t>   oddělení: </a:t>
            </a:r>
            <a:r>
              <a:rPr lang="cs-CZ" sz="2000" i="1"/>
              <a:t>Angiospermae (Magnoliophyta)</a:t>
            </a:r>
            <a:r>
              <a:rPr lang="cs-CZ" sz="2000"/>
              <a:t> </a:t>
            </a:r>
          </a:p>
          <a:p>
            <a:r>
              <a:rPr lang="cs-CZ" sz="2000"/>
              <a:t>      dvouděložné (Dicots)</a:t>
            </a:r>
          </a:p>
          <a:p>
            <a:r>
              <a:rPr lang="cs-CZ" sz="2000"/>
              <a:t>         pravé dvouděložné (Eudicots)</a:t>
            </a:r>
          </a:p>
          <a:p>
            <a:r>
              <a:rPr lang="cs-CZ" sz="2000"/>
              <a:t>	rosidy (Rosids, Eudicots I)</a:t>
            </a:r>
          </a:p>
          <a:p>
            <a:r>
              <a:rPr lang="cs-CZ" sz="2000"/>
              <a:t>	   pravé rosidy (Eurosids)</a:t>
            </a:r>
          </a:p>
          <a:p>
            <a:r>
              <a:rPr lang="cs-CZ" sz="2000"/>
              <a:t>	      fabidy (Eurosids I)</a:t>
            </a:r>
          </a:p>
          <a:p>
            <a:r>
              <a:rPr lang="cs-CZ" sz="2000"/>
              <a:t>      </a:t>
            </a:r>
          </a:p>
          <a:p>
            <a:r>
              <a:rPr lang="cs-CZ" sz="2000"/>
              <a:t>		Řád: </a:t>
            </a:r>
            <a:r>
              <a:rPr lang="cs-CZ" sz="2000" i="1"/>
              <a:t>Malpighiales</a:t>
            </a:r>
            <a:endParaRPr lang="cs-CZ" sz="2000"/>
          </a:p>
          <a:p>
            <a:endParaRPr lang="cs-CZ" sz="2000"/>
          </a:p>
          <a:p>
            <a:r>
              <a:rPr lang="cs-CZ"/>
              <a:t>        			</a:t>
            </a:r>
            <a:r>
              <a:rPr lang="cs-CZ" b="1"/>
              <a:t>Čeleď: </a:t>
            </a:r>
            <a:r>
              <a:rPr lang="cs-CZ" b="1" i="1"/>
              <a:t>Violaceae</a:t>
            </a:r>
            <a:r>
              <a:rPr lang="cs-CZ" b="1"/>
              <a:t> - violkovité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908050"/>
            <a:ext cx="4038600" cy="4525963"/>
          </a:xfrm>
        </p:spPr>
        <p:txBody>
          <a:bodyPr/>
          <a:lstStyle/>
          <a:p>
            <a:pPr marL="539750" lvl="1" indent="-179388" eaLnBrk="1" hangingPunct="1">
              <a:buFont typeface="Arial" pitchFamily="34" charset="0"/>
              <a:buChar char="•"/>
              <a:defRPr/>
            </a:pPr>
            <a:r>
              <a:rPr lang="cs-CZ" sz="1800" dirty="0"/>
              <a:t>Byliny i dřeviny</a:t>
            </a:r>
          </a:p>
          <a:p>
            <a:pPr lvl="1" eaLnBrk="1" hangingPunct="1">
              <a:defRPr/>
            </a:pPr>
            <a:endParaRPr lang="cs-CZ" sz="1800" dirty="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3796" name="Group 5"/>
          <p:cNvGrpSpPr>
            <a:grpSpLocks/>
          </p:cNvGrpSpPr>
          <p:nvPr/>
        </p:nvGrpSpPr>
        <p:grpSpPr bwMode="auto">
          <a:xfrm>
            <a:off x="3995738" y="1212850"/>
            <a:ext cx="3394075" cy="2370138"/>
            <a:chOff x="2517" y="764"/>
            <a:chExt cx="2138" cy="1493"/>
          </a:xfrm>
        </p:grpSpPr>
        <p:sp>
          <p:nvSpPr>
            <p:cNvPr id="33808" name="Text Box 6"/>
            <p:cNvSpPr txBox="1">
              <a:spLocks noChangeArrowheads="1"/>
            </p:cNvSpPr>
            <p:nvPr/>
          </p:nvSpPr>
          <p:spPr bwMode="auto">
            <a:xfrm>
              <a:off x="2835" y="764"/>
              <a:ext cx="10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i="1">
                  <a:latin typeface="Times New Roman" pitchFamily="18" charset="0"/>
                </a:rPr>
                <a:t>Hymenanthera dentata</a:t>
              </a:r>
            </a:p>
          </p:txBody>
        </p:sp>
        <p:grpSp>
          <p:nvGrpSpPr>
            <p:cNvPr id="33809" name="Group 7"/>
            <p:cNvGrpSpPr>
              <a:grpSpLocks/>
            </p:cNvGrpSpPr>
            <p:nvPr/>
          </p:nvGrpSpPr>
          <p:grpSpPr bwMode="auto">
            <a:xfrm>
              <a:off x="2517" y="984"/>
              <a:ext cx="2138" cy="1273"/>
              <a:chOff x="2928" y="1479"/>
              <a:chExt cx="2962" cy="1962"/>
            </a:xfrm>
          </p:grpSpPr>
          <p:pic>
            <p:nvPicPr>
              <p:cNvPr id="33810" name="Picture 8" descr="Hymenanthera_dentata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928" y="1479"/>
                <a:ext cx="2544" cy="19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811" name="Rectangle 9"/>
              <p:cNvSpPr>
                <a:spLocks noChangeArrowheads="1"/>
              </p:cNvSpPr>
              <p:nvPr/>
            </p:nvSpPr>
            <p:spPr bwMode="auto">
              <a:xfrm>
                <a:off x="4286" y="3204"/>
                <a:ext cx="1604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000">
                    <a:solidFill>
                      <a:schemeClr val="bg1"/>
                    </a:solidFill>
                  </a:rPr>
                  <a:t>http://media.photobucket.com</a:t>
                </a:r>
              </a:p>
            </p:txBody>
          </p:sp>
        </p:grpSp>
      </p:grpSp>
      <p:pic>
        <p:nvPicPr>
          <p:cNvPr id="33797" name="Picture 11" descr="Viola_riviniana_cel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984250" y="2039938"/>
            <a:ext cx="1858963" cy="2187575"/>
          </a:xfrm>
        </p:spPr>
      </p:pic>
      <p:sp>
        <p:nvSpPr>
          <p:cNvPr id="33798" name="Text Box 12"/>
          <p:cNvSpPr txBox="1">
            <a:spLocks noChangeArrowheads="1"/>
          </p:cNvSpPr>
          <p:nvPr/>
        </p:nvSpPr>
        <p:spPr bwMode="auto">
          <a:xfrm>
            <a:off x="1370013" y="1776413"/>
            <a:ext cx="1114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>
                <a:latin typeface="Times New Roman" pitchFamily="18" charset="0"/>
              </a:rPr>
              <a:t>Viola riviniana</a:t>
            </a:r>
          </a:p>
        </p:txBody>
      </p:sp>
      <p:grpSp>
        <p:nvGrpSpPr>
          <p:cNvPr id="33799" name="Group 13"/>
          <p:cNvGrpSpPr>
            <a:grpSpLocks/>
          </p:cNvGrpSpPr>
          <p:nvPr/>
        </p:nvGrpSpPr>
        <p:grpSpPr bwMode="auto">
          <a:xfrm>
            <a:off x="6443663" y="3644900"/>
            <a:ext cx="1955800" cy="2884488"/>
            <a:chOff x="2414" y="2266"/>
            <a:chExt cx="1232" cy="1817"/>
          </a:xfrm>
        </p:grpSpPr>
        <p:pic>
          <p:nvPicPr>
            <p:cNvPr id="33805" name="Picture 14" descr="Hybanthu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72" y="2432"/>
              <a:ext cx="1107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6" name="Text Box 15"/>
            <p:cNvSpPr txBox="1">
              <a:spLocks noChangeArrowheads="1"/>
            </p:cNvSpPr>
            <p:nvPr/>
          </p:nvSpPr>
          <p:spPr bwMode="auto">
            <a:xfrm>
              <a:off x="2414" y="2266"/>
              <a:ext cx="104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i="1">
                  <a:latin typeface="Times New Roman" pitchFamily="18" charset="0"/>
                </a:rPr>
                <a:t>Hybanthus monopetalus</a:t>
              </a:r>
            </a:p>
          </p:txBody>
        </p:sp>
        <p:sp>
          <p:nvSpPr>
            <p:cNvPr id="33807" name="Text Box 16"/>
            <p:cNvSpPr txBox="1">
              <a:spLocks noChangeArrowheads="1"/>
            </p:cNvSpPr>
            <p:nvPr/>
          </p:nvSpPr>
          <p:spPr bwMode="auto">
            <a:xfrm>
              <a:off x="2996" y="3929"/>
              <a:ext cx="65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000">
                  <a:solidFill>
                    <a:schemeClr val="bg1"/>
                  </a:solidFill>
                </a:rPr>
                <a:t>www.flickr.com</a:t>
              </a:r>
            </a:p>
          </p:txBody>
        </p:sp>
      </p:grpSp>
      <p:grpSp>
        <p:nvGrpSpPr>
          <p:cNvPr id="33800" name="Group 17"/>
          <p:cNvGrpSpPr>
            <a:grpSpLocks/>
          </p:cNvGrpSpPr>
          <p:nvPr/>
        </p:nvGrpSpPr>
        <p:grpSpPr bwMode="auto">
          <a:xfrm>
            <a:off x="3057525" y="3792538"/>
            <a:ext cx="3098800" cy="2617787"/>
            <a:chOff x="1837" y="2389"/>
            <a:chExt cx="1952" cy="1649"/>
          </a:xfrm>
        </p:grpSpPr>
        <p:pic>
          <p:nvPicPr>
            <p:cNvPr id="33802" name="Picture 18" descr="Rhinore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37" y="2568"/>
              <a:ext cx="1950" cy="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3" name="Text Box 19"/>
            <p:cNvSpPr txBox="1">
              <a:spLocks noChangeArrowheads="1"/>
            </p:cNvSpPr>
            <p:nvPr/>
          </p:nvSpPr>
          <p:spPr bwMode="auto">
            <a:xfrm>
              <a:off x="2263" y="2389"/>
              <a:ext cx="8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i="1">
                  <a:latin typeface="Times New Roman" pitchFamily="18" charset="0"/>
                </a:rPr>
                <a:t>Rinorea pubiflora</a:t>
              </a:r>
            </a:p>
          </p:txBody>
        </p:sp>
        <p:sp>
          <p:nvSpPr>
            <p:cNvPr id="33804" name="Text Box 20"/>
            <p:cNvSpPr txBox="1">
              <a:spLocks noChangeArrowheads="1"/>
            </p:cNvSpPr>
            <p:nvPr/>
          </p:nvSpPr>
          <p:spPr bwMode="auto">
            <a:xfrm>
              <a:off x="3198" y="3884"/>
              <a:ext cx="5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000">
                  <a:solidFill>
                    <a:schemeClr val="bg1"/>
                  </a:solidFill>
                </a:rPr>
                <a:t>www.kew.org</a:t>
              </a:r>
            </a:p>
          </p:txBody>
        </p:sp>
      </p:grpSp>
      <p:sp>
        <p:nvSpPr>
          <p:cNvPr id="33801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pPr eaLnBrk="1" hangingPunct="1"/>
            <a:r>
              <a:rPr lang="cs-CZ" i="1" smtClean="0"/>
              <a:t>Violaceae</a:t>
            </a:r>
            <a:r>
              <a:rPr lang="cs-CZ" smtClean="0"/>
              <a:t> – violkovité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827088" y="908050"/>
            <a:ext cx="5294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63525">
              <a:buFont typeface="Arial" charset="0"/>
              <a:buChar char="•"/>
            </a:pPr>
            <a:r>
              <a:rPr lang="cs-CZ" b="1"/>
              <a:t>Listy</a:t>
            </a:r>
            <a:r>
              <a:rPr lang="cs-CZ"/>
              <a:t> převážně střídavé, zpravidla jednoduché</a:t>
            </a:r>
          </a:p>
          <a:p>
            <a:pPr indent="263525">
              <a:buFont typeface="Arial" charset="0"/>
              <a:buChar char="•"/>
            </a:pPr>
            <a:r>
              <a:rPr lang="cs-CZ" b="1"/>
              <a:t>Palisty</a:t>
            </a:r>
            <a:r>
              <a:rPr lang="cs-CZ"/>
              <a:t> přítomny</a:t>
            </a:r>
          </a:p>
        </p:txBody>
      </p:sp>
      <p:pic>
        <p:nvPicPr>
          <p:cNvPr id="34820" name="Picture 5" descr="Viola_suavis_lis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22713" y="2373313"/>
            <a:ext cx="2605087" cy="3238500"/>
          </a:xfrm>
        </p:spPr>
      </p:pic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7332663" y="2132013"/>
            <a:ext cx="1127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Viola riviniana</a:t>
            </a:r>
          </a:p>
        </p:txBody>
      </p:sp>
      <p:pic>
        <p:nvPicPr>
          <p:cNvPr id="34822" name="Picture 7" descr="Viola_riviniana_cel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673850" y="2373313"/>
            <a:ext cx="2305050" cy="3238500"/>
          </a:xfrm>
        </p:spPr>
      </p:pic>
      <p:sp>
        <p:nvSpPr>
          <p:cNvPr id="34823" name="Oval 8"/>
          <p:cNvSpPr>
            <a:spLocks noChangeArrowheads="1"/>
          </p:cNvSpPr>
          <p:nvPr/>
        </p:nvSpPr>
        <p:spPr bwMode="auto">
          <a:xfrm>
            <a:off x="7885113" y="3436938"/>
            <a:ext cx="406400" cy="43656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8008938" y="2917825"/>
            <a:ext cx="958850" cy="366713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listence</a:t>
            </a:r>
          </a:p>
        </p:txBody>
      </p: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1763713" y="2060575"/>
            <a:ext cx="11191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Viola mirabilis</a:t>
            </a:r>
          </a:p>
        </p:txBody>
      </p:sp>
      <p:pic>
        <p:nvPicPr>
          <p:cNvPr id="34826" name="Picture 11" descr="Viola_mirabilis_lis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971550" y="2349500"/>
            <a:ext cx="2719388" cy="3238500"/>
          </a:xfrm>
        </p:spPr>
      </p:pic>
      <p:sp>
        <p:nvSpPr>
          <p:cNvPr id="34827" name="Text Box 12"/>
          <p:cNvSpPr txBox="1">
            <a:spLocks noChangeArrowheads="1"/>
          </p:cNvSpPr>
          <p:nvPr/>
        </p:nvSpPr>
        <p:spPr bwMode="auto">
          <a:xfrm>
            <a:off x="4740275" y="2073275"/>
            <a:ext cx="1200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Viola suavis</a:t>
            </a:r>
          </a:p>
        </p:txBody>
      </p:sp>
      <p:sp>
        <p:nvSpPr>
          <p:cNvPr id="34828" name="Text Box 13"/>
          <p:cNvSpPr txBox="1">
            <a:spLocks noChangeArrowheads="1"/>
          </p:cNvSpPr>
          <p:nvPr/>
        </p:nvSpPr>
        <p:spPr bwMode="auto">
          <a:xfrm>
            <a:off x="5435600" y="2917825"/>
            <a:ext cx="717550" cy="366713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palist</a:t>
            </a:r>
          </a:p>
        </p:txBody>
      </p:sp>
      <p:sp>
        <p:nvSpPr>
          <p:cNvPr id="34829" name="Oval 14"/>
          <p:cNvSpPr>
            <a:spLocks noChangeArrowheads="1"/>
          </p:cNvSpPr>
          <p:nvPr/>
        </p:nvSpPr>
        <p:spPr bwMode="auto">
          <a:xfrm>
            <a:off x="4932363" y="3500438"/>
            <a:ext cx="720725" cy="14398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830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pPr eaLnBrk="1" hangingPunct="1"/>
            <a:r>
              <a:rPr lang="cs-CZ" i="1" smtClean="0"/>
              <a:t>Violaceae</a:t>
            </a:r>
            <a:r>
              <a:rPr lang="cs-CZ" smtClean="0"/>
              <a:t> – violkovité</a:t>
            </a:r>
          </a:p>
        </p:txBody>
      </p:sp>
      <p:sp>
        <p:nvSpPr>
          <p:cNvPr id="34831" name="Text Box 16"/>
          <p:cNvSpPr txBox="1">
            <a:spLocks noChangeArrowheads="1"/>
          </p:cNvSpPr>
          <p:nvPr/>
        </p:nvSpPr>
        <p:spPr bwMode="auto">
          <a:xfrm>
            <a:off x="3059113" y="2924175"/>
            <a:ext cx="463550" cy="366713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list</a:t>
            </a:r>
          </a:p>
        </p:txBody>
      </p:sp>
      <p:sp>
        <p:nvSpPr>
          <p:cNvPr id="34832" name="Rectangle 18"/>
          <p:cNvSpPr>
            <a:spLocks noChangeArrowheads="1"/>
          </p:cNvSpPr>
          <p:nvPr/>
        </p:nvSpPr>
        <p:spPr bwMode="auto">
          <a:xfrm>
            <a:off x="7415213" y="5661025"/>
            <a:ext cx="1728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solidFill>
                  <a:srgbClr val="333333"/>
                </a:solidFill>
              </a:rPr>
              <a:t>listu podobný útvar vyrůstající na květní stopce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35842" name="Picture 3" descr="Viola_biflora_kve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940425" y="2060575"/>
            <a:ext cx="2909888" cy="3889375"/>
          </a:xfrm>
        </p:spPr>
      </p:pic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728663" y="908050"/>
            <a:ext cx="5788025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9388">
              <a:buFont typeface="Arial" charset="0"/>
              <a:buChar char="•"/>
            </a:pPr>
            <a:r>
              <a:rPr lang="cs-CZ" b="1"/>
              <a:t>Květy</a:t>
            </a:r>
            <a:r>
              <a:rPr lang="cs-CZ"/>
              <a:t> </a:t>
            </a:r>
          </a:p>
          <a:p>
            <a:pPr indent="179388"/>
            <a:r>
              <a:rPr lang="cs-CZ"/>
              <a:t>jednotlivé nebo v hroznech</a:t>
            </a:r>
          </a:p>
          <a:p>
            <a:pPr indent="179388"/>
            <a:r>
              <a:rPr lang="cs-CZ"/>
              <a:t>oboupohlavné, převážně </a:t>
            </a:r>
            <a:r>
              <a:rPr lang="cs-CZ" b="1"/>
              <a:t>zygomorfní,</a:t>
            </a:r>
            <a:r>
              <a:rPr lang="cs-CZ"/>
              <a:t> </a:t>
            </a:r>
            <a:r>
              <a:rPr lang="cs-CZ" b="1"/>
              <a:t>pentamerické</a:t>
            </a:r>
          </a:p>
          <a:p>
            <a:pPr indent="179388"/>
            <a:r>
              <a:rPr lang="cs-CZ"/>
              <a:t>květní obaly </a:t>
            </a:r>
            <a:r>
              <a:rPr lang="cs-CZ" b="1"/>
              <a:t>rozlišené</a:t>
            </a:r>
            <a:r>
              <a:rPr lang="cs-CZ"/>
              <a:t>, volné, koruny většinou</a:t>
            </a:r>
          </a:p>
          <a:p>
            <a:pPr indent="179388"/>
            <a:r>
              <a:rPr lang="cs-CZ"/>
              <a:t>s </a:t>
            </a:r>
            <a:r>
              <a:rPr lang="cs-CZ" b="1"/>
              <a:t>ostruhou</a:t>
            </a:r>
          </a:p>
          <a:p>
            <a:pPr indent="179388"/>
            <a:endParaRPr lang="cs-CZ" sz="2000">
              <a:latin typeface="Times New Roman" pitchFamily="18" charset="0"/>
            </a:endParaRP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7019925" y="1773238"/>
            <a:ext cx="10810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>
                <a:latin typeface="Times New Roman" pitchFamily="18" charset="0"/>
              </a:rPr>
              <a:t>Viola biflora</a:t>
            </a:r>
          </a:p>
        </p:txBody>
      </p:sp>
      <p:pic>
        <p:nvPicPr>
          <p:cNvPr id="35846" name="Picture 7" descr="Viola_riviniana_kve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3500438"/>
            <a:ext cx="4038600" cy="3003550"/>
          </a:xfrm>
        </p:spPr>
      </p:pic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2700338" y="3213100"/>
            <a:ext cx="13668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>
                <a:latin typeface="Times New Roman" pitchFamily="18" charset="0"/>
              </a:rPr>
              <a:t>Viola riviniana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4427538" y="4365625"/>
            <a:ext cx="946150" cy="366713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ostruha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3708400" y="5438775"/>
            <a:ext cx="1441450" cy="366713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kalíšní lístek</a:t>
            </a:r>
          </a:p>
        </p:txBody>
      </p:sp>
      <p:sp>
        <p:nvSpPr>
          <p:cNvPr id="35850" name="Line 11"/>
          <p:cNvSpPr>
            <a:spLocks noChangeShapeType="1"/>
          </p:cNvSpPr>
          <p:nvPr/>
        </p:nvSpPr>
        <p:spPr bwMode="auto">
          <a:xfrm flipH="1" flipV="1">
            <a:off x="3635375" y="5229225"/>
            <a:ext cx="144463" cy="287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2843213" y="6015038"/>
            <a:ext cx="1543050" cy="366712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korunní lístek</a:t>
            </a:r>
          </a:p>
        </p:txBody>
      </p:sp>
      <p:sp>
        <p:nvSpPr>
          <p:cNvPr id="35852" name="Line 13"/>
          <p:cNvSpPr>
            <a:spLocks noChangeShapeType="1"/>
          </p:cNvSpPr>
          <p:nvPr/>
        </p:nvSpPr>
        <p:spPr bwMode="auto">
          <a:xfrm flipH="1" flipV="1">
            <a:off x="2771775" y="5805488"/>
            <a:ext cx="144463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5853" name="Line 14"/>
          <p:cNvSpPr>
            <a:spLocks noChangeShapeType="1"/>
          </p:cNvSpPr>
          <p:nvPr/>
        </p:nvSpPr>
        <p:spPr bwMode="auto">
          <a:xfrm flipH="1">
            <a:off x="4140200" y="4581525"/>
            <a:ext cx="287338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5854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pPr eaLnBrk="1" hangingPunct="1"/>
            <a:r>
              <a:rPr lang="cs-CZ" i="1" smtClean="0"/>
              <a:t>Violaceae</a:t>
            </a:r>
            <a:r>
              <a:rPr lang="cs-CZ" smtClean="0"/>
              <a:t> – violkovité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435" name="Rectangle 21"/>
          <p:cNvSpPr>
            <a:spLocks noGrp="1" noChangeArrowheads="1"/>
          </p:cNvSpPr>
          <p:nvPr>
            <p:ph type="title"/>
          </p:nvPr>
        </p:nvSpPr>
        <p:spPr>
          <a:xfrm>
            <a:off x="323850" y="-17463"/>
            <a:ext cx="8362950" cy="1069976"/>
          </a:xfrm>
        </p:spPr>
        <p:txBody>
          <a:bodyPr/>
          <a:lstStyle/>
          <a:p>
            <a:pPr eaLnBrk="1" hangingPunct="1"/>
            <a:r>
              <a:rPr lang="cs-CZ" sz="4000" b="1" i="1" smtClean="0">
                <a:latin typeface="Constantia" pitchFamily="18" charset="0"/>
              </a:rPr>
              <a:t>Ranunculaceae</a:t>
            </a:r>
            <a:r>
              <a:rPr lang="cs-CZ" smtClean="0">
                <a:latin typeface="Constantia" pitchFamily="18" charset="0"/>
              </a:rPr>
              <a:t> </a:t>
            </a:r>
            <a:r>
              <a:rPr lang="cs-CZ" sz="3600" smtClean="0">
                <a:latin typeface="Constantia" pitchFamily="18" charset="0"/>
              </a:rPr>
              <a:t>– pryskyřníkovité</a:t>
            </a:r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71550" y="1052513"/>
            <a:ext cx="5329238" cy="4103687"/>
          </a:xfrm>
        </p:spPr>
        <p:txBody>
          <a:bodyPr/>
          <a:lstStyle/>
          <a:p>
            <a:pPr marL="263525" indent="-263525" eaLnBrk="1" hangingPunct="1">
              <a:lnSpc>
                <a:spcPct val="80000"/>
              </a:lnSpc>
            </a:pPr>
            <a:r>
              <a:rPr lang="cs-CZ" sz="1800" smtClean="0">
                <a:latin typeface="Constantia" pitchFamily="18" charset="0"/>
              </a:rPr>
              <a:t>Převážně suchozemské </a:t>
            </a:r>
            <a:r>
              <a:rPr lang="cs-CZ" sz="1800" b="1" smtClean="0">
                <a:latin typeface="Constantia" pitchFamily="18" charset="0"/>
              </a:rPr>
              <a:t>byliny</a:t>
            </a:r>
            <a:r>
              <a:rPr lang="cs-CZ" sz="1800" smtClean="0">
                <a:latin typeface="Constantia" pitchFamily="18" charset="0"/>
              </a:rPr>
              <a:t> </a:t>
            </a:r>
          </a:p>
          <a:p>
            <a:pPr marL="263525" indent="-263525" eaLnBrk="1" hangingPunct="1">
              <a:lnSpc>
                <a:spcPct val="80000"/>
              </a:lnSpc>
              <a:buFontTx/>
              <a:buNone/>
            </a:pPr>
            <a:endParaRPr lang="cs-CZ" sz="1800" b="1" smtClean="0">
              <a:latin typeface="Constantia" pitchFamily="18" charset="0"/>
            </a:endParaRPr>
          </a:p>
          <a:p>
            <a:pPr marL="263525" indent="-263525" eaLnBrk="1" hangingPunct="1">
              <a:lnSpc>
                <a:spcPct val="80000"/>
              </a:lnSpc>
            </a:pPr>
            <a:r>
              <a:rPr lang="cs-CZ" sz="1800" b="1" smtClean="0">
                <a:latin typeface="Constantia" pitchFamily="18" charset="0"/>
              </a:rPr>
              <a:t>Listy</a:t>
            </a:r>
            <a:r>
              <a:rPr lang="cs-CZ" sz="1800" smtClean="0">
                <a:latin typeface="Constantia" pitchFamily="18" charset="0"/>
              </a:rPr>
              <a:t> až na výjimky </a:t>
            </a:r>
            <a:r>
              <a:rPr lang="cs-CZ" sz="1800" b="1" smtClean="0">
                <a:latin typeface="Constantia" pitchFamily="18" charset="0"/>
              </a:rPr>
              <a:t>střídavé</a:t>
            </a:r>
            <a:r>
              <a:rPr lang="cs-CZ" sz="1800" smtClean="0">
                <a:latin typeface="Constantia" pitchFamily="18" charset="0"/>
              </a:rPr>
              <a:t> nebo v                     </a:t>
            </a:r>
            <a:r>
              <a:rPr lang="cs-CZ" sz="1800" b="1" smtClean="0">
                <a:latin typeface="Constantia" pitchFamily="18" charset="0"/>
              </a:rPr>
              <a:t>přízemní růžici</a:t>
            </a:r>
          </a:p>
          <a:p>
            <a:pPr marL="263525" indent="-263525" eaLnBrk="1" hangingPunct="1">
              <a:lnSpc>
                <a:spcPct val="80000"/>
              </a:lnSpc>
              <a:buFontTx/>
              <a:buNone/>
            </a:pPr>
            <a:r>
              <a:rPr lang="cs-CZ" sz="1800" b="1" smtClean="0">
                <a:latin typeface="Constantia" pitchFamily="18" charset="0"/>
              </a:rPr>
              <a:t>   </a:t>
            </a:r>
            <a:r>
              <a:rPr lang="cs-CZ" sz="1800" smtClean="0">
                <a:latin typeface="Constantia" pitchFamily="18" charset="0"/>
              </a:rPr>
              <a:t>často </a:t>
            </a:r>
            <a:r>
              <a:rPr lang="cs-CZ" sz="1800" b="1" smtClean="0">
                <a:latin typeface="Constantia" pitchFamily="18" charset="0"/>
              </a:rPr>
              <a:t>členěné</a:t>
            </a:r>
            <a:r>
              <a:rPr lang="cs-CZ" sz="1800" smtClean="0">
                <a:latin typeface="Constantia" pitchFamily="18" charset="0"/>
              </a:rPr>
              <a:t> nebo </a:t>
            </a:r>
            <a:r>
              <a:rPr lang="cs-CZ" sz="1800" b="1" smtClean="0">
                <a:latin typeface="Constantia" pitchFamily="18" charset="0"/>
              </a:rPr>
              <a:t>složené</a:t>
            </a:r>
          </a:p>
          <a:p>
            <a:pPr marL="263525" indent="-263525" eaLnBrk="1" hangingPunct="1">
              <a:lnSpc>
                <a:spcPct val="80000"/>
              </a:lnSpc>
              <a:buFontTx/>
              <a:buNone/>
            </a:pPr>
            <a:endParaRPr lang="cs-CZ" sz="1800" b="1" smtClean="0">
              <a:latin typeface="Constantia" pitchFamily="18" charset="0"/>
            </a:endParaRPr>
          </a:p>
          <a:p>
            <a:pPr marL="263525" indent="-263525" eaLnBrk="1" hangingPunct="1">
              <a:lnSpc>
                <a:spcPct val="80000"/>
              </a:lnSpc>
            </a:pPr>
            <a:r>
              <a:rPr lang="cs-CZ" sz="1800" smtClean="0">
                <a:latin typeface="Constantia" pitchFamily="18" charset="0"/>
              </a:rPr>
              <a:t>nebo lodyha </a:t>
            </a:r>
            <a:r>
              <a:rPr lang="cs-CZ" sz="1800" b="1" smtClean="0">
                <a:latin typeface="Constantia" pitchFamily="18" charset="0"/>
              </a:rPr>
              <a:t>bezlistá </a:t>
            </a:r>
            <a:r>
              <a:rPr lang="cs-CZ" sz="1800" smtClean="0">
                <a:latin typeface="Constantia" pitchFamily="18" charset="0"/>
              </a:rPr>
              <a:t>s výraznými </a:t>
            </a:r>
          </a:p>
          <a:p>
            <a:pPr marL="263525" indent="-263525" eaLnBrk="1" hangingPunct="1">
              <a:lnSpc>
                <a:spcPct val="80000"/>
              </a:lnSpc>
              <a:buFontTx/>
              <a:buNone/>
            </a:pPr>
            <a:r>
              <a:rPr lang="cs-CZ" sz="1800" b="1" smtClean="0">
                <a:latin typeface="Constantia" pitchFamily="18" charset="0"/>
              </a:rPr>
              <a:t>   listeny</a:t>
            </a:r>
          </a:p>
          <a:p>
            <a:pPr marL="263525" indent="-263525" eaLnBrk="1" hangingPunct="1">
              <a:lnSpc>
                <a:spcPct val="80000"/>
              </a:lnSpc>
              <a:buFontTx/>
              <a:buNone/>
            </a:pPr>
            <a:endParaRPr lang="cs-CZ" sz="1800" b="1" smtClean="0">
              <a:latin typeface="Constantia" pitchFamily="18" charset="0"/>
            </a:endParaRPr>
          </a:p>
          <a:p>
            <a:pPr marL="263525" indent="-263525" eaLnBrk="1" hangingPunct="1">
              <a:lnSpc>
                <a:spcPct val="80000"/>
              </a:lnSpc>
            </a:pPr>
            <a:r>
              <a:rPr lang="cs-CZ" sz="1800" smtClean="0">
                <a:latin typeface="Constantia" pitchFamily="18" charset="0"/>
              </a:rPr>
              <a:t>téměř vždy bez </a:t>
            </a:r>
            <a:r>
              <a:rPr lang="cs-CZ" sz="1800" b="1" smtClean="0">
                <a:latin typeface="Constantia" pitchFamily="18" charset="0"/>
              </a:rPr>
              <a:t>palistů </a:t>
            </a:r>
            <a:endParaRPr lang="cs-CZ" sz="1800" b="1" smtClean="0"/>
          </a:p>
          <a:p>
            <a:pPr marL="263525" indent="-263525" eaLnBrk="1" hangingPunct="1">
              <a:lnSpc>
                <a:spcPct val="80000"/>
              </a:lnSpc>
              <a:buFontTx/>
              <a:buNone/>
            </a:pPr>
            <a:r>
              <a:rPr lang="cs-CZ" sz="1800" b="1" smtClean="0">
                <a:latin typeface="Constantia" pitchFamily="18" charset="0"/>
              </a:rPr>
              <a:t>    </a:t>
            </a:r>
            <a:endParaRPr lang="cs-CZ" sz="1800" smtClean="0">
              <a:latin typeface="Constantia" pitchFamily="18" charset="0"/>
            </a:endParaRPr>
          </a:p>
          <a:p>
            <a:pPr marL="263525" indent="-263525" eaLnBrk="1" hangingPunct="1">
              <a:lnSpc>
                <a:spcPct val="80000"/>
              </a:lnSpc>
            </a:pPr>
            <a:endParaRPr lang="cs-CZ" sz="1800" smtClean="0"/>
          </a:p>
          <a:p>
            <a:pPr marL="263525" indent="-263525" eaLnBrk="1" hangingPunct="1">
              <a:lnSpc>
                <a:spcPct val="80000"/>
              </a:lnSpc>
            </a:pPr>
            <a:endParaRPr lang="cs-CZ" sz="1800" smtClean="0"/>
          </a:p>
          <a:p>
            <a:pPr marL="263525" indent="-263525" eaLnBrk="1" hangingPunct="1">
              <a:lnSpc>
                <a:spcPct val="80000"/>
              </a:lnSpc>
            </a:pPr>
            <a:r>
              <a:rPr lang="cs-CZ" sz="1800" smtClean="0">
                <a:latin typeface="Constantia" pitchFamily="18" charset="0"/>
              </a:rPr>
              <a:t>Časté </a:t>
            </a:r>
            <a:r>
              <a:rPr lang="cs-CZ" sz="1800" b="1" smtClean="0">
                <a:latin typeface="Constantia" pitchFamily="18" charset="0"/>
              </a:rPr>
              <a:t>alkaloidy</a:t>
            </a:r>
            <a:r>
              <a:rPr lang="cs-CZ" sz="1800" smtClean="0">
                <a:latin typeface="Constantia" pitchFamily="18" charset="0"/>
              </a:rPr>
              <a:t> </a:t>
            </a:r>
          </a:p>
          <a:p>
            <a:pPr marL="263525" indent="-263525" eaLnBrk="1" hangingPunct="1">
              <a:lnSpc>
                <a:spcPct val="80000"/>
              </a:lnSpc>
              <a:buFontTx/>
              <a:buNone/>
            </a:pPr>
            <a:r>
              <a:rPr lang="cs-CZ" sz="1800" smtClean="0">
                <a:latin typeface="Constantia" pitchFamily="18" charset="0"/>
              </a:rPr>
              <a:t>     nebo glykosidy</a:t>
            </a:r>
          </a:p>
          <a:p>
            <a:pPr marL="263525" indent="-263525" eaLnBrk="1" hangingPunct="1">
              <a:lnSpc>
                <a:spcPct val="80000"/>
              </a:lnSpc>
            </a:pPr>
            <a:endParaRPr lang="cs-CZ" sz="1800" smtClean="0">
              <a:latin typeface="Constantia" pitchFamily="18" charset="0"/>
            </a:endParaRPr>
          </a:p>
          <a:p>
            <a:pPr marL="263525" indent="-263525" eaLnBrk="1" hangingPunct="1">
              <a:lnSpc>
                <a:spcPct val="80000"/>
              </a:lnSpc>
            </a:pPr>
            <a:endParaRPr lang="cs-CZ" sz="1800" smtClean="0">
              <a:latin typeface="Constantia" pitchFamily="18" charset="0"/>
            </a:endParaRPr>
          </a:p>
          <a:p>
            <a:pPr marL="263525" indent="-263525" eaLnBrk="1" hangingPunct="1">
              <a:lnSpc>
                <a:spcPct val="80000"/>
              </a:lnSpc>
            </a:pPr>
            <a:endParaRPr lang="cs-CZ" sz="1800" smtClean="0">
              <a:latin typeface="Constantia" pitchFamily="18" charset="0"/>
            </a:endParaRPr>
          </a:p>
          <a:p>
            <a:pPr marL="263525" indent="-263525" eaLnBrk="1" hangingPunct="1">
              <a:lnSpc>
                <a:spcPct val="80000"/>
              </a:lnSpc>
            </a:pPr>
            <a:endParaRPr lang="cs-CZ" sz="1800" smtClean="0">
              <a:latin typeface="Constantia" pitchFamily="18" charset="0"/>
            </a:endParaRPr>
          </a:p>
        </p:txBody>
      </p:sp>
      <p:pic>
        <p:nvPicPr>
          <p:cNvPr id="18437" name="Picture 10" descr="1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981075"/>
            <a:ext cx="3617913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6875463" y="6453188"/>
            <a:ext cx="18954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www.zum.de/stueber/lindman/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292725" y="908050"/>
            <a:ext cx="1800225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b="1" i="1" dirty="0" err="1">
                <a:latin typeface="+mj-lt"/>
                <a:cs typeface="+mn-cs"/>
              </a:rPr>
              <a:t>Ranunculus</a:t>
            </a:r>
            <a:r>
              <a:rPr lang="cs-CZ" sz="1200" b="1" i="1" dirty="0">
                <a:latin typeface="+mj-lt"/>
                <a:cs typeface="+mn-cs"/>
              </a:rPr>
              <a:t> </a:t>
            </a:r>
            <a:r>
              <a:rPr lang="cs-CZ" sz="1200" b="1" i="1" dirty="0" err="1">
                <a:latin typeface="+mj-lt"/>
                <a:cs typeface="+mn-cs"/>
              </a:rPr>
              <a:t>acris</a:t>
            </a:r>
            <a:r>
              <a:rPr lang="cs-CZ" sz="1200" b="1" i="1" dirty="0">
                <a:latin typeface="+mj-lt"/>
                <a:cs typeface="+mn-cs"/>
              </a:rPr>
              <a:t> </a:t>
            </a:r>
            <a:r>
              <a:rPr lang="cs-CZ" sz="1200" dirty="0">
                <a:latin typeface="+mj-lt"/>
                <a:cs typeface="+mn-cs"/>
              </a:rPr>
              <a:t>(pryskyřník prudký)</a:t>
            </a:r>
          </a:p>
        </p:txBody>
      </p:sp>
      <p:sp>
        <p:nvSpPr>
          <p:cNvPr id="18440" name="TextovéPole 10"/>
          <p:cNvSpPr txBox="1">
            <a:spLocks noChangeArrowheads="1"/>
          </p:cNvSpPr>
          <p:nvPr/>
        </p:nvSpPr>
        <p:spPr bwMode="auto">
          <a:xfrm>
            <a:off x="7667625" y="2997200"/>
            <a:ext cx="1125538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/>
              <a:t>listy střídavé</a:t>
            </a:r>
          </a:p>
        </p:txBody>
      </p:sp>
      <p:cxnSp>
        <p:nvCxnSpPr>
          <p:cNvPr id="13" name="Přímá spojovací šipka 12"/>
          <p:cNvCxnSpPr>
            <a:stCxn id="18440" idx="2"/>
          </p:cNvCxnSpPr>
          <p:nvPr/>
        </p:nvCxnSpPr>
        <p:spPr>
          <a:xfrm flipH="1">
            <a:off x="7740650" y="3273425"/>
            <a:ext cx="488950" cy="3714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 flipV="1">
            <a:off x="7740650" y="2420938"/>
            <a:ext cx="647700" cy="5762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3" name="Obrázek 18" descr="170_Anemone_nemoros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878138"/>
            <a:ext cx="1800225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708400" y="6237288"/>
            <a:ext cx="1871663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b="1" i="1" dirty="0" err="1">
                <a:latin typeface="+mj-lt"/>
                <a:cs typeface="+mn-cs"/>
              </a:rPr>
              <a:t>Anemone</a:t>
            </a:r>
            <a:r>
              <a:rPr lang="cs-CZ" sz="1200" b="1" i="1" dirty="0">
                <a:latin typeface="+mj-lt"/>
                <a:cs typeface="+mn-cs"/>
              </a:rPr>
              <a:t> </a:t>
            </a:r>
            <a:r>
              <a:rPr lang="cs-CZ" sz="1200" b="1" i="1" dirty="0" err="1">
                <a:latin typeface="+mj-lt"/>
                <a:cs typeface="+mn-cs"/>
              </a:rPr>
              <a:t>nemorosa</a:t>
            </a:r>
            <a:r>
              <a:rPr lang="cs-CZ" sz="1200" b="1" i="1" dirty="0">
                <a:latin typeface="+mj-lt"/>
                <a:cs typeface="+mn-cs"/>
              </a:rPr>
              <a:t> </a:t>
            </a:r>
            <a:r>
              <a:rPr lang="cs-CZ" sz="1200" dirty="0">
                <a:latin typeface="+mj-lt"/>
                <a:cs typeface="+mn-cs"/>
              </a:rPr>
              <a:t>(sasanka hajní)</a:t>
            </a:r>
            <a:endParaRPr lang="cs-CZ" sz="1200" b="1" i="1" dirty="0">
              <a:latin typeface="+mj-lt"/>
              <a:cs typeface="+mn-cs"/>
            </a:endParaRPr>
          </a:p>
        </p:txBody>
      </p:sp>
      <p:sp>
        <p:nvSpPr>
          <p:cNvPr id="18445" name="TextovéPole 20"/>
          <p:cNvSpPr txBox="1">
            <a:spLocks noChangeArrowheads="1"/>
          </p:cNvSpPr>
          <p:nvPr/>
        </p:nvSpPr>
        <p:spPr bwMode="auto">
          <a:xfrm>
            <a:off x="2700338" y="5229225"/>
            <a:ext cx="1289050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/>
              <a:t>bezlistá lodyha</a:t>
            </a:r>
          </a:p>
        </p:txBody>
      </p:sp>
      <p:sp>
        <p:nvSpPr>
          <p:cNvPr id="18446" name="TextovéPole 21"/>
          <p:cNvSpPr txBox="1">
            <a:spLocks noChangeArrowheads="1"/>
          </p:cNvSpPr>
          <p:nvPr/>
        </p:nvSpPr>
        <p:spPr bwMode="auto">
          <a:xfrm>
            <a:off x="3203575" y="4292600"/>
            <a:ext cx="676275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/>
              <a:t>listeny</a:t>
            </a:r>
          </a:p>
        </p:txBody>
      </p:sp>
      <p:cxnSp>
        <p:nvCxnSpPr>
          <p:cNvPr id="32" name="Přímá spojovací šipka 31"/>
          <p:cNvCxnSpPr>
            <a:stCxn id="18446" idx="0"/>
          </p:cNvCxnSpPr>
          <p:nvPr/>
        </p:nvCxnSpPr>
        <p:spPr>
          <a:xfrm flipV="1">
            <a:off x="3541713" y="3789363"/>
            <a:ext cx="598487" cy="5032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>
            <a:stCxn id="18446" idx="0"/>
          </p:cNvCxnSpPr>
          <p:nvPr/>
        </p:nvCxnSpPr>
        <p:spPr>
          <a:xfrm flipV="1">
            <a:off x="3541713" y="3933825"/>
            <a:ext cx="1317625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>
            <a:stCxn id="18445" idx="3"/>
          </p:cNvCxnSpPr>
          <p:nvPr/>
        </p:nvCxnSpPr>
        <p:spPr>
          <a:xfrm flipV="1">
            <a:off x="3989388" y="5157788"/>
            <a:ext cx="438150" cy="209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0" name="TextovéPole 38"/>
          <p:cNvSpPr txBox="1">
            <a:spLocks noChangeArrowheads="1"/>
          </p:cNvSpPr>
          <p:nvPr/>
        </p:nvSpPr>
        <p:spPr bwMode="auto">
          <a:xfrm>
            <a:off x="5003800" y="4652963"/>
            <a:ext cx="407988" cy="277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/>
              <a:t>list</a:t>
            </a:r>
          </a:p>
        </p:txBody>
      </p:sp>
      <p:cxnSp>
        <p:nvCxnSpPr>
          <p:cNvPr id="40" name="Přímá spojovací šipka 39"/>
          <p:cNvCxnSpPr>
            <a:stCxn id="18450" idx="1"/>
          </p:cNvCxnSpPr>
          <p:nvPr/>
        </p:nvCxnSpPr>
        <p:spPr>
          <a:xfrm flipH="1">
            <a:off x="4787900" y="4791075"/>
            <a:ext cx="215900" cy="77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2" name="Rectangle 21"/>
          <p:cNvSpPr>
            <a:spLocks noChangeArrowheads="1"/>
          </p:cNvSpPr>
          <p:nvPr/>
        </p:nvSpPr>
        <p:spPr bwMode="auto">
          <a:xfrm>
            <a:off x="1187450" y="3716338"/>
            <a:ext cx="237648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cs-CZ" sz="1000">
                <a:solidFill>
                  <a:srgbClr val="5F5F5F"/>
                </a:solidFill>
              </a:rPr>
              <a:t>(drobné úkrojky čepele na bázi listů u krytosemenných rostlin. Existují volné (přirostlé) k řapíku (vikve, violky, hrách), opadavé (jabloň), přeměněné v trny (trnovník akát)</a:t>
            </a:r>
          </a:p>
        </p:txBody>
      </p:sp>
      <p:sp>
        <p:nvSpPr>
          <p:cNvPr id="18453" name="Rectangle 23"/>
          <p:cNvSpPr>
            <a:spLocks noChangeArrowheads="1"/>
          </p:cNvSpPr>
          <p:nvPr/>
        </p:nvSpPr>
        <p:spPr bwMode="auto">
          <a:xfrm>
            <a:off x="1979613" y="2924175"/>
            <a:ext cx="1873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solidFill>
                  <a:srgbClr val="5F5F5F"/>
                </a:solidFill>
              </a:rPr>
              <a:t>metamorfovaný (přeměněný) list, z jehož úžlabí vyrůstají květy nebo větve květenství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808038" y="908050"/>
            <a:ext cx="77247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3525">
              <a:buFont typeface="Arial" charset="0"/>
              <a:buChar char="•"/>
            </a:pPr>
            <a:r>
              <a:rPr lang="cs-CZ" b="1"/>
              <a:t>Květy</a:t>
            </a:r>
            <a:r>
              <a:rPr lang="cs-CZ"/>
              <a:t> </a:t>
            </a:r>
          </a:p>
          <a:p>
            <a:pPr indent="263525"/>
            <a:r>
              <a:rPr lang="cs-CZ" b="1"/>
              <a:t>tyčinky</a:t>
            </a:r>
            <a:r>
              <a:rPr lang="cs-CZ"/>
              <a:t> </a:t>
            </a:r>
            <a:r>
              <a:rPr lang="cs-CZ" b="1"/>
              <a:t>(5)</a:t>
            </a:r>
          </a:p>
          <a:p>
            <a:pPr indent="263525"/>
            <a:r>
              <a:rPr lang="cs-CZ"/>
              <a:t>gyneceum </a:t>
            </a:r>
            <a:r>
              <a:rPr lang="cs-CZ" b="1"/>
              <a:t>cenokarpní (3)</a:t>
            </a:r>
            <a:r>
              <a:rPr lang="cs-CZ"/>
              <a:t>, 1pouzdré, svrchní</a:t>
            </a:r>
          </a:p>
          <a:p>
            <a:pPr indent="263525"/>
            <a:r>
              <a:rPr lang="cs-CZ"/>
              <a:t>mnoho vajíček -&gt;</a:t>
            </a:r>
          </a:p>
          <a:p>
            <a:pPr indent="263525"/>
            <a:r>
              <a:rPr lang="cs-CZ"/>
              <a:t>plod </a:t>
            </a:r>
            <a:r>
              <a:rPr lang="cs-CZ" b="1"/>
              <a:t>tobolka</a:t>
            </a:r>
          </a:p>
          <a:p>
            <a:pPr indent="263525"/>
            <a:r>
              <a:rPr lang="cs-CZ"/>
              <a:t>kleistogamie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7235825" y="3082925"/>
            <a:ext cx="1122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www.flikr.com</a:t>
            </a:r>
          </a:p>
        </p:txBody>
      </p:sp>
      <p:pic>
        <p:nvPicPr>
          <p:cNvPr id="36869" name="Picture 6" descr="Viola_epipsil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3141663"/>
            <a:ext cx="2571750" cy="2735262"/>
          </a:xfrm>
        </p:spPr>
      </p:pic>
      <p:pic>
        <p:nvPicPr>
          <p:cNvPr id="36870" name="Picture 7" descr="Viola_plo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156325" y="1268413"/>
            <a:ext cx="2390775" cy="2808287"/>
          </a:xfrm>
        </p:spPr>
      </p:pic>
      <p:pic>
        <p:nvPicPr>
          <p:cNvPr id="36871" name="Picture 8" descr="Viola_kve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759200" y="3141663"/>
            <a:ext cx="2108200" cy="2735262"/>
          </a:xfrm>
        </p:spPr>
      </p:pic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3201988" y="3716338"/>
            <a:ext cx="1225550" cy="366712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tyčinky (5)</a:t>
            </a:r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 flipH="1">
            <a:off x="2411413" y="4005263"/>
            <a:ext cx="792162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2901950" y="6165850"/>
            <a:ext cx="1206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www.botany.cz</a:t>
            </a:r>
          </a:p>
        </p:txBody>
      </p:sp>
      <p:sp>
        <p:nvSpPr>
          <p:cNvPr id="36875" name="Text Box 12"/>
          <p:cNvSpPr txBox="1">
            <a:spLocks noChangeArrowheads="1"/>
          </p:cNvSpPr>
          <p:nvPr/>
        </p:nvSpPr>
        <p:spPr bwMode="auto">
          <a:xfrm>
            <a:off x="7380288" y="1412875"/>
            <a:ext cx="920750" cy="366713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tobolka</a:t>
            </a:r>
          </a:p>
        </p:txBody>
      </p:sp>
      <p:sp>
        <p:nvSpPr>
          <p:cNvPr id="36876" name="Line 13"/>
          <p:cNvSpPr>
            <a:spLocks noChangeShapeType="1"/>
          </p:cNvSpPr>
          <p:nvPr/>
        </p:nvSpPr>
        <p:spPr bwMode="auto">
          <a:xfrm>
            <a:off x="4427538" y="4005263"/>
            <a:ext cx="360362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36877" name="Picture 14" descr="pestík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6227763" y="4364038"/>
            <a:ext cx="1044575" cy="2160587"/>
          </a:xfrm>
        </p:spPr>
      </p:pic>
      <p:sp>
        <p:nvSpPr>
          <p:cNvPr id="36878" name="Text Box 15"/>
          <p:cNvSpPr txBox="1">
            <a:spLocks noChangeArrowheads="1"/>
          </p:cNvSpPr>
          <p:nvPr/>
        </p:nvSpPr>
        <p:spPr bwMode="auto">
          <a:xfrm>
            <a:off x="6956425" y="5308600"/>
            <a:ext cx="2152650" cy="6413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svrchní semeník ze</a:t>
            </a:r>
          </a:p>
          <a:p>
            <a:r>
              <a:rPr lang="cs-CZ"/>
              <a:t>3 plodolistů</a:t>
            </a:r>
          </a:p>
        </p:txBody>
      </p:sp>
      <p:sp>
        <p:nvSpPr>
          <p:cNvPr id="36879" name="Text Box 16"/>
          <p:cNvSpPr txBox="1">
            <a:spLocks noChangeArrowheads="1"/>
          </p:cNvSpPr>
          <p:nvPr/>
        </p:nvSpPr>
        <p:spPr bwMode="auto">
          <a:xfrm>
            <a:off x="5240338" y="4718050"/>
            <a:ext cx="977900" cy="6413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čnělka</a:t>
            </a:r>
          </a:p>
          <a:p>
            <a:r>
              <a:rPr lang="cs-CZ"/>
              <a:t>+ blizna</a:t>
            </a:r>
          </a:p>
        </p:txBody>
      </p:sp>
      <p:sp>
        <p:nvSpPr>
          <p:cNvPr id="36880" name="Line 17"/>
          <p:cNvSpPr>
            <a:spLocks noChangeShapeType="1"/>
          </p:cNvSpPr>
          <p:nvPr/>
        </p:nvSpPr>
        <p:spPr bwMode="auto">
          <a:xfrm flipH="1" flipV="1">
            <a:off x="4787900" y="4652963"/>
            <a:ext cx="431800" cy="1444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6881" name="Line 18"/>
          <p:cNvSpPr>
            <a:spLocks noChangeShapeType="1"/>
          </p:cNvSpPr>
          <p:nvPr/>
        </p:nvSpPr>
        <p:spPr bwMode="auto">
          <a:xfrm flipV="1">
            <a:off x="6084888" y="4797425"/>
            <a:ext cx="647700" cy="714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6882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pPr eaLnBrk="1" hangingPunct="1"/>
            <a:r>
              <a:rPr lang="cs-CZ" i="1" smtClean="0"/>
              <a:t>Violaceae</a:t>
            </a:r>
            <a:r>
              <a:rPr lang="cs-CZ" smtClean="0"/>
              <a:t> – violkovité</a:t>
            </a:r>
          </a:p>
        </p:txBody>
      </p:sp>
      <p:sp>
        <p:nvSpPr>
          <p:cNvPr id="36883" name="Text Box 20"/>
          <p:cNvSpPr txBox="1">
            <a:spLocks noChangeArrowheads="1"/>
          </p:cNvSpPr>
          <p:nvPr/>
        </p:nvSpPr>
        <p:spPr bwMode="auto">
          <a:xfrm>
            <a:off x="2465388" y="5635625"/>
            <a:ext cx="1098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 b="1">
                <a:solidFill>
                  <a:schemeClr val="bg1"/>
                </a:solidFill>
              </a:rPr>
              <a:t>www.botany.cz</a:t>
            </a:r>
          </a:p>
        </p:txBody>
      </p:sp>
      <p:sp>
        <p:nvSpPr>
          <p:cNvPr id="36884" name="Text Box 21"/>
          <p:cNvSpPr txBox="1">
            <a:spLocks noChangeArrowheads="1"/>
          </p:cNvSpPr>
          <p:nvPr/>
        </p:nvSpPr>
        <p:spPr bwMode="auto">
          <a:xfrm>
            <a:off x="7451725" y="3832225"/>
            <a:ext cx="1111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 b="1">
                <a:solidFill>
                  <a:schemeClr val="bg1"/>
                </a:solidFill>
              </a:rPr>
              <a:t>www.flickr.com</a:t>
            </a:r>
          </a:p>
        </p:txBody>
      </p:sp>
      <p:sp>
        <p:nvSpPr>
          <p:cNvPr id="36885" name="Rectangle 22"/>
          <p:cNvSpPr>
            <a:spLocks noChangeArrowheads="1"/>
          </p:cNvSpPr>
          <p:nvPr/>
        </p:nvSpPr>
        <p:spPr bwMode="auto">
          <a:xfrm>
            <a:off x="1258888" y="2565400"/>
            <a:ext cx="2879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solidFill>
                  <a:srgbClr val="333333"/>
                </a:solidFill>
              </a:rPr>
              <a:t>= krytosnubnost – způsob opylování rostlin, jejichž květy se neotevírají a na pestík se přenáší pyl z vlastních prašníků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808038" y="908050"/>
            <a:ext cx="772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Naši zástupci</a:t>
            </a:r>
          </a:p>
        </p:txBody>
      </p:sp>
      <p:pic>
        <p:nvPicPr>
          <p:cNvPr id="37892" name="Picture 5" descr="Viola_odorata_kvet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628775"/>
            <a:ext cx="1803400" cy="2185988"/>
          </a:xfrm>
        </p:spPr>
      </p:pic>
      <p:pic>
        <p:nvPicPr>
          <p:cNvPr id="37893" name="Picture 6" descr="Viola_tricolo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227763" y="4149725"/>
            <a:ext cx="2087562" cy="2185988"/>
          </a:xfrm>
        </p:spPr>
      </p:pic>
      <p:pic>
        <p:nvPicPr>
          <p:cNvPr id="37894" name="Picture 7" descr="Viola_arvensis_cel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445250" y="1357313"/>
            <a:ext cx="1641475" cy="2187575"/>
          </a:xfrm>
        </p:spPr>
      </p:pic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7235825" y="6092825"/>
            <a:ext cx="1098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 b="1">
                <a:solidFill>
                  <a:schemeClr val="bg1"/>
                </a:solidFill>
              </a:rPr>
              <a:t>www.botany.cz</a:t>
            </a:r>
          </a:p>
        </p:txBody>
      </p:sp>
      <p:pic>
        <p:nvPicPr>
          <p:cNvPr id="37896" name="Picture 9" descr="Viola_biflora_kve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1692275" y="4221163"/>
            <a:ext cx="1636713" cy="2187575"/>
          </a:xfrm>
        </p:spPr>
      </p:pic>
      <p:pic>
        <p:nvPicPr>
          <p:cNvPr id="37897" name="Picture 10" descr="Viola_lutea_ss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2349500"/>
            <a:ext cx="21590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pPr eaLnBrk="1" hangingPunct="1"/>
            <a:r>
              <a:rPr lang="cs-CZ" i="1" smtClean="0"/>
              <a:t>Violaceae</a:t>
            </a:r>
            <a:r>
              <a:rPr lang="cs-CZ" smtClean="0"/>
              <a:t> – violkovité</a:t>
            </a:r>
          </a:p>
        </p:txBody>
      </p:sp>
      <p:sp>
        <p:nvSpPr>
          <p:cNvPr id="37899" name="Text Box 12"/>
          <p:cNvSpPr txBox="1">
            <a:spLocks noChangeArrowheads="1"/>
          </p:cNvSpPr>
          <p:nvPr/>
        </p:nvSpPr>
        <p:spPr bwMode="auto">
          <a:xfrm>
            <a:off x="1939925" y="1341438"/>
            <a:ext cx="1077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Viola odorata</a:t>
            </a:r>
          </a:p>
        </p:txBody>
      </p:sp>
      <p:sp>
        <p:nvSpPr>
          <p:cNvPr id="37900" name="Text Box 13"/>
          <p:cNvSpPr txBox="1">
            <a:spLocks noChangeArrowheads="1"/>
          </p:cNvSpPr>
          <p:nvPr/>
        </p:nvSpPr>
        <p:spPr bwMode="auto">
          <a:xfrm>
            <a:off x="3781425" y="2060575"/>
            <a:ext cx="2303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Viola lutea subsp. sudetica</a:t>
            </a:r>
          </a:p>
        </p:txBody>
      </p:sp>
      <p:sp>
        <p:nvSpPr>
          <p:cNvPr id="37901" name="Text Box 14"/>
          <p:cNvSpPr txBox="1">
            <a:spLocks noChangeArrowheads="1"/>
          </p:cNvSpPr>
          <p:nvPr/>
        </p:nvSpPr>
        <p:spPr bwMode="auto">
          <a:xfrm>
            <a:off x="6734175" y="1096963"/>
            <a:ext cx="11287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Viola arvensis</a:t>
            </a:r>
          </a:p>
        </p:txBody>
      </p:sp>
      <p:sp>
        <p:nvSpPr>
          <p:cNvPr id="37902" name="Text Box 15"/>
          <p:cNvSpPr txBox="1">
            <a:spLocks noChangeArrowheads="1"/>
          </p:cNvSpPr>
          <p:nvPr/>
        </p:nvSpPr>
        <p:spPr bwMode="auto">
          <a:xfrm>
            <a:off x="1908175" y="3946525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Viola biflora</a:t>
            </a:r>
          </a:p>
        </p:txBody>
      </p:sp>
      <p:sp>
        <p:nvSpPr>
          <p:cNvPr id="37903" name="Text Box 16"/>
          <p:cNvSpPr txBox="1">
            <a:spLocks noChangeArrowheads="1"/>
          </p:cNvSpPr>
          <p:nvPr/>
        </p:nvSpPr>
        <p:spPr bwMode="auto">
          <a:xfrm>
            <a:off x="6732588" y="3933825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Viola tricolor</a:t>
            </a:r>
          </a:p>
        </p:txBody>
      </p:sp>
      <p:sp>
        <p:nvSpPr>
          <p:cNvPr id="37904" name="Text Box 17"/>
          <p:cNvSpPr txBox="1">
            <a:spLocks noChangeArrowheads="1"/>
          </p:cNvSpPr>
          <p:nvPr/>
        </p:nvSpPr>
        <p:spPr bwMode="auto">
          <a:xfrm>
            <a:off x="7002463" y="3328988"/>
            <a:ext cx="1098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 b="1">
                <a:solidFill>
                  <a:schemeClr val="bg1"/>
                </a:solidFill>
              </a:rPr>
              <a:t>www.botany.cz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59" name="Rectangle 21"/>
          <p:cNvSpPr>
            <a:spLocks noGrp="1" noChangeArrowheads="1"/>
          </p:cNvSpPr>
          <p:nvPr>
            <p:ph type="title"/>
          </p:nvPr>
        </p:nvSpPr>
        <p:spPr>
          <a:xfrm>
            <a:off x="395288" y="-17463"/>
            <a:ext cx="8291512" cy="1143001"/>
          </a:xfrm>
        </p:spPr>
        <p:txBody>
          <a:bodyPr/>
          <a:lstStyle/>
          <a:p>
            <a:pPr eaLnBrk="1" hangingPunct="1"/>
            <a:r>
              <a:rPr lang="cs-CZ" sz="4000" b="1" i="1" smtClean="0">
                <a:latin typeface="Constantia" pitchFamily="18" charset="0"/>
              </a:rPr>
              <a:t>Ranunculaceae</a:t>
            </a:r>
            <a:r>
              <a:rPr lang="cs-CZ" sz="4000" smtClean="0">
                <a:latin typeface="Constantia" pitchFamily="18" charset="0"/>
              </a:rPr>
              <a:t> </a:t>
            </a:r>
            <a:r>
              <a:rPr lang="cs-CZ" sz="3600" smtClean="0">
                <a:latin typeface="Constantia" pitchFamily="18" charset="0"/>
              </a:rPr>
              <a:t>– pryskyřníkovité</a:t>
            </a:r>
          </a:p>
        </p:txBody>
      </p:sp>
      <p:sp>
        <p:nvSpPr>
          <p:cNvPr id="19460" name="Obdélník 9"/>
          <p:cNvSpPr>
            <a:spLocks noChangeArrowheads="1"/>
          </p:cNvSpPr>
          <p:nvPr/>
        </p:nvSpPr>
        <p:spPr bwMode="auto">
          <a:xfrm>
            <a:off x="900113" y="908050"/>
            <a:ext cx="52562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b="1">
                <a:latin typeface="Constantia" pitchFamily="18" charset="0"/>
              </a:rPr>
              <a:t>Květy:</a:t>
            </a:r>
            <a:r>
              <a:rPr lang="cs-CZ">
                <a:latin typeface="Constantia" pitchFamily="18" charset="0"/>
              </a:rPr>
              <a:t> </a:t>
            </a:r>
          </a:p>
          <a:p>
            <a:r>
              <a:rPr lang="cs-CZ" b="1">
                <a:latin typeface="Constantia" pitchFamily="18" charset="0"/>
              </a:rPr>
              <a:t>aktinomorfní</a:t>
            </a:r>
            <a:r>
              <a:rPr lang="cs-CZ">
                <a:latin typeface="Constantia" pitchFamily="18" charset="0"/>
              </a:rPr>
              <a:t> </a:t>
            </a:r>
            <a:r>
              <a:rPr lang="cs-CZ" b="1">
                <a:latin typeface="Constantia" pitchFamily="18" charset="0"/>
              </a:rPr>
              <a:t>i zygomorfní</a:t>
            </a:r>
          </a:p>
          <a:p>
            <a:r>
              <a:rPr lang="cs-CZ">
                <a:latin typeface="Constantia" pitchFamily="18" charset="0"/>
              </a:rPr>
              <a:t>květní obaly nedokonale </a:t>
            </a:r>
            <a:r>
              <a:rPr lang="cs-CZ" b="1">
                <a:latin typeface="Constantia" pitchFamily="18" charset="0"/>
              </a:rPr>
              <a:t>rozlišené</a:t>
            </a:r>
            <a:r>
              <a:rPr lang="cs-CZ">
                <a:latin typeface="Constantia" pitchFamily="18" charset="0"/>
              </a:rPr>
              <a:t>, volné</a:t>
            </a:r>
            <a:endParaRPr lang="cs-CZ" b="1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endParaRPr lang="cs-CZ" b="1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cs-CZ" b="1">
                <a:latin typeface="Constantia" pitchFamily="18" charset="0"/>
              </a:rPr>
              <a:t>Květenství:</a:t>
            </a:r>
            <a:r>
              <a:rPr lang="cs-CZ">
                <a:latin typeface="Constantia" pitchFamily="18" charset="0"/>
              </a:rPr>
              <a:t> </a:t>
            </a:r>
            <a:r>
              <a:rPr lang="cs-CZ" b="1">
                <a:latin typeface="Constantia" pitchFamily="18" charset="0"/>
              </a:rPr>
              <a:t>hroznovité</a:t>
            </a:r>
            <a:r>
              <a:rPr lang="cs-CZ">
                <a:latin typeface="Constantia" pitchFamily="18" charset="0"/>
              </a:rPr>
              <a:t> nebo květy </a:t>
            </a:r>
            <a:r>
              <a:rPr lang="cs-CZ" b="1">
                <a:latin typeface="Constantia" pitchFamily="18" charset="0"/>
              </a:rPr>
              <a:t>jednotlivé</a:t>
            </a:r>
            <a:r>
              <a:rPr lang="cs-CZ">
                <a:latin typeface="Constantia" pitchFamily="18" charset="0"/>
              </a:rPr>
              <a:t> </a:t>
            </a:r>
          </a:p>
        </p:txBody>
      </p:sp>
      <p:pic>
        <p:nvPicPr>
          <p:cNvPr id="19461" name="Obrázek 10" descr="Aconitum_napellus_subsp._vulgar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781300"/>
            <a:ext cx="2562225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67400" y="2492375"/>
            <a:ext cx="187325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b="1" i="1" dirty="0" err="1">
                <a:latin typeface="+mj-lt"/>
                <a:cs typeface="+mn-cs"/>
              </a:rPr>
              <a:t>Aconitum</a:t>
            </a:r>
            <a:r>
              <a:rPr lang="cs-CZ" sz="1200" b="1" i="1" dirty="0">
                <a:latin typeface="+mj-lt"/>
                <a:cs typeface="+mn-cs"/>
              </a:rPr>
              <a:t> </a:t>
            </a:r>
            <a:r>
              <a:rPr lang="cs-CZ" sz="1200" b="1" i="1" dirty="0" err="1">
                <a:latin typeface="+mj-lt"/>
                <a:cs typeface="+mn-cs"/>
              </a:rPr>
              <a:t>variegatum</a:t>
            </a:r>
            <a:r>
              <a:rPr lang="cs-CZ" sz="1200" b="1" i="1" dirty="0">
                <a:latin typeface="+mj-lt"/>
                <a:cs typeface="+mn-cs"/>
              </a:rPr>
              <a:t>  </a:t>
            </a:r>
            <a:r>
              <a:rPr lang="cs-CZ" sz="1200" dirty="0">
                <a:latin typeface="+mj-lt"/>
                <a:cs typeface="+mn-cs"/>
              </a:rPr>
              <a:t>(oměj pestrý)</a:t>
            </a:r>
            <a:endParaRPr lang="cs-CZ" sz="1200" b="1" i="1" dirty="0">
              <a:latin typeface="+mj-lt"/>
              <a:cs typeface="+mn-cs"/>
            </a:endParaRPr>
          </a:p>
        </p:txBody>
      </p:sp>
      <p:pic>
        <p:nvPicPr>
          <p:cNvPr id="19463" name="Obrázek 12" descr="0767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3068638"/>
            <a:ext cx="12255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Obrázek 13" descr="Anemone_ranunculoides_bgiu.jpg"/>
          <p:cNvPicPr>
            <a:picLocks noChangeAspect="1"/>
          </p:cNvPicPr>
          <p:nvPr/>
        </p:nvPicPr>
        <p:blipFill>
          <a:blip r:embed="rId4"/>
          <a:srcRect l="7094" r="43245"/>
          <a:stretch>
            <a:fillRect/>
          </a:stretch>
        </p:blipFill>
        <p:spPr bwMode="auto">
          <a:xfrm>
            <a:off x="1116013" y="2781300"/>
            <a:ext cx="2519362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Obrázek 15" descr="9891.jpg"/>
          <p:cNvPicPr>
            <a:picLocks noChangeAspect="1"/>
          </p:cNvPicPr>
          <p:nvPr/>
        </p:nvPicPr>
        <p:blipFill>
          <a:blip r:embed="rId5"/>
          <a:srcRect l="30313"/>
          <a:stretch>
            <a:fillRect/>
          </a:stretch>
        </p:blipFill>
        <p:spPr bwMode="auto">
          <a:xfrm>
            <a:off x="3492500" y="2924175"/>
            <a:ext cx="159385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258888" y="2492375"/>
            <a:ext cx="208915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b="1" i="1" dirty="0" err="1">
                <a:latin typeface="+mn-lt"/>
                <a:cs typeface="+mn-cs"/>
              </a:rPr>
              <a:t>Anemone</a:t>
            </a:r>
            <a:r>
              <a:rPr lang="cs-CZ" sz="1200" b="1" i="1" dirty="0">
                <a:latin typeface="+mn-lt"/>
                <a:cs typeface="+mn-cs"/>
              </a:rPr>
              <a:t> </a:t>
            </a:r>
            <a:r>
              <a:rPr lang="cs-CZ" sz="1200" b="1" i="1" dirty="0" err="1">
                <a:latin typeface="+mn-lt"/>
                <a:cs typeface="+mn-cs"/>
              </a:rPr>
              <a:t>ranunculoides</a:t>
            </a:r>
            <a:r>
              <a:rPr lang="cs-CZ" sz="1200" i="1" dirty="0">
                <a:latin typeface="+mn-lt"/>
                <a:cs typeface="+mn-cs"/>
              </a:rPr>
              <a:t> </a:t>
            </a:r>
            <a:r>
              <a:rPr lang="cs-CZ" sz="1200" dirty="0">
                <a:latin typeface="+mn-lt"/>
                <a:cs typeface="+mn-cs"/>
              </a:rPr>
              <a:t>(sasanka pryskyřníkovitá)</a:t>
            </a:r>
            <a:endParaRPr lang="cs-CZ" sz="1200" b="1" dirty="0">
              <a:latin typeface="+mn-lt"/>
              <a:cs typeface="+mn-cs"/>
            </a:endParaRPr>
          </a:p>
        </p:txBody>
      </p:sp>
      <p:sp>
        <p:nvSpPr>
          <p:cNvPr id="19467" name="TextovéPole 17"/>
          <p:cNvSpPr txBox="1">
            <a:spLocks noChangeArrowheads="1"/>
          </p:cNvSpPr>
          <p:nvPr/>
        </p:nvSpPr>
        <p:spPr bwMode="auto">
          <a:xfrm>
            <a:off x="3924300" y="4797425"/>
            <a:ext cx="1201738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200" b="1"/>
              <a:t>květ jednolivý</a:t>
            </a:r>
          </a:p>
          <a:p>
            <a:pPr algn="ctr"/>
            <a:r>
              <a:rPr lang="cs-CZ" sz="1200" b="1"/>
              <a:t> aktinomorfní</a:t>
            </a:r>
          </a:p>
        </p:txBody>
      </p:sp>
      <p:cxnSp>
        <p:nvCxnSpPr>
          <p:cNvPr id="20" name="Přímá spojovací šipka 19"/>
          <p:cNvCxnSpPr>
            <a:stCxn id="19467" idx="0"/>
          </p:cNvCxnSpPr>
          <p:nvPr/>
        </p:nvCxnSpPr>
        <p:spPr>
          <a:xfrm flipH="1" flipV="1">
            <a:off x="4348163" y="3933825"/>
            <a:ext cx="177800" cy="863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9" name="TextovéPole 21"/>
          <p:cNvSpPr txBox="1">
            <a:spLocks noChangeArrowheads="1"/>
          </p:cNvSpPr>
          <p:nvPr/>
        </p:nvSpPr>
        <p:spPr bwMode="auto">
          <a:xfrm>
            <a:off x="5562600" y="6021388"/>
            <a:ext cx="1757363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200" b="1"/>
              <a:t>hroznovité květenství</a:t>
            </a:r>
          </a:p>
        </p:txBody>
      </p:sp>
      <p:cxnSp>
        <p:nvCxnSpPr>
          <p:cNvPr id="23" name="Přímá spojovací šipka 22"/>
          <p:cNvCxnSpPr/>
          <p:nvPr/>
        </p:nvCxnSpPr>
        <p:spPr>
          <a:xfrm flipV="1">
            <a:off x="6011863" y="5157788"/>
            <a:ext cx="468312" cy="863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1" name="TextovéPole 24"/>
          <p:cNvSpPr txBox="1">
            <a:spLocks noChangeArrowheads="1"/>
          </p:cNvSpPr>
          <p:nvPr/>
        </p:nvSpPr>
        <p:spPr bwMode="auto">
          <a:xfrm>
            <a:off x="7421563" y="5084763"/>
            <a:ext cx="1365250" cy="277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200" b="1"/>
              <a:t>zygomorfní květ</a:t>
            </a:r>
          </a:p>
        </p:txBody>
      </p:sp>
      <p:cxnSp>
        <p:nvCxnSpPr>
          <p:cNvPr id="26" name="Přímá spojovací šipka 25"/>
          <p:cNvCxnSpPr>
            <a:stCxn id="19471" idx="0"/>
          </p:cNvCxnSpPr>
          <p:nvPr/>
        </p:nvCxnSpPr>
        <p:spPr>
          <a:xfrm flipV="1">
            <a:off x="8104188" y="4149725"/>
            <a:ext cx="320675" cy="9350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83" name="Rectangle 21"/>
          <p:cNvSpPr>
            <a:spLocks noGrp="1" noChangeArrowheads="1"/>
          </p:cNvSpPr>
          <p:nvPr>
            <p:ph type="title"/>
          </p:nvPr>
        </p:nvSpPr>
        <p:spPr>
          <a:xfrm>
            <a:off x="611188" y="-17463"/>
            <a:ext cx="8075612" cy="1143001"/>
          </a:xfrm>
        </p:spPr>
        <p:txBody>
          <a:bodyPr/>
          <a:lstStyle/>
          <a:p>
            <a:pPr eaLnBrk="1" hangingPunct="1"/>
            <a:r>
              <a:rPr lang="cs-CZ" sz="4000" b="1" i="1" smtClean="0">
                <a:latin typeface="Constantia" pitchFamily="18" charset="0"/>
              </a:rPr>
              <a:t>Ranunculaceae</a:t>
            </a:r>
            <a:r>
              <a:rPr lang="cs-CZ" sz="4000" smtClean="0">
                <a:latin typeface="Constantia" pitchFamily="18" charset="0"/>
              </a:rPr>
              <a:t> </a:t>
            </a:r>
            <a:r>
              <a:rPr lang="cs-CZ" sz="3600" smtClean="0">
                <a:latin typeface="Constantia" pitchFamily="18" charset="0"/>
              </a:rPr>
              <a:t>– pryskyřníkovité</a:t>
            </a:r>
          </a:p>
        </p:txBody>
      </p:sp>
      <p:sp>
        <p:nvSpPr>
          <p:cNvPr id="20484" name="Obdélník 9"/>
          <p:cNvSpPr>
            <a:spLocks noChangeArrowheads="1"/>
          </p:cNvSpPr>
          <p:nvPr/>
        </p:nvSpPr>
        <p:spPr bwMode="auto">
          <a:xfrm>
            <a:off x="900113" y="908050"/>
            <a:ext cx="77755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b="1">
                <a:latin typeface="Constantia" pitchFamily="18" charset="0"/>
              </a:rPr>
              <a:t>Květy:</a:t>
            </a:r>
            <a:r>
              <a:rPr lang="cs-CZ">
                <a:latin typeface="Constantia" pitchFamily="18" charset="0"/>
              </a:rPr>
              <a:t> </a:t>
            </a:r>
          </a:p>
          <a:p>
            <a:r>
              <a:rPr lang="cs-CZ">
                <a:latin typeface="Constantia" pitchFamily="18" charset="0"/>
              </a:rPr>
              <a:t>oboupohlavné, zpravidla spirocyklické</a:t>
            </a:r>
          </a:p>
          <a:p>
            <a:r>
              <a:rPr lang="cs-CZ">
                <a:latin typeface="Constantia" pitchFamily="18" charset="0"/>
              </a:rPr>
              <a:t>tyčinek </a:t>
            </a:r>
            <a:r>
              <a:rPr lang="cs-CZ" b="1">
                <a:latin typeface="Constantia" pitchFamily="18" charset="0"/>
              </a:rPr>
              <a:t>mnoho</a:t>
            </a:r>
          </a:p>
          <a:p>
            <a:r>
              <a:rPr lang="cs-CZ" b="1">
                <a:latin typeface="Constantia" pitchFamily="18" charset="0"/>
              </a:rPr>
              <a:t>gyneceum</a:t>
            </a:r>
            <a:r>
              <a:rPr lang="cs-CZ">
                <a:latin typeface="Constantia" pitchFamily="18" charset="0"/>
              </a:rPr>
              <a:t> apokarpní (</a:t>
            </a:r>
            <a:r>
              <a:rPr lang="cs-CZ" b="1">
                <a:latin typeface="Constantia" pitchFamily="18" charset="0"/>
              </a:rPr>
              <a:t>plodolistů</a:t>
            </a:r>
            <a:r>
              <a:rPr lang="cs-CZ">
                <a:latin typeface="Constantia" pitchFamily="18" charset="0"/>
              </a:rPr>
              <a:t> často </a:t>
            </a:r>
            <a:r>
              <a:rPr lang="cs-CZ" b="1">
                <a:latin typeface="Constantia" pitchFamily="18" charset="0"/>
              </a:rPr>
              <a:t>mnoho</a:t>
            </a:r>
            <a:r>
              <a:rPr lang="cs-CZ">
                <a:latin typeface="Constantia" pitchFamily="18" charset="0"/>
              </a:rPr>
              <a:t> nebo redukce až na 1) svrchní</a:t>
            </a:r>
            <a:endParaRPr lang="cs-CZ" b="1">
              <a:latin typeface="Constantia" pitchFamily="18" charset="0"/>
            </a:endParaRPr>
          </a:p>
          <a:p>
            <a:endParaRPr lang="cs-CZ" b="1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cs-CZ" b="1">
                <a:latin typeface="Constantia" pitchFamily="18" charset="0"/>
              </a:rPr>
              <a:t>Plod:</a:t>
            </a:r>
            <a:r>
              <a:rPr lang="cs-CZ">
                <a:latin typeface="Constantia" pitchFamily="18" charset="0"/>
              </a:rPr>
              <a:t> </a:t>
            </a:r>
            <a:r>
              <a:rPr lang="cs-CZ" b="1">
                <a:latin typeface="Constantia" pitchFamily="18" charset="0"/>
              </a:rPr>
              <a:t>měchýřek, nažka</a:t>
            </a:r>
            <a:r>
              <a:rPr lang="cs-CZ">
                <a:latin typeface="Constantia" pitchFamily="18" charset="0"/>
              </a:rPr>
              <a:t> nebo bobule</a:t>
            </a:r>
          </a:p>
          <a:p>
            <a:r>
              <a:rPr lang="cs-CZ">
                <a:latin typeface="Constantia" pitchFamily="18" charset="0"/>
              </a:rPr>
              <a:t> </a:t>
            </a:r>
          </a:p>
        </p:txBody>
      </p:sp>
      <p:pic>
        <p:nvPicPr>
          <p:cNvPr id="20485" name="Obrázek 19" descr="DSC_3470.JPG.3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57563"/>
            <a:ext cx="33401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755650" y="6092825"/>
            <a:ext cx="714375" cy="2778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/>
              <a:t>tyčinky</a:t>
            </a: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611188" y="4076700"/>
            <a:ext cx="914400" cy="2778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/>
              <a:t>plodolisty</a:t>
            </a:r>
          </a:p>
        </p:txBody>
      </p:sp>
      <p:sp>
        <p:nvSpPr>
          <p:cNvPr id="20488" name="Line 10"/>
          <p:cNvSpPr>
            <a:spLocks noChangeShapeType="1"/>
          </p:cNvSpPr>
          <p:nvPr/>
        </p:nvSpPr>
        <p:spPr bwMode="auto">
          <a:xfrm flipH="1">
            <a:off x="3132138" y="3933825"/>
            <a:ext cx="4318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>
            <a:off x="1331913" y="4365625"/>
            <a:ext cx="6477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1187450" y="5589588"/>
            <a:ext cx="8636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20491" name="Obrázek 27" descr="Ranunculus_lanuginosus_F.jpg"/>
          <p:cNvPicPr>
            <a:picLocks noChangeAspect="1"/>
          </p:cNvPicPr>
          <p:nvPr/>
        </p:nvPicPr>
        <p:blipFill>
          <a:blip r:embed="rId3"/>
          <a:srcRect l="6786" r="5707"/>
          <a:stretch>
            <a:fillRect/>
          </a:stretch>
        </p:blipFill>
        <p:spPr bwMode="auto">
          <a:xfrm>
            <a:off x="5435600" y="3213100"/>
            <a:ext cx="33131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Line 10"/>
          <p:cNvSpPr>
            <a:spLocks noChangeShapeType="1"/>
          </p:cNvSpPr>
          <p:nvPr/>
        </p:nvSpPr>
        <p:spPr bwMode="auto">
          <a:xfrm flipH="1">
            <a:off x="7812088" y="3573463"/>
            <a:ext cx="5048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93" name="Text Box 9"/>
          <p:cNvSpPr txBox="1">
            <a:spLocks noChangeArrowheads="1"/>
          </p:cNvSpPr>
          <p:nvPr/>
        </p:nvSpPr>
        <p:spPr bwMode="auto">
          <a:xfrm>
            <a:off x="8027988" y="3284538"/>
            <a:ext cx="611187" cy="277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/>
              <a:t>nažka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203575" y="2924175"/>
            <a:ext cx="2663825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b="1" i="1" dirty="0" err="1">
                <a:latin typeface="+mj-lt"/>
                <a:cs typeface="+mn-cs"/>
              </a:rPr>
              <a:t>Ranunculus</a:t>
            </a:r>
            <a:r>
              <a:rPr lang="cs-CZ" sz="1200" b="1" i="1" dirty="0">
                <a:latin typeface="+mj-lt"/>
                <a:cs typeface="+mn-cs"/>
              </a:rPr>
              <a:t> </a:t>
            </a:r>
            <a:r>
              <a:rPr lang="cs-CZ" sz="1200" b="1" i="1" dirty="0" err="1">
                <a:latin typeface="+mj-lt"/>
                <a:cs typeface="+mn-cs"/>
              </a:rPr>
              <a:t>bulbosus</a:t>
            </a:r>
            <a:r>
              <a:rPr lang="cs-CZ" sz="1200" b="1" i="1" dirty="0">
                <a:latin typeface="+mj-lt"/>
                <a:cs typeface="+mn-cs"/>
              </a:rPr>
              <a:t>           </a:t>
            </a:r>
            <a:r>
              <a:rPr lang="cs-CZ" sz="1200" dirty="0">
                <a:latin typeface="+mj-lt"/>
                <a:cs typeface="+mn-cs"/>
              </a:rPr>
              <a:t>(pryskyřník hlíznatý)</a:t>
            </a:r>
            <a:endParaRPr lang="cs-CZ" sz="1200" b="1" i="1" dirty="0">
              <a:latin typeface="+mj-lt"/>
              <a:cs typeface="+mn-cs"/>
            </a:endParaRPr>
          </a:p>
        </p:txBody>
      </p:sp>
      <p:pic>
        <p:nvPicPr>
          <p:cNvPr id="20495" name="Obrázek 16" descr="Plant-Ranunculus bulbosus-sepals-04-06-0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3573463"/>
            <a:ext cx="2138363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6" name="Text Box 9"/>
          <p:cNvSpPr txBox="1">
            <a:spLocks noChangeArrowheads="1"/>
          </p:cNvSpPr>
          <p:nvPr/>
        </p:nvSpPr>
        <p:spPr bwMode="auto">
          <a:xfrm>
            <a:off x="3276600" y="3644900"/>
            <a:ext cx="696913" cy="2778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/>
              <a:t>koruna</a:t>
            </a:r>
          </a:p>
        </p:txBody>
      </p:sp>
      <p:sp>
        <p:nvSpPr>
          <p:cNvPr id="20497" name="Line 10"/>
          <p:cNvSpPr>
            <a:spLocks noChangeShapeType="1"/>
          </p:cNvSpPr>
          <p:nvPr/>
        </p:nvSpPr>
        <p:spPr bwMode="auto">
          <a:xfrm>
            <a:off x="3635375" y="3933825"/>
            <a:ext cx="3603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98" name="Text Box 9"/>
          <p:cNvSpPr txBox="1">
            <a:spLocks noChangeArrowheads="1"/>
          </p:cNvSpPr>
          <p:nvPr/>
        </p:nvSpPr>
        <p:spPr bwMode="auto">
          <a:xfrm>
            <a:off x="3635375" y="5589588"/>
            <a:ext cx="620713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/>
              <a:t>kalich</a:t>
            </a:r>
          </a:p>
        </p:txBody>
      </p:sp>
      <p:sp>
        <p:nvSpPr>
          <p:cNvPr id="20499" name="Line 10"/>
          <p:cNvSpPr>
            <a:spLocks noChangeShapeType="1"/>
          </p:cNvSpPr>
          <p:nvPr/>
        </p:nvSpPr>
        <p:spPr bwMode="auto">
          <a:xfrm flipV="1">
            <a:off x="3995738" y="5084763"/>
            <a:ext cx="5762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1166813" y="2152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pic>
        <p:nvPicPr>
          <p:cNvPr id="21506" name="Picture 3" descr="tafel_084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0300" y="1341438"/>
            <a:ext cx="2957513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5435600" y="6165850"/>
            <a:ext cx="2268538" cy="4048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 b="1"/>
              <a:t>Ranunculus repens </a:t>
            </a:r>
            <a:r>
              <a:rPr lang="cs-CZ" sz="1200" i="1"/>
              <a:t>(pryskyřník plazivý)</a:t>
            </a:r>
            <a:endParaRPr lang="cs-CZ" sz="1200"/>
          </a:p>
        </p:txBody>
      </p:sp>
      <p:pic>
        <p:nvPicPr>
          <p:cNvPr id="21508" name="Obrázek 10" descr="ebo00331.jpg"/>
          <p:cNvPicPr>
            <a:picLocks noChangeAspect="1"/>
          </p:cNvPicPr>
          <p:nvPr/>
        </p:nvPicPr>
        <p:blipFill>
          <a:blip r:embed="rId3"/>
          <a:srcRect r="51080" b="13251"/>
          <a:stretch>
            <a:fillRect/>
          </a:stretch>
        </p:blipFill>
        <p:spPr bwMode="auto">
          <a:xfrm>
            <a:off x="1042988" y="1557338"/>
            <a:ext cx="24066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Obrázek 11" descr="05_Meadow_Buttercup_-_Ranunculus_acri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2852738"/>
            <a:ext cx="12684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511" name="Rectangle 2"/>
          <p:cNvSpPr>
            <a:spLocks noChangeArrowheads="1"/>
          </p:cNvSpPr>
          <p:nvPr/>
        </p:nvSpPr>
        <p:spPr bwMode="auto">
          <a:xfrm rot="5400000">
            <a:off x="4320381" y="-3915568"/>
            <a:ext cx="503237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258888" y="1268413"/>
            <a:ext cx="2017712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 b="1" i="1"/>
              <a:t>Ranunculus acris </a:t>
            </a:r>
            <a:r>
              <a:rPr lang="cs-CZ" sz="1200"/>
              <a:t>(pryskyřník prudký)</a:t>
            </a:r>
          </a:p>
        </p:txBody>
      </p:sp>
      <p:sp>
        <p:nvSpPr>
          <p:cNvPr id="21513" name="Text Box 4"/>
          <p:cNvSpPr txBox="1">
            <a:spLocks noChangeArrowheads="1"/>
          </p:cNvSpPr>
          <p:nvPr/>
        </p:nvSpPr>
        <p:spPr bwMode="auto">
          <a:xfrm>
            <a:off x="808038" y="908050"/>
            <a:ext cx="772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onstantia" pitchFamily="18" charset="0"/>
              </a:rPr>
              <a:t>Naši zástupci</a:t>
            </a:r>
          </a:p>
        </p:txBody>
      </p:sp>
      <p:sp>
        <p:nvSpPr>
          <p:cNvPr id="14" name="Rectangle 21"/>
          <p:cNvSpPr txBox="1">
            <a:spLocks noChangeArrowheads="1"/>
          </p:cNvSpPr>
          <p:nvPr/>
        </p:nvSpPr>
        <p:spPr>
          <a:xfrm>
            <a:off x="457200" y="285750"/>
            <a:ext cx="8229600" cy="1000125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defRPr/>
            </a:pPr>
            <a:r>
              <a:rPr lang="cs-CZ" sz="4000" b="1" i="1" kern="0" dirty="0" err="1">
                <a:solidFill>
                  <a:schemeClr val="tx2"/>
                </a:solidFill>
                <a:latin typeface="Constantia" pitchFamily="18" charset="0"/>
                <a:ea typeface="+mj-ea"/>
                <a:cs typeface="+mj-cs"/>
              </a:rPr>
              <a:t>Ranunculaceae</a:t>
            </a:r>
            <a:r>
              <a:rPr lang="cs-CZ" sz="4000" b="1" kern="0" dirty="0">
                <a:solidFill>
                  <a:schemeClr val="tx2"/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cs-CZ" sz="3600" kern="0" dirty="0">
                <a:solidFill>
                  <a:schemeClr val="tx2"/>
                </a:solidFill>
                <a:latin typeface="Constantia" pitchFamily="18" charset="0"/>
                <a:ea typeface="+mj-ea"/>
                <a:cs typeface="+mj-cs"/>
              </a:rPr>
              <a:t>– pryskyřníkovité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Anemone ranunculoides ag9109 UK: Yellow Anemone DE: Gelbes-Windröschen PL: Zawilec żółty SK: Veternica Iskerníkovitá CZ: Sasanka pryskyřníkovitá"/>
          <p:cNvPicPr>
            <a:picLocks noChangeAspect="1" noChangeArrowheads="1"/>
          </p:cNvPicPr>
          <p:nvPr/>
        </p:nvPicPr>
        <p:blipFill>
          <a:blip r:embed="rId2"/>
          <a:srcRect l="7408"/>
          <a:stretch>
            <a:fillRect/>
          </a:stretch>
        </p:blipFill>
        <p:spPr bwMode="auto">
          <a:xfrm>
            <a:off x="900113" y="1989138"/>
            <a:ext cx="3598862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7" descr="Anemone nemorosa 10587 UK: Wood Anemone DE: Busch-Windröschen PL: Zawilec gajowy SK: Veternica hájna CZ: Sasanka hajní"/>
          <p:cNvPicPr>
            <a:picLocks noChangeAspect="1" noChangeArrowheads="1"/>
          </p:cNvPicPr>
          <p:nvPr/>
        </p:nvPicPr>
        <p:blipFill>
          <a:blip r:embed="rId3"/>
          <a:srcRect r="17256"/>
          <a:stretch>
            <a:fillRect/>
          </a:stretch>
        </p:blipFill>
        <p:spPr bwMode="auto">
          <a:xfrm>
            <a:off x="4643438" y="1989138"/>
            <a:ext cx="424973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6035675" y="1628775"/>
            <a:ext cx="1704975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200" b="1" i="1"/>
              <a:t>Anemone nemorosa </a:t>
            </a:r>
          </a:p>
          <a:p>
            <a:pPr algn="ctr"/>
            <a:r>
              <a:rPr lang="cs-CZ" sz="1200"/>
              <a:t>(sasanka hajní)</a:t>
            </a:r>
          </a:p>
        </p:txBody>
      </p:sp>
      <p:sp>
        <p:nvSpPr>
          <p:cNvPr id="22532" name="Text Box 10"/>
          <p:cNvSpPr txBox="1">
            <a:spLocks noChangeArrowheads="1"/>
          </p:cNvSpPr>
          <p:nvPr/>
        </p:nvSpPr>
        <p:spPr bwMode="auto">
          <a:xfrm>
            <a:off x="1692275" y="1628775"/>
            <a:ext cx="2066925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200" b="1" i="1"/>
              <a:t>Anemone ranunculoides  </a:t>
            </a:r>
          </a:p>
          <a:p>
            <a:pPr algn="ctr"/>
            <a:r>
              <a:rPr lang="cs-CZ" sz="1200"/>
              <a:t>(sasanka pryskyřníkovitá)</a:t>
            </a:r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 rot="5400000">
            <a:off x="4320381" y="-3915568"/>
            <a:ext cx="503237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Rectangle 21"/>
          <p:cNvSpPr txBox="1">
            <a:spLocks noChangeArrowheads="1"/>
          </p:cNvSpPr>
          <p:nvPr/>
        </p:nvSpPr>
        <p:spPr>
          <a:xfrm>
            <a:off x="500063" y="285750"/>
            <a:ext cx="8124825" cy="1285875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defRPr/>
            </a:pPr>
            <a:r>
              <a:rPr lang="cs-CZ" sz="4000" b="1" i="1" kern="0" dirty="0" err="1">
                <a:solidFill>
                  <a:schemeClr val="tx2"/>
                </a:solidFill>
                <a:latin typeface="Constantia" pitchFamily="18" charset="0"/>
                <a:ea typeface="+mj-ea"/>
                <a:cs typeface="+mj-cs"/>
              </a:rPr>
              <a:t>Ranunculaceae</a:t>
            </a:r>
            <a:r>
              <a:rPr lang="cs-CZ" sz="4000" kern="0" dirty="0">
                <a:solidFill>
                  <a:schemeClr val="tx2"/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cs-CZ" sz="3600" kern="0" dirty="0">
                <a:solidFill>
                  <a:schemeClr val="tx2"/>
                </a:solidFill>
                <a:latin typeface="Constantia" pitchFamily="18" charset="0"/>
                <a:ea typeface="+mj-ea"/>
                <a:cs typeface="+mj-cs"/>
              </a:rPr>
              <a:t>– pryskyřníkovité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Caltha palustr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492375"/>
            <a:ext cx="5402262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1547813" y="2133600"/>
            <a:ext cx="1462087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200" b="1" i="1"/>
              <a:t>Caltha palustris</a:t>
            </a:r>
          </a:p>
          <a:p>
            <a:pPr algn="ctr"/>
            <a:r>
              <a:rPr lang="cs-CZ" sz="1200"/>
              <a:t>(blatouch bahenní)</a:t>
            </a:r>
          </a:p>
        </p:txBody>
      </p:sp>
      <p:sp>
        <p:nvSpPr>
          <p:cNvPr id="23555" name="Rectangle 11"/>
          <p:cNvSpPr>
            <a:spLocks noChangeArrowheads="1"/>
          </p:cNvSpPr>
          <p:nvPr/>
        </p:nvSpPr>
        <p:spPr bwMode="auto">
          <a:xfrm>
            <a:off x="6394450" y="6491288"/>
            <a:ext cx="274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http://popgen.unimaas.nl/</a:t>
            </a:r>
          </a:p>
        </p:txBody>
      </p:sp>
      <p:pic>
        <p:nvPicPr>
          <p:cNvPr id="23556" name="Picture 7" descr="Ficaria verna ae1233 UK: Lesser Celandine fig-buttercup figwort pilewort small smallwort DK: Vorterod Nyserod Julerose FI: mukulaleinikki FR: Ficaire fausse renoncule NL: Speenkruid IT: Favagello stelle pansotti HU: Salátaboglárka Boglárkafélék DE: Scharbockskraut PL: Ziarnopłon wiosenny SK: blyskáč jarný CZ: orsej jarní SE: Svalört RU: Цветок чистяк весенний UO: Пшінка весняна SYN: Ranuncul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125538"/>
            <a:ext cx="29527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6443663" y="4005263"/>
            <a:ext cx="2376487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 i="1"/>
              <a:t>Ficaria verna </a:t>
            </a:r>
            <a:r>
              <a:rPr lang="cs-CZ" sz="1200" b="1"/>
              <a:t>subsp.</a:t>
            </a:r>
            <a:r>
              <a:rPr lang="cs-CZ" sz="1200" b="1" i="1"/>
              <a:t> bulbifera</a:t>
            </a:r>
          </a:p>
          <a:p>
            <a:pPr algn="ctr"/>
            <a:r>
              <a:rPr lang="cs-CZ" sz="1200"/>
              <a:t>(orsej jarní)</a:t>
            </a: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59" name="Rectangle 2"/>
          <p:cNvSpPr>
            <a:spLocks noChangeArrowheads="1"/>
          </p:cNvSpPr>
          <p:nvPr/>
        </p:nvSpPr>
        <p:spPr bwMode="auto">
          <a:xfrm rot="5400000">
            <a:off x="4320381" y="-3915568"/>
            <a:ext cx="503237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Rectangle 21"/>
          <p:cNvSpPr txBox="1">
            <a:spLocks noChangeArrowheads="1"/>
          </p:cNvSpPr>
          <p:nvPr/>
        </p:nvSpPr>
        <p:spPr>
          <a:xfrm>
            <a:off x="500063" y="285750"/>
            <a:ext cx="8229600" cy="1143000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defRPr/>
            </a:pPr>
            <a:r>
              <a:rPr lang="cs-CZ" sz="4000" b="1" i="1" kern="0" dirty="0" err="1">
                <a:solidFill>
                  <a:schemeClr val="tx2"/>
                </a:solidFill>
                <a:latin typeface="Constantia" pitchFamily="18" charset="0"/>
                <a:ea typeface="+mj-ea"/>
                <a:cs typeface="+mj-cs"/>
              </a:rPr>
              <a:t>Ranunculaceae</a:t>
            </a:r>
            <a:r>
              <a:rPr lang="cs-CZ" sz="4000" kern="0" dirty="0">
                <a:solidFill>
                  <a:schemeClr val="tx2"/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cs-CZ" sz="3600" kern="0" dirty="0">
                <a:solidFill>
                  <a:schemeClr val="tx2"/>
                </a:solidFill>
                <a:latin typeface="Constantia" pitchFamily="18" charset="0"/>
                <a:ea typeface="+mj-ea"/>
                <a:cs typeface="+mj-cs"/>
              </a:rPr>
              <a:t>– pryskyřníkovité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6415005-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628775"/>
            <a:ext cx="3119437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6"/>
          <p:cNvSpPr txBox="1">
            <a:spLocks noChangeArrowheads="1"/>
          </p:cNvSpPr>
          <p:nvPr/>
        </p:nvSpPr>
        <p:spPr bwMode="auto">
          <a:xfrm>
            <a:off x="3203575" y="6237288"/>
            <a:ext cx="11318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www.sci.muni.cz</a:t>
            </a: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2093913" y="1268413"/>
            <a:ext cx="1446212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200" b="1" i="1"/>
              <a:t>Hepatica nobilis </a:t>
            </a:r>
          </a:p>
          <a:p>
            <a:pPr algn="ctr"/>
            <a:r>
              <a:rPr lang="cs-CZ" sz="1200"/>
              <a:t>(jaterník podléška)</a:t>
            </a:r>
          </a:p>
        </p:txBody>
      </p:sp>
      <p:pic>
        <p:nvPicPr>
          <p:cNvPr id="24580" name="Picture 5" descr="Pulsatilla%20grand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628775"/>
            <a:ext cx="31654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5435600" y="1268413"/>
            <a:ext cx="1873250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 i="1"/>
              <a:t>Pulsatila grandis</a:t>
            </a:r>
          </a:p>
          <a:p>
            <a:pPr algn="ctr"/>
            <a:r>
              <a:rPr lang="cs-CZ" sz="1200"/>
              <a:t>(koniklec velkokvětý)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83" name="Rectangle 2"/>
          <p:cNvSpPr>
            <a:spLocks noChangeArrowheads="1"/>
          </p:cNvSpPr>
          <p:nvPr/>
        </p:nvSpPr>
        <p:spPr bwMode="auto">
          <a:xfrm rot="5400000">
            <a:off x="4320381" y="-3915568"/>
            <a:ext cx="503237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Rectangle 21"/>
          <p:cNvSpPr txBox="1">
            <a:spLocks noChangeArrowheads="1"/>
          </p:cNvSpPr>
          <p:nvPr/>
        </p:nvSpPr>
        <p:spPr>
          <a:xfrm>
            <a:off x="500063" y="285750"/>
            <a:ext cx="8229600" cy="1143000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defRPr/>
            </a:pPr>
            <a:r>
              <a:rPr lang="cs-CZ" sz="4000" b="1" i="1" kern="0" dirty="0" err="1">
                <a:solidFill>
                  <a:schemeClr val="tx2"/>
                </a:solidFill>
                <a:latin typeface="Constantia" pitchFamily="18" charset="0"/>
                <a:ea typeface="+mj-ea"/>
                <a:cs typeface="+mj-cs"/>
              </a:rPr>
              <a:t>Ranunculaceae</a:t>
            </a:r>
            <a:r>
              <a:rPr lang="cs-CZ" sz="4000" b="1" kern="0" dirty="0">
                <a:solidFill>
                  <a:schemeClr val="tx2"/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cs-CZ" sz="3600" kern="0" dirty="0">
                <a:solidFill>
                  <a:schemeClr val="tx2"/>
                </a:solidFill>
                <a:latin typeface="Constantia" pitchFamily="18" charset="0"/>
                <a:ea typeface="+mj-ea"/>
                <a:cs typeface="+mj-cs"/>
              </a:rPr>
              <a:t>– pryskyřníkovité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95288" y="0"/>
            <a:ext cx="8353425" cy="935038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4000" i="1" dirty="0" err="1">
                <a:solidFill>
                  <a:schemeClr val="tx2"/>
                </a:solidFill>
                <a:latin typeface="+mj-lt"/>
                <a:cs typeface="+mn-cs"/>
              </a:rPr>
              <a:t>Fumariaceae</a:t>
            </a:r>
            <a:r>
              <a:rPr lang="cs-CZ" sz="4000" i="1" dirty="0">
                <a:solidFill>
                  <a:schemeClr val="tx2"/>
                </a:solidFill>
                <a:latin typeface="+mj-lt"/>
                <a:cs typeface="+mn-cs"/>
              </a:rPr>
              <a:t> - </a:t>
            </a:r>
            <a:r>
              <a:rPr lang="cs-CZ" sz="4000" dirty="0" err="1">
                <a:solidFill>
                  <a:schemeClr val="tx2"/>
                </a:solidFill>
                <a:latin typeface="+mj-lt"/>
                <a:cs typeface="+mn-cs"/>
              </a:rPr>
              <a:t>zemědýmovité</a:t>
            </a:r>
            <a:endParaRPr lang="cs-CZ" sz="4000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195513" y="4365625"/>
            <a:ext cx="5040312" cy="2363788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tIns="108000" anchor="ctr"/>
          <a:lstStyle/>
          <a:p>
            <a:pPr>
              <a:defRPr/>
            </a:pPr>
            <a:r>
              <a:rPr lang="cs-CZ" b="1" dirty="0">
                <a:solidFill>
                  <a:schemeClr val="tx2"/>
                </a:solidFill>
                <a:latin typeface="+mj-lt"/>
                <a:cs typeface="+mn-cs"/>
              </a:rPr>
              <a:t>Oddělení: </a:t>
            </a:r>
            <a:r>
              <a:rPr lang="cs-CZ" b="1" i="1" dirty="0" err="1">
                <a:solidFill>
                  <a:schemeClr val="tx2"/>
                </a:solidFill>
                <a:latin typeface="+mj-lt"/>
                <a:cs typeface="+mn-cs"/>
              </a:rPr>
              <a:t>Angiospermae</a:t>
            </a:r>
            <a:r>
              <a:rPr lang="cs-CZ" b="1" i="1" dirty="0">
                <a:solidFill>
                  <a:schemeClr val="tx2"/>
                </a:solidFill>
                <a:latin typeface="+mj-lt"/>
                <a:cs typeface="+mn-cs"/>
              </a:rPr>
              <a:t> (</a:t>
            </a:r>
            <a:r>
              <a:rPr lang="cs-CZ" b="1" i="1" dirty="0" err="1">
                <a:solidFill>
                  <a:schemeClr val="tx2"/>
                </a:solidFill>
                <a:latin typeface="+mj-lt"/>
                <a:cs typeface="+mn-cs"/>
              </a:rPr>
              <a:t>Magnoliophyta</a:t>
            </a:r>
            <a:r>
              <a:rPr lang="cs-CZ" b="1" i="1" dirty="0">
                <a:solidFill>
                  <a:schemeClr val="tx2"/>
                </a:solidFill>
                <a:latin typeface="+mj-lt"/>
                <a:cs typeface="+mn-cs"/>
              </a:rPr>
              <a:t>)</a:t>
            </a:r>
          </a:p>
          <a:p>
            <a:pPr>
              <a:defRPr/>
            </a:pPr>
            <a:r>
              <a:rPr lang="cs-CZ" b="1" dirty="0">
                <a:solidFill>
                  <a:schemeClr val="tx2"/>
                </a:solidFill>
                <a:latin typeface="+mj-lt"/>
                <a:cs typeface="+mn-cs"/>
              </a:rPr>
              <a:t>              Dvouděložné</a:t>
            </a:r>
          </a:p>
          <a:p>
            <a:pPr>
              <a:defRPr/>
            </a:pPr>
            <a:r>
              <a:rPr lang="cs-CZ" b="1" dirty="0">
                <a:solidFill>
                  <a:schemeClr val="tx2"/>
                </a:solidFill>
                <a:latin typeface="+mj-lt"/>
                <a:cs typeface="+mn-cs"/>
              </a:rPr>
              <a:t>                Bazální dvouděložné</a:t>
            </a:r>
          </a:p>
          <a:p>
            <a:pPr>
              <a:defRPr/>
            </a:pPr>
            <a:r>
              <a:rPr lang="cs-CZ" b="1" dirty="0">
                <a:solidFill>
                  <a:schemeClr val="tx2"/>
                </a:solidFill>
                <a:latin typeface="+mj-lt"/>
                <a:cs typeface="+mn-cs"/>
              </a:rPr>
              <a:t>                  </a:t>
            </a:r>
          </a:p>
          <a:p>
            <a:pPr>
              <a:defRPr/>
            </a:pPr>
            <a:r>
              <a:rPr lang="cs-CZ" b="1" dirty="0">
                <a:solidFill>
                  <a:schemeClr val="tx2"/>
                </a:solidFill>
                <a:latin typeface="+mj-lt"/>
                <a:cs typeface="+mn-cs"/>
              </a:rPr>
              <a:t>  Řád: </a:t>
            </a:r>
            <a:r>
              <a:rPr lang="cs-CZ" b="1" i="1" dirty="0" err="1">
                <a:solidFill>
                  <a:schemeClr val="tx2"/>
                </a:solidFill>
                <a:latin typeface="+mj-lt"/>
                <a:cs typeface="+mn-cs"/>
              </a:rPr>
              <a:t>Ranunculales</a:t>
            </a:r>
            <a:endParaRPr lang="cs-CZ" b="1" i="1" dirty="0">
              <a:solidFill>
                <a:schemeClr val="tx2"/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cs-CZ" b="1" dirty="0">
                <a:solidFill>
                  <a:schemeClr val="tx2"/>
                </a:solidFill>
                <a:latin typeface="+mj-lt"/>
                <a:cs typeface="+mn-cs"/>
              </a:rPr>
              <a:t>    Čeleď: </a:t>
            </a:r>
            <a:r>
              <a:rPr lang="cs-CZ" b="1" i="1" dirty="0" err="1">
                <a:solidFill>
                  <a:schemeClr val="tx2"/>
                </a:solidFill>
                <a:latin typeface="+mj-lt"/>
                <a:cs typeface="+mn-cs"/>
              </a:rPr>
              <a:t>Papaveraceae</a:t>
            </a:r>
            <a:r>
              <a:rPr lang="cs-CZ" b="1" i="1" dirty="0">
                <a:solidFill>
                  <a:schemeClr val="tx2"/>
                </a:solidFill>
                <a:latin typeface="+mj-lt"/>
                <a:cs typeface="+mn-cs"/>
              </a:rPr>
              <a:t> </a:t>
            </a:r>
          </a:p>
          <a:p>
            <a:pPr>
              <a:defRPr/>
            </a:pPr>
            <a:r>
              <a:rPr lang="cs-CZ" sz="1100" b="1" i="1" dirty="0">
                <a:solidFill>
                  <a:schemeClr val="tx2"/>
                </a:solidFill>
                <a:latin typeface="+mj-lt"/>
                <a:cs typeface="+mn-cs"/>
              </a:rPr>
              <a:t/>
            </a:r>
            <a:br>
              <a:rPr lang="cs-CZ" sz="1100" b="1" i="1" dirty="0">
                <a:solidFill>
                  <a:schemeClr val="tx2"/>
                </a:solidFill>
                <a:latin typeface="+mj-lt"/>
                <a:cs typeface="+mn-cs"/>
              </a:rPr>
            </a:br>
            <a:r>
              <a:rPr lang="cs-CZ" sz="1100" b="1" i="1" dirty="0">
                <a:solidFill>
                  <a:schemeClr val="tx2"/>
                </a:solidFill>
                <a:latin typeface="+mj-lt"/>
                <a:cs typeface="+mn-cs"/>
              </a:rPr>
              <a:t>                           </a:t>
            </a:r>
            <a:r>
              <a:rPr lang="cs-CZ" sz="1200" b="1" dirty="0">
                <a:solidFill>
                  <a:schemeClr val="tx2"/>
                </a:solidFill>
                <a:latin typeface="+mj-lt"/>
                <a:cs typeface="+mn-cs"/>
              </a:rPr>
              <a:t>(</a:t>
            </a:r>
            <a:r>
              <a:rPr lang="cs-CZ" sz="1200" b="1" dirty="0" err="1">
                <a:solidFill>
                  <a:schemeClr val="tx2"/>
                </a:solidFill>
                <a:latin typeface="+mj-lt"/>
                <a:cs typeface="+mn-cs"/>
              </a:rPr>
              <a:t>býv</a:t>
            </a:r>
            <a:r>
              <a:rPr lang="cs-CZ" sz="1200" b="1" dirty="0">
                <a:solidFill>
                  <a:schemeClr val="tx2"/>
                </a:solidFill>
                <a:latin typeface="+mj-lt"/>
                <a:cs typeface="+mn-cs"/>
              </a:rPr>
              <a:t>. </a:t>
            </a:r>
            <a:r>
              <a:rPr lang="cs-CZ" sz="1200" b="1" i="1" dirty="0" err="1">
                <a:solidFill>
                  <a:schemeClr val="tx2"/>
                </a:solidFill>
                <a:latin typeface="+mj-lt"/>
                <a:cs typeface="+mn-cs"/>
              </a:rPr>
              <a:t>Fumariaceae</a:t>
            </a:r>
            <a:r>
              <a:rPr lang="cs-CZ" sz="1200" b="1" dirty="0">
                <a:solidFill>
                  <a:schemeClr val="tx2"/>
                </a:solidFill>
                <a:latin typeface="+mj-lt"/>
                <a:cs typeface="+mn-cs"/>
              </a:rPr>
              <a:t> dnes podčeledí: </a:t>
            </a:r>
            <a:r>
              <a:rPr lang="cs-CZ" sz="1200" b="1" i="1" dirty="0" err="1">
                <a:solidFill>
                  <a:schemeClr val="tx2"/>
                </a:solidFill>
                <a:latin typeface="+mj-lt"/>
                <a:cs typeface="+mn-cs"/>
              </a:rPr>
              <a:t>Fumarioideae</a:t>
            </a:r>
            <a:r>
              <a:rPr lang="cs-CZ" sz="1100" b="1" dirty="0">
                <a:solidFill>
                  <a:schemeClr val="tx2"/>
                </a:solidFill>
                <a:latin typeface="+mj-lt"/>
                <a:cs typeface="+mn-cs"/>
              </a:rPr>
              <a:t>)</a:t>
            </a:r>
            <a:endParaRPr lang="cs-CZ" b="1" dirty="0">
              <a:solidFill>
                <a:schemeClr val="tx2"/>
              </a:solidFill>
              <a:latin typeface="+mj-lt"/>
              <a:cs typeface="+mn-cs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/>
          <a:srcRect t="1544" b="13025"/>
          <a:stretch>
            <a:fillRect/>
          </a:stretch>
        </p:blipFill>
        <p:spPr bwMode="auto">
          <a:xfrm>
            <a:off x="2124075" y="981075"/>
            <a:ext cx="5129213" cy="3290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5364163" y="981075"/>
            <a:ext cx="1892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>
                <a:solidFill>
                  <a:schemeClr val="bg1"/>
                </a:solidFill>
              </a:rPr>
              <a:t>http://pelionsflora.files.wordpress.com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499</Words>
  <Application>Microsoft Office PowerPoint</Application>
  <PresentationFormat>On-screen Show (4:3)</PresentationFormat>
  <Paragraphs>209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Constantia</vt:lpstr>
      <vt:lpstr>Times New Roman</vt:lpstr>
      <vt:lpstr>Výchozí návrh</vt:lpstr>
      <vt:lpstr>Snímek 1</vt:lpstr>
      <vt:lpstr>Ranunculaceae – pryskyřníkovité</vt:lpstr>
      <vt:lpstr>Ranunculaceae – pryskyřníkovité</vt:lpstr>
      <vt:lpstr>Ranunculaceae – pryskyřníkovité</vt:lpstr>
      <vt:lpstr>Snímek 5</vt:lpstr>
      <vt:lpstr>Snímek 6</vt:lpstr>
      <vt:lpstr>Snímek 7</vt:lpstr>
      <vt:lpstr>Snímek 8</vt:lpstr>
      <vt:lpstr>Snímek 9</vt:lpstr>
      <vt:lpstr>Fumariaceae – zemědýmovité</vt:lpstr>
      <vt:lpstr>Fumariaceae – zemědýmovité</vt:lpstr>
      <vt:lpstr>Fumariaceae – zemědýmovité</vt:lpstr>
      <vt:lpstr>Fumariaceae – zemědýmovité</vt:lpstr>
      <vt:lpstr>Fumariaceae – zemědýmovité</vt:lpstr>
      <vt:lpstr>Snímek 15</vt:lpstr>
      <vt:lpstr>Violaceae – violkovité</vt:lpstr>
      <vt:lpstr>Violaceae – violkovité</vt:lpstr>
      <vt:lpstr>Violaceae – violkovité</vt:lpstr>
      <vt:lpstr>Violaceae – violkovité</vt:lpstr>
      <vt:lpstr>Violaceae – violkovité</vt:lpstr>
      <vt:lpstr>Violaceae – violkovité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Dana</dc:creator>
  <cp:lastModifiedBy>Andrew</cp:lastModifiedBy>
  <cp:revision>216</cp:revision>
  <dcterms:created xsi:type="dcterms:W3CDTF">2010-04-13T06:32:04Z</dcterms:created>
  <dcterms:modified xsi:type="dcterms:W3CDTF">2012-04-06T03:48:01Z</dcterms:modified>
</cp:coreProperties>
</file>