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CB02-6FCF-4C11-B3AD-C17D19B663A6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C9BA6-3639-4561-92FE-12C78FF345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3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D17E1F-AA7E-4005-91DC-DE60610098CD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F566-2E49-41AF-82F2-80EBBCFC8BC2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0B97-1DEB-439C-B02E-35EA76D3DF83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C716E2-9729-4578-B620-6BA8B80FE04A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3CC1B-977C-4301-AC1B-DDBC729BCB99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871E-AA4C-4867-B67F-CC59817D5F38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E488-BA57-49BC-A087-DDFA56133A42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3DA0D8-D38D-4A7B-8FEC-F8FB17A93427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CD89-0506-4369-A414-D5B19C14759F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76FC57-125A-4F54-916C-7A8A5B82A5F9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C476A5-EAF2-4F8C-8B0B-4518D86B3F3A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8367D6-E86C-47E7-8899-01290128B82F}" type="datetime1">
              <a:rPr lang="cs-CZ" smtClean="0"/>
              <a:pPr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DB788D-308A-4D95-AA30-4FB16CA21A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oluol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cs.wikipedia.org/wiki/Soubor:Naphthalene.svg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54" y="3789040"/>
            <a:ext cx="8286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35000"/>
            <a:ext cx="17145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2276872"/>
            <a:ext cx="6244208" cy="1656184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Aromatické uhlovodíky</a:t>
            </a:r>
            <a:br>
              <a:rPr lang="cs-CZ" sz="4800" dirty="0" smtClean="0"/>
            </a:br>
            <a:r>
              <a:rPr lang="cs-CZ" sz="4800" dirty="0" smtClean="0"/>
              <a:t>(</a:t>
            </a:r>
            <a:r>
              <a:rPr lang="cs-CZ" sz="4800" dirty="0" err="1" smtClean="0"/>
              <a:t>areny</a:t>
            </a:r>
            <a:r>
              <a:rPr lang="cs-CZ" sz="4800" dirty="0" smtClean="0"/>
              <a:t>)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32240" y="6021288"/>
            <a:ext cx="2088232" cy="432048"/>
          </a:xfrm>
        </p:spPr>
        <p:txBody>
          <a:bodyPr/>
          <a:lstStyle/>
          <a:p>
            <a:r>
              <a:rPr lang="cs-CZ" dirty="0" smtClean="0"/>
              <a:t>Iva Janderová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14573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33056"/>
            <a:ext cx="20002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3"/>
            </a:pPr>
            <a:r>
              <a:rPr lang="cs-CZ" b="1" u="sng" dirty="0" smtClean="0"/>
              <a:t>Sulfonace: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</a:t>
            </a:r>
            <a:r>
              <a:rPr lang="cs-CZ" dirty="0"/>
              <a:t>elektrofilní substituce S</a:t>
            </a:r>
            <a:r>
              <a:rPr lang="cs-CZ" baseline="-25000" dirty="0"/>
              <a:t>E</a:t>
            </a:r>
          </a:p>
          <a:p>
            <a:pPr marL="0" indent="0">
              <a:buNone/>
            </a:pPr>
            <a:r>
              <a:rPr lang="cs-CZ" dirty="0" smtClean="0"/>
              <a:t>     - zavádění skupiny -SO</a:t>
            </a:r>
            <a:r>
              <a:rPr lang="cs-CZ" baseline="-25000" dirty="0" smtClean="0"/>
              <a:t>3</a:t>
            </a:r>
            <a:r>
              <a:rPr lang="cs-CZ" dirty="0" smtClean="0"/>
              <a:t>H získané z H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</a:p>
          <a:p>
            <a:pPr marL="0" indent="0">
              <a:buNone/>
            </a:pPr>
            <a:r>
              <a:rPr lang="cs-CZ" dirty="0" smtClean="0"/>
              <a:t>     - sulfonace je vratnou reakcí</a:t>
            </a:r>
          </a:p>
          <a:p>
            <a:pPr marL="0" indent="0">
              <a:buNone/>
            </a:pPr>
            <a:r>
              <a:rPr lang="cs-CZ" baseline="-25000" dirty="0"/>
              <a:t> </a:t>
            </a:r>
            <a:r>
              <a:rPr lang="cs-CZ" baseline="-25000" dirty="0" smtClean="0"/>
              <a:t>     </a:t>
            </a:r>
            <a:r>
              <a:rPr lang="cs-CZ" dirty="0" smtClean="0"/>
              <a:t> - reakce:</a:t>
            </a:r>
            <a:endParaRPr lang="cs-CZ" baseline="-25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502677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572000" y="5288024"/>
            <a:ext cx="1760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yselina</a:t>
            </a:r>
          </a:p>
          <a:p>
            <a:pPr algn="ctr"/>
            <a:r>
              <a:rPr lang="cs-CZ" sz="1600" dirty="0" err="1" smtClean="0"/>
              <a:t>benzensulfonová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705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4"/>
            </a:pPr>
            <a:r>
              <a:rPr lang="cs-CZ" b="1" u="sng" dirty="0" smtClean="0"/>
              <a:t>Alkylace:</a:t>
            </a:r>
          </a:p>
          <a:p>
            <a:pPr marL="0" indent="0">
              <a:buNone/>
            </a:pPr>
            <a:r>
              <a:rPr lang="cs-CZ" dirty="0" smtClean="0"/>
              <a:t>      - </a:t>
            </a:r>
            <a:r>
              <a:rPr lang="cs-CZ" dirty="0"/>
              <a:t>elektrofilní substituce S</a:t>
            </a:r>
            <a:r>
              <a:rPr lang="cs-CZ" baseline="-25000" dirty="0"/>
              <a:t>E</a:t>
            </a:r>
          </a:p>
          <a:p>
            <a:pPr marL="0" indent="0">
              <a:buNone/>
            </a:pPr>
            <a:r>
              <a:rPr lang="cs-CZ" dirty="0" smtClean="0"/>
              <a:t>      - zavádění alkylové skupiny z </a:t>
            </a:r>
            <a:r>
              <a:rPr lang="cs-CZ" dirty="0" err="1" smtClean="0"/>
              <a:t>alkylhalogenidů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</a:t>
            </a:r>
            <a:r>
              <a:rPr lang="cs-CZ" dirty="0"/>
              <a:t>katalýza: halogenidy </a:t>
            </a:r>
            <a:r>
              <a:rPr lang="cs-CZ" dirty="0" smtClean="0"/>
              <a:t>kovů (nejčastěji hlinité)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reakce: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77072"/>
            <a:ext cx="5184576" cy="122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93918" y="5373216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toluen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92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1152128" cy="177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Substituce do 2. stupně: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= vliv substituentů umístěných na benzenovém   jádře na průběh další reakce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rozlišení 2 typů substituentů: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1) substituenty </a:t>
            </a:r>
            <a:r>
              <a:rPr lang="cs-CZ" b="1" dirty="0" smtClean="0"/>
              <a:t>1. třídy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- navázání do poloh </a:t>
            </a:r>
            <a:r>
              <a:rPr lang="cs-CZ" dirty="0" err="1" smtClean="0"/>
              <a:t>ortho</a:t>
            </a:r>
            <a:r>
              <a:rPr lang="cs-CZ" dirty="0" smtClean="0"/>
              <a:t> a para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2) substituenty </a:t>
            </a:r>
            <a:r>
              <a:rPr lang="cs-CZ" b="1" dirty="0" smtClean="0"/>
              <a:t>2. třídy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- navázání do polohy meta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6804248" y="443711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292080" y="450912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6228184" y="5778735"/>
            <a:ext cx="0" cy="53058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220072" y="5589240"/>
            <a:ext cx="432048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6804248" y="5517232"/>
            <a:ext cx="432048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192078" y="4170566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ortho</a:t>
            </a:r>
            <a:endParaRPr lang="cs-CZ" sz="1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146237" y="5732451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meta</a:t>
            </a:r>
            <a:endParaRPr lang="cs-CZ" sz="16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228184" y="6062486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para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2741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u="sng" dirty="0" smtClean="0"/>
              <a:t>Substituenty </a:t>
            </a:r>
            <a:r>
              <a:rPr lang="cs-CZ" b="1" u="sng" dirty="0" smtClean="0"/>
              <a:t>1. třídy: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- zvyšují elektronovou hustotu na aromatickém </a:t>
            </a:r>
            <a:r>
              <a:rPr lang="cs-CZ" b="1" dirty="0"/>
              <a:t>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dirty="0" smtClean="0"/>
              <a:t>jádře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většina působí +M a –I efektem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typické skupiny: NH</a:t>
            </a:r>
            <a:r>
              <a:rPr lang="cs-CZ" baseline="-25000" dirty="0" smtClean="0"/>
              <a:t>2</a:t>
            </a:r>
            <a:r>
              <a:rPr lang="cs-CZ" dirty="0" smtClean="0"/>
              <a:t>, OH, alkyl, halogen</a:t>
            </a:r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u="sng" dirty="0" smtClean="0"/>
              <a:t>Substituenty </a:t>
            </a:r>
            <a:r>
              <a:rPr lang="cs-CZ" b="1" u="sng" dirty="0" smtClean="0"/>
              <a:t>2. třídy</a:t>
            </a:r>
            <a:r>
              <a:rPr lang="cs-CZ" u="sng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snižují elektronovou hustotu na aromatickém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jádře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většina působí –M a –I efektem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typické skupiny: NO</a:t>
            </a:r>
            <a:r>
              <a:rPr lang="cs-CZ" baseline="-25000" dirty="0" smtClean="0"/>
              <a:t>2</a:t>
            </a:r>
            <a:r>
              <a:rPr lang="cs-CZ" dirty="0" smtClean="0"/>
              <a:t>, CN, COH, COOH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829404"/>
            <a:ext cx="3552712" cy="16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2) Adiční </a:t>
            </a:r>
            <a:r>
              <a:rPr lang="cs-CZ" dirty="0">
                <a:solidFill>
                  <a:schemeClr val="accent1"/>
                </a:solidFill>
              </a:rPr>
              <a:t>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Princip – </a:t>
            </a:r>
            <a:r>
              <a:rPr lang="cs-CZ" b="1" dirty="0" smtClean="0"/>
              <a:t>radikálová adice A</a:t>
            </a:r>
            <a:r>
              <a:rPr lang="cs-CZ" b="1" baseline="-25000" dirty="0" smtClean="0"/>
              <a:t>R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orušení aromatického charakteru</a:t>
            </a:r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b="1" u="sng" dirty="0" smtClean="0"/>
              <a:t>Hydrogenace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lphaLcParenR" startAt="2"/>
            </a:pPr>
            <a:r>
              <a:rPr lang="cs-CZ" b="1" u="sng" dirty="0" smtClean="0"/>
              <a:t>Chlorace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3171520" cy="97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139952" y="3750914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Ni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997850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t, p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92044" y="5335089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UV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006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4194901" cy="15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3) Oxidační </a:t>
            </a:r>
            <a:r>
              <a:rPr lang="cs-CZ" dirty="0">
                <a:solidFill>
                  <a:schemeClr val="accent1"/>
                </a:solidFill>
              </a:rPr>
              <a:t>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Reakce na aromatickém jádře nebo jeho postranním řetězci – nejprve oxidace bočního řetězce!</a:t>
            </a:r>
          </a:p>
          <a:p>
            <a:r>
              <a:rPr lang="cs-CZ" b="1" u="sng" dirty="0" smtClean="0"/>
              <a:t>Platí:</a:t>
            </a:r>
            <a:r>
              <a:rPr lang="cs-CZ" dirty="0" smtClean="0"/>
              <a:t> Čím je větší </a:t>
            </a:r>
            <a:r>
              <a:rPr lang="cs-CZ" dirty="0" err="1" smtClean="0"/>
              <a:t>aromaticita</a:t>
            </a:r>
            <a:r>
              <a:rPr lang="cs-CZ" dirty="0" smtClean="0"/>
              <a:t> kruhu, tím obtížněji k oxidaci dochází.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53136"/>
            <a:ext cx="2986337" cy="170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930816" y="4298417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KMnO</a:t>
            </a:r>
            <a:r>
              <a:rPr lang="cs-CZ" sz="1400" baseline="-25000" dirty="0" smtClean="0"/>
              <a:t>4</a:t>
            </a:r>
            <a:endParaRPr lang="cs-CZ" sz="1400" baseline="-25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01745" y="5197734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, V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O</a:t>
            </a:r>
            <a:r>
              <a:rPr lang="cs-CZ" sz="1400" baseline="-25000" dirty="0" smtClean="0"/>
              <a:t>5</a:t>
            </a:r>
            <a:endParaRPr lang="cs-CZ" sz="1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99992" y="378904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kys</a:t>
            </a:r>
            <a:r>
              <a:rPr lang="cs-CZ" sz="1600" dirty="0" smtClean="0"/>
              <a:t>. benzoová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4753217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</a:t>
            </a:r>
            <a:r>
              <a:rPr lang="cs-CZ" sz="1600" dirty="0" smtClean="0"/>
              <a:t>-</a:t>
            </a:r>
            <a:r>
              <a:rPr lang="cs-CZ" sz="1600" dirty="0" err="1" smtClean="0"/>
              <a:t>benzochinon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828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Polycyklické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r>
              <a:rPr lang="cs-CZ" dirty="0" smtClean="0">
                <a:solidFill>
                  <a:schemeClr val="accent1"/>
                </a:solidFill>
              </a:rPr>
              <a:t>naftalen</a:t>
            </a:r>
            <a:r>
              <a:rPr lang="cs-CZ" dirty="0">
                <a:solidFill>
                  <a:schemeClr val="accent1"/>
                </a:solidFill>
              </a:rPr>
              <a:t/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1) Substituční </a:t>
            </a:r>
            <a:r>
              <a:rPr lang="cs-CZ" dirty="0">
                <a:solidFill>
                  <a:schemeClr val="accent1"/>
                </a:solidFill>
              </a:rPr>
              <a:t>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 smtClean="0"/>
              <a:t>Rozložení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cs-CZ" dirty="0" smtClean="0"/>
              <a:t>elektronové hustoty </a:t>
            </a:r>
            <a:r>
              <a:rPr lang="cs-CZ" dirty="0"/>
              <a:t>v</a:t>
            </a:r>
            <a:r>
              <a:rPr lang="cs-CZ" dirty="0" smtClean="0"/>
              <a:t> naftalenu: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- polohy </a:t>
            </a:r>
            <a:r>
              <a:rPr lang="el-GR" b="1" dirty="0" smtClean="0"/>
              <a:t>α</a:t>
            </a:r>
            <a:r>
              <a:rPr lang="cs-CZ" dirty="0" smtClean="0"/>
              <a:t> a </a:t>
            </a:r>
            <a:r>
              <a:rPr lang="el-GR" b="1" dirty="0" smtClean="0"/>
              <a:t>β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Substituce elektrofilní S</a:t>
            </a:r>
            <a:r>
              <a:rPr lang="cs-CZ" baseline="-25000" dirty="0" smtClean="0"/>
              <a:t>E</a:t>
            </a:r>
            <a:r>
              <a:rPr lang="cs-CZ" dirty="0" smtClean="0"/>
              <a:t> - probíhá přednostně v pozici </a:t>
            </a:r>
            <a:r>
              <a:rPr lang="el-GR" dirty="0" smtClean="0"/>
              <a:t>α</a:t>
            </a:r>
            <a:endParaRPr lang="cs-CZ" dirty="0" smtClean="0"/>
          </a:p>
          <a:p>
            <a:r>
              <a:rPr lang="cs-CZ" dirty="0" smtClean="0"/>
              <a:t>V případě substituce do 2. stupně situace komplikovanější!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14573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91880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3491880" y="3776862"/>
            <a:ext cx="0" cy="300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843808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843808" y="3776861"/>
            <a:ext cx="0" cy="30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3869086" y="2852936"/>
            <a:ext cx="270866" cy="2160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3830141" y="3528992"/>
            <a:ext cx="288032" cy="27585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23728" y="2924944"/>
            <a:ext cx="288032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979712" y="3620269"/>
            <a:ext cx="432048" cy="27585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140016" y="26276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988308" y="292494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0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Polycyklické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naftalen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2) Adiční </a:t>
            </a:r>
            <a:r>
              <a:rPr lang="cs-CZ" dirty="0">
                <a:solidFill>
                  <a:schemeClr val="accent1"/>
                </a:solidFill>
              </a:rPr>
              <a:t>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adikálová adice A</a:t>
            </a:r>
            <a:r>
              <a:rPr lang="cs-CZ" baseline="-25000" dirty="0" smtClean="0"/>
              <a:t>R</a:t>
            </a:r>
          </a:p>
          <a:p>
            <a:r>
              <a:rPr lang="cs-CZ" dirty="0" smtClean="0"/>
              <a:t>Nejvýznamnější reakce – hydrogenace: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71702"/>
            <a:ext cx="4842977" cy="124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95" y="4385929"/>
            <a:ext cx="4943498" cy="1275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635896" y="3288616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, </a:t>
            </a:r>
            <a:r>
              <a:rPr lang="cs-CZ" sz="1400" dirty="0" err="1" smtClean="0"/>
              <a:t>Pt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35895" y="4723388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, </a:t>
            </a:r>
            <a:r>
              <a:rPr lang="cs-CZ" sz="1400" dirty="0" err="1" smtClean="0"/>
              <a:t>Pt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09996" y="4000230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tetralin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97538" y="5322895"/>
            <a:ext cx="894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dekalin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459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Použité zdroje: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Literatura: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Honza J., Mareček A.: </a:t>
            </a:r>
            <a:r>
              <a:rPr lang="cs-CZ" i="1" dirty="0" smtClean="0"/>
              <a:t>Chemie pro čtyřletá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gymnázia – 2. díl</a:t>
            </a:r>
            <a:r>
              <a:rPr lang="cs-CZ" dirty="0"/>
              <a:t>.</a:t>
            </a:r>
            <a:r>
              <a:rPr lang="cs-CZ" dirty="0" smtClean="0"/>
              <a:t> Nakladatelství Olomouc 1998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Uvedené vzorce byly vytvořeny v programu </a:t>
            </a:r>
            <a:r>
              <a:rPr lang="cs-CZ" dirty="0" err="1" smtClean="0"/>
              <a:t>ChemSketch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1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Základní charakteristika: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Základní a nejjednodušší aromatický uhlovodík – </a:t>
            </a:r>
            <a:r>
              <a:rPr lang="cs-CZ" b="1" u="sng" dirty="0" smtClean="0"/>
              <a:t>benzen</a:t>
            </a:r>
            <a:r>
              <a:rPr lang="cs-CZ" dirty="0" smtClean="0"/>
              <a:t> C</a:t>
            </a:r>
            <a:r>
              <a:rPr lang="cs-CZ" baseline="-25000" dirty="0" smtClean="0"/>
              <a:t>6</a:t>
            </a:r>
            <a:r>
              <a:rPr lang="cs-CZ" dirty="0" smtClean="0"/>
              <a:t>H</a:t>
            </a:r>
            <a:r>
              <a:rPr lang="cs-CZ" baseline="-25000" dirty="0" smtClean="0"/>
              <a:t>6</a:t>
            </a:r>
            <a:endParaRPr lang="cs-CZ" b="1" u="sng" baseline="-25000" dirty="0" smtClean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 smtClean="0"/>
          </a:p>
          <a:p>
            <a:r>
              <a:rPr lang="cs-CZ" dirty="0" smtClean="0"/>
              <a:t>Další uhlovodíky – náhrada H-atomů,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popř. připojení dalších cyklů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55179"/>
            <a:ext cx="4078534" cy="96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Toluol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54" y="4847966"/>
            <a:ext cx="74820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aphthalene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705" y="5229200"/>
            <a:ext cx="1678699" cy="109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0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56792"/>
            <a:ext cx="1257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4" y="4800397"/>
            <a:ext cx="17145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Rozdělení dle struktury: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monocyklické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Aromatické </a:t>
            </a:r>
          </a:p>
          <a:p>
            <a:pPr marL="0" indent="0">
              <a:buNone/>
            </a:pPr>
            <a:r>
              <a:rPr lang="cs-CZ" u="sng" dirty="0" smtClean="0"/>
              <a:t>uhlovodíky</a:t>
            </a:r>
            <a:r>
              <a:rPr lang="cs-CZ" dirty="0" smtClean="0"/>
              <a:t>                   polycyklické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izolovaná jádra           kondenzovaná jádra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2267744" y="2348880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2267744" y="364502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2627784" y="3861048"/>
            <a:ext cx="151216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Přímá spojnice se šipkou 2047"/>
          <p:cNvCxnSpPr/>
          <p:nvPr/>
        </p:nvCxnSpPr>
        <p:spPr>
          <a:xfrm>
            <a:off x="4499992" y="3861048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266691"/>
            <a:ext cx="14573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8286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942186"/>
            <a:ext cx="19431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4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Vlastnosti: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Vazebné poměry v molekule benzenu:</a:t>
            </a:r>
          </a:p>
          <a:p>
            <a:pPr marL="0" indent="0">
              <a:buNone/>
            </a:pPr>
            <a:r>
              <a:rPr lang="cs-CZ" dirty="0" smtClean="0"/>
              <a:t>     - molekula planární (plochá, dvojrozměrná)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- 6-ti elektronový </a:t>
            </a:r>
            <a:r>
              <a:rPr lang="cs-CZ" dirty="0" err="1" smtClean="0"/>
              <a:t>delokalizovaný</a:t>
            </a:r>
            <a:r>
              <a:rPr lang="cs-CZ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cs-CZ" dirty="0" smtClean="0"/>
              <a:t>systém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r>
              <a:rPr lang="cs-CZ" b="1" dirty="0" smtClean="0"/>
              <a:t>stabilita</a:t>
            </a:r>
            <a:r>
              <a:rPr lang="cs-CZ" dirty="0" smtClean="0"/>
              <a:t> systému!!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chování odlišné od nenasycených uhlovodíků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Další vlastnosti: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kapaliny nebo pevné látky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bod varu, bod tání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vůně, </a:t>
            </a:r>
            <a:r>
              <a:rPr lang="cs-CZ" dirty="0" err="1" smtClean="0"/>
              <a:t>karcinogenita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zdroj </a:t>
            </a:r>
            <a:r>
              <a:rPr lang="cs-CZ" dirty="0" err="1" smtClean="0"/>
              <a:t>arenů</a:t>
            </a:r>
            <a:r>
              <a:rPr lang="cs-CZ" dirty="0"/>
              <a:t> </a:t>
            </a:r>
            <a:r>
              <a:rPr lang="cs-CZ" dirty="0" smtClean="0"/>
              <a:t>– ropa a černouhelný dehet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Šrafovaná šipka doprava 5"/>
          <p:cNvSpPr/>
          <p:nvPr/>
        </p:nvSpPr>
        <p:spPr>
          <a:xfrm>
            <a:off x="755576" y="2924944"/>
            <a:ext cx="504056" cy="1703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rafovaná šipka doprava 6"/>
          <p:cNvSpPr/>
          <p:nvPr/>
        </p:nvSpPr>
        <p:spPr>
          <a:xfrm>
            <a:off x="755576" y="3356992"/>
            <a:ext cx="504056" cy="1703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5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63662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Reakce: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3657600" cy="48356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 smtClean="0"/>
              <a:t>Substituční </a:t>
            </a:r>
            <a:r>
              <a:rPr lang="cs-CZ" b="1" dirty="0"/>
              <a:t>reakce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a) halogenace</a:t>
            </a:r>
          </a:p>
          <a:p>
            <a:pPr marL="0" indent="0">
              <a:buNone/>
            </a:pPr>
            <a:r>
              <a:rPr lang="cs-CZ" dirty="0"/>
              <a:t>      b) nitrace</a:t>
            </a:r>
          </a:p>
          <a:p>
            <a:pPr marL="0" indent="0">
              <a:buNone/>
            </a:pPr>
            <a:r>
              <a:rPr lang="cs-CZ" dirty="0"/>
              <a:t>      c) sulfonace</a:t>
            </a:r>
          </a:p>
          <a:p>
            <a:pPr marL="0" indent="0">
              <a:buNone/>
            </a:pPr>
            <a:r>
              <a:rPr lang="cs-CZ" dirty="0"/>
              <a:t>      d) </a:t>
            </a:r>
            <a:r>
              <a:rPr lang="cs-CZ" dirty="0" smtClean="0"/>
              <a:t>alkylace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cs-CZ" b="1" dirty="0" smtClean="0"/>
              <a:t>Adiční reakce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a) hydrogenace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b) chlorace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cs-CZ" b="1" dirty="0" smtClean="0"/>
              <a:t>Oxidační reakce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371975" y="1412776"/>
            <a:ext cx="3657600" cy="4835624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b="1" dirty="0" smtClean="0"/>
              <a:t>Substituční reakce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 smtClean="0"/>
              <a:t>Adiční reakce</a:t>
            </a:r>
          </a:p>
          <a:p>
            <a:pPr marL="0" indent="0">
              <a:buNone/>
            </a:pPr>
            <a:r>
              <a:rPr lang="cs-CZ" dirty="0" smtClean="0"/>
              <a:t>Zmiňujeme reakce pouze pro naftalen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"/>
          </p:nvPr>
        </p:nvSpPr>
        <p:spPr>
          <a:xfrm>
            <a:off x="467544" y="836712"/>
            <a:ext cx="3657600" cy="504056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Monocyklické </a:t>
            </a:r>
            <a:r>
              <a:rPr lang="cs-CZ" sz="2400" dirty="0" err="1"/>
              <a:t>areny</a:t>
            </a:r>
            <a:r>
              <a:rPr lang="cs-CZ" sz="2400" dirty="0"/>
              <a:t>:</a:t>
            </a:r>
          </a:p>
          <a:p>
            <a:pPr algn="ctr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355976" y="836712"/>
            <a:ext cx="3657600" cy="504056"/>
          </a:xfrm>
        </p:spPr>
        <p:txBody>
          <a:bodyPr/>
          <a:lstStyle/>
          <a:p>
            <a:pPr algn="ctr"/>
            <a:r>
              <a:rPr lang="cs-CZ" sz="2400" dirty="0" smtClean="0"/>
              <a:t>Polycyklické </a:t>
            </a:r>
            <a:r>
              <a:rPr lang="cs-CZ" sz="2400" dirty="0" err="1" smtClean="0"/>
              <a:t>areny</a:t>
            </a:r>
            <a:r>
              <a:rPr lang="cs-CZ" sz="2400" dirty="0" smtClean="0"/>
              <a:t>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86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Monocyklické </a:t>
            </a:r>
            <a:r>
              <a:rPr lang="cs-CZ" dirty="0" err="1" smtClean="0">
                <a:solidFill>
                  <a:schemeClr val="accent1"/>
                </a:solidFill>
              </a:rPr>
              <a:t>areny</a:t>
            </a:r>
            <a:r>
              <a:rPr lang="cs-CZ" dirty="0" smtClean="0">
                <a:solidFill>
                  <a:schemeClr val="accent1"/>
                </a:solidFill>
              </a:rPr>
              <a:t> – </a:t>
            </a:r>
            <a:br>
              <a:rPr lang="cs-CZ" dirty="0" smtClean="0">
                <a:solidFill>
                  <a:schemeClr val="accent1"/>
                </a:solidFill>
              </a:rPr>
            </a:br>
            <a:r>
              <a:rPr lang="cs-CZ" dirty="0" smtClean="0">
                <a:solidFill>
                  <a:schemeClr val="accent1"/>
                </a:solidFill>
              </a:rPr>
              <a:t>             1) Substituční reakce: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Princip – </a:t>
            </a:r>
            <a:r>
              <a:rPr lang="cs-CZ" b="1" dirty="0" smtClean="0"/>
              <a:t>elektrofilní substituce S</a:t>
            </a:r>
            <a:r>
              <a:rPr lang="cs-CZ" b="1" baseline="-25000" dirty="0" smtClean="0"/>
              <a:t>E</a:t>
            </a:r>
            <a:r>
              <a:rPr lang="cs-CZ" dirty="0" smtClean="0"/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Vznik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cs-CZ" dirty="0" smtClean="0">
                <a:latin typeface="Times New Roman"/>
                <a:cs typeface="Times New Roman"/>
              </a:rPr>
              <a:t>-</a:t>
            </a:r>
            <a:r>
              <a:rPr lang="cs-CZ" dirty="0" smtClean="0"/>
              <a:t>komplexu: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arenR" startAt="2"/>
            </a:pPr>
            <a:r>
              <a:rPr lang="cs-CZ" dirty="0" smtClean="0"/>
              <a:t>Vznik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cs-CZ" dirty="0" smtClean="0"/>
              <a:t>-komplexu: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457200" indent="-457200">
              <a:buFont typeface="+mj-lt"/>
              <a:buAutoNum type="arabicParenR" startAt="3"/>
            </a:pPr>
            <a:r>
              <a:rPr lang="cs-CZ" dirty="0" smtClean="0"/>
              <a:t>Vznik produktu: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33813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29200"/>
            <a:ext cx="41243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60032" y="3195727"/>
            <a:ext cx="1120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cs-CZ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-k</a:t>
            </a:r>
            <a:r>
              <a:rPr lang="cs-CZ" sz="1600" dirty="0" smtClean="0">
                <a:solidFill>
                  <a:srgbClr val="FF0000"/>
                </a:solidFill>
              </a:rPr>
              <a:t>omplex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60032" y="4581128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cs-CZ" sz="1600" dirty="0" smtClean="0">
                <a:solidFill>
                  <a:srgbClr val="FF0000"/>
                </a:solidFill>
              </a:rPr>
              <a:t>-komplex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63888" y="2708920"/>
            <a:ext cx="69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rychle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20072" y="6084287"/>
            <a:ext cx="942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produkt</a:t>
            </a:r>
            <a:endParaRPr lang="cs-CZ" sz="1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31051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491880" y="4005064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pomalu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</a:t>
            </a:r>
            <a:r>
              <a:rPr lang="cs-CZ" dirty="0" smtClean="0">
                <a:solidFill>
                  <a:schemeClr val="accent1"/>
                </a:solidFill>
              </a:rPr>
              <a:t>1) </a:t>
            </a:r>
            <a:r>
              <a:rPr lang="cs-CZ" dirty="0">
                <a:solidFill>
                  <a:schemeClr val="accent1"/>
                </a:solidFill>
              </a:rPr>
              <a:t>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u="sng" dirty="0" smtClean="0"/>
              <a:t>Halogenace:</a:t>
            </a:r>
          </a:p>
          <a:p>
            <a:pPr marL="0" indent="0">
              <a:buNone/>
            </a:pPr>
            <a:r>
              <a:rPr lang="cs-CZ" dirty="0" smtClean="0"/>
              <a:t>     - elektrofilní substituce S</a:t>
            </a:r>
            <a:r>
              <a:rPr lang="cs-CZ" baseline="-25000" dirty="0" smtClean="0"/>
              <a:t>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nejběžnější chlorace a bromace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katalýza: halogenidy železité nebo hlinité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souhrnný zápis reakce: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4912118" cy="117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499992" y="5135815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b</a:t>
            </a:r>
            <a:r>
              <a:rPr lang="cs-CZ" sz="1600" dirty="0" err="1" smtClean="0"/>
              <a:t>rombenzen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502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b="1" u="sng" dirty="0"/>
              <a:t>Halogenace:</a:t>
            </a:r>
          </a:p>
          <a:p>
            <a:pPr marL="0" indent="0">
              <a:buNone/>
            </a:pPr>
            <a:r>
              <a:rPr lang="cs-CZ" dirty="0" smtClean="0"/>
              <a:t>      - podrobnější průběh reakce: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Monocyklické </a:t>
            </a:r>
            <a:r>
              <a:rPr lang="cs-CZ" dirty="0" err="1">
                <a:solidFill>
                  <a:schemeClr val="accent1"/>
                </a:solidFill>
              </a:rPr>
              <a:t>areny</a:t>
            </a:r>
            <a:r>
              <a:rPr lang="cs-CZ" dirty="0">
                <a:solidFill>
                  <a:schemeClr val="accent1"/>
                </a:solidFill>
              </a:rPr>
              <a:t> – </a:t>
            </a:r>
            <a:br>
              <a:rPr lang="cs-CZ" dirty="0">
                <a:solidFill>
                  <a:schemeClr val="accent1"/>
                </a:solidFill>
              </a:rPr>
            </a:br>
            <a:r>
              <a:rPr lang="cs-CZ" dirty="0">
                <a:solidFill>
                  <a:schemeClr val="accent1"/>
                </a:solidFill>
              </a:rPr>
              <a:t>              1) Substituční reakce: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cs-CZ" b="1" u="sng" dirty="0" smtClean="0"/>
              <a:t>Nitrace: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</a:t>
            </a:r>
            <a:r>
              <a:rPr lang="cs-CZ" dirty="0"/>
              <a:t>elektrofilní substituce </a:t>
            </a:r>
            <a:r>
              <a:rPr lang="cs-CZ" dirty="0" smtClean="0"/>
              <a:t>S</a:t>
            </a:r>
            <a:r>
              <a:rPr lang="cs-CZ" baseline="-25000" dirty="0" smtClean="0"/>
              <a:t>E</a:t>
            </a:r>
          </a:p>
          <a:p>
            <a:pPr marL="0" indent="0">
              <a:buNone/>
            </a:pPr>
            <a:r>
              <a:rPr lang="cs-CZ" baseline="-25000" dirty="0"/>
              <a:t> </a:t>
            </a:r>
            <a:r>
              <a:rPr lang="cs-CZ" baseline="-25000" dirty="0" smtClean="0"/>
              <a:t>      </a:t>
            </a:r>
            <a:r>
              <a:rPr lang="cs-CZ" dirty="0" smtClean="0"/>
              <a:t>- k nitraci směs H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  <a:r>
              <a:rPr lang="cs-CZ" dirty="0" smtClean="0"/>
              <a:t> a HNO</a:t>
            </a:r>
            <a:r>
              <a:rPr lang="cs-CZ" baseline="-25000" dirty="0" smtClean="0"/>
              <a:t>3 </a:t>
            </a:r>
            <a:r>
              <a:rPr lang="cs-CZ" dirty="0" smtClean="0"/>
              <a:t> poskytující NO</a:t>
            </a:r>
            <a:r>
              <a:rPr lang="cs-CZ" baseline="-25000" dirty="0" smtClean="0"/>
              <a:t>2</a:t>
            </a:r>
            <a:r>
              <a:rPr lang="cs-CZ" baseline="30000" dirty="0" smtClean="0"/>
              <a:t>+</a:t>
            </a:r>
            <a:endParaRPr lang="cs-CZ" baseline="30000" dirty="0"/>
          </a:p>
          <a:p>
            <a:pPr marL="0" indent="0">
              <a:buNone/>
            </a:pPr>
            <a:r>
              <a:rPr lang="cs-CZ" dirty="0" smtClean="0"/>
              <a:t>       (kation </a:t>
            </a:r>
            <a:r>
              <a:rPr lang="cs-CZ" dirty="0" err="1" smtClean="0"/>
              <a:t>nitrylový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reakce: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DB788D-308A-4D95-AA30-4FB16CA21AF5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87417"/>
            <a:ext cx="4994200" cy="117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572000" y="5286120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nitrobenzen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755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625</Words>
  <Application>Microsoft Office PowerPoint</Application>
  <PresentationFormat>Předvádění na obrazovce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Aromatické uhlovodíky (areny)</vt:lpstr>
      <vt:lpstr>Základní charakteristika:</vt:lpstr>
      <vt:lpstr>Rozdělení dle struktury:</vt:lpstr>
      <vt:lpstr>Vlastnosti:</vt:lpstr>
      <vt:lpstr>Reakce:</vt:lpstr>
      <vt:lpstr>Monocyklické areny –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1) Substituční reakce:</vt:lpstr>
      <vt:lpstr>Monocyklické areny –                2) Adiční reakce:</vt:lpstr>
      <vt:lpstr>Monocyklické areny –                3) Oxidační reakce:</vt:lpstr>
      <vt:lpstr>Polycyklické areny – naftalen               1) Substituční reakce:</vt:lpstr>
      <vt:lpstr>Polycyklické areny – naftalen               2) Adiční reakce: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Aromatické uhlovodíky</dc:title>
  <dc:creator>Iva</dc:creator>
  <cp:lastModifiedBy>Iva</cp:lastModifiedBy>
  <cp:revision>43</cp:revision>
  <dcterms:created xsi:type="dcterms:W3CDTF">2012-03-03T14:15:41Z</dcterms:created>
  <dcterms:modified xsi:type="dcterms:W3CDTF">2012-03-09T20:23:05Z</dcterms:modified>
</cp:coreProperties>
</file>