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89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DFCB02-6FCF-4C11-B3AD-C17D19B663A6}" type="datetimeFigureOut">
              <a:rPr lang="cs-CZ" smtClean="0"/>
              <a:pPr/>
              <a:t>9.3.2012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BC9BA6-3639-4561-92FE-12C78FF3454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3536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FD17E1F-AA7E-4005-91DC-DE60610098CD}" type="datetime1">
              <a:rPr lang="cs-CZ" smtClean="0"/>
              <a:pPr/>
              <a:t>9.3.2012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2DB788D-308A-4D95-AA30-4FB16CA21A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4F566-2E49-41AF-82F2-80EBBCFC8BC2}" type="datetime1">
              <a:rPr lang="cs-CZ" smtClean="0"/>
              <a:pPr/>
              <a:t>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788D-308A-4D95-AA30-4FB16CA21A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60B97-1DEB-439C-B02E-35EA76D3DF83}" type="datetime1">
              <a:rPr lang="cs-CZ" smtClean="0"/>
              <a:pPr/>
              <a:t>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788D-308A-4D95-AA30-4FB16CA21A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CC716E2-9729-4578-B620-6BA8B80FE04A}" type="datetime1">
              <a:rPr lang="cs-CZ" smtClean="0"/>
              <a:pPr/>
              <a:t>9.3.2012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2DB788D-308A-4D95-AA30-4FB16CA21AF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623CC1B-977C-4301-AC1B-DDBC729BCB99}" type="datetime1">
              <a:rPr lang="cs-CZ" smtClean="0"/>
              <a:pPr/>
              <a:t>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2DB788D-308A-4D95-AA30-4FB16CA21A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6871E-AA4C-4867-B67F-CC59817D5F38}" type="datetime1">
              <a:rPr lang="cs-CZ" smtClean="0"/>
              <a:pPr/>
              <a:t>9.3.2012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788D-308A-4D95-AA30-4FB16CA21AF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9E488-BA57-49BC-A087-DDFA56133A42}" type="datetime1">
              <a:rPr lang="cs-CZ" smtClean="0"/>
              <a:pPr/>
              <a:t>9.3.2012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788D-308A-4D95-AA30-4FB16CA21AF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63DA0D8-D38D-4A7B-8FEC-F8FB17A93427}" type="datetime1">
              <a:rPr lang="cs-CZ" smtClean="0"/>
              <a:pPr/>
              <a:t>9.3.2012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2DB788D-308A-4D95-AA30-4FB16CA21AF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CD89-0506-4369-A414-D5B19C14759F}" type="datetime1">
              <a:rPr lang="cs-CZ" smtClean="0"/>
              <a:pPr/>
              <a:t>9.3.2012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788D-308A-4D95-AA30-4FB16CA21AF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D76FC57-125A-4F54-916C-7A8A5B82A5F9}" type="datetime1">
              <a:rPr lang="cs-CZ" smtClean="0"/>
              <a:pPr/>
              <a:t>9.3.2012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2DB788D-308A-4D95-AA30-4FB16CA21AF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CC476A5-EAF2-4F8C-8B0B-4518D86B3F3A}" type="datetime1">
              <a:rPr lang="cs-CZ" smtClean="0"/>
              <a:pPr/>
              <a:t>9.3.2012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2DB788D-308A-4D95-AA30-4FB16CA21AF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58367D6-E86C-47E7-8899-01290128B82F}" type="datetime1">
              <a:rPr lang="cs-CZ" smtClean="0"/>
              <a:pPr/>
              <a:t>9.3.2012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2DB788D-308A-4D95-AA30-4FB16CA21AF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Toluol.svg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hyperlink" Target="http://cs.wikipedia.org/wiki/Soubor:Naphthalene.svg" TargetMode="Externa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354" y="3789040"/>
            <a:ext cx="828675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835000"/>
            <a:ext cx="1714500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23728" y="2276872"/>
            <a:ext cx="6244208" cy="1656184"/>
          </a:xfrm>
        </p:spPr>
        <p:txBody>
          <a:bodyPr>
            <a:noAutofit/>
          </a:bodyPr>
          <a:lstStyle/>
          <a:p>
            <a:pPr algn="ctr"/>
            <a:r>
              <a:rPr lang="cs-CZ" sz="4800" dirty="0" smtClean="0"/>
              <a:t>Aromatické uhlovodíky</a:t>
            </a:r>
            <a:br>
              <a:rPr lang="cs-CZ" sz="4800" dirty="0" smtClean="0"/>
            </a:br>
            <a:r>
              <a:rPr lang="cs-CZ" sz="4800" dirty="0" smtClean="0"/>
              <a:t>(</a:t>
            </a:r>
            <a:r>
              <a:rPr lang="cs-CZ" sz="4800" dirty="0" err="1" smtClean="0"/>
              <a:t>areny</a:t>
            </a:r>
            <a:r>
              <a:rPr lang="cs-CZ" sz="4800" dirty="0" smtClean="0"/>
              <a:t>)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732240" y="6021288"/>
            <a:ext cx="2088232" cy="432048"/>
          </a:xfrm>
        </p:spPr>
        <p:txBody>
          <a:bodyPr/>
          <a:lstStyle/>
          <a:p>
            <a:r>
              <a:rPr lang="cs-CZ" dirty="0" smtClean="0"/>
              <a:t>Iva Janderová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620688"/>
            <a:ext cx="1457325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933056"/>
            <a:ext cx="2000250" cy="193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01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Monocyklické </a:t>
            </a:r>
            <a:r>
              <a:rPr lang="cs-CZ" dirty="0" err="1">
                <a:solidFill>
                  <a:schemeClr val="accent1"/>
                </a:solidFill>
              </a:rPr>
              <a:t>areny</a:t>
            </a:r>
            <a:r>
              <a:rPr lang="cs-CZ" dirty="0">
                <a:solidFill>
                  <a:schemeClr val="accent1"/>
                </a:solidFill>
              </a:rPr>
              <a:t> – </a:t>
            </a:r>
            <a:br>
              <a:rPr lang="cs-CZ" dirty="0">
                <a:solidFill>
                  <a:schemeClr val="accent1"/>
                </a:solidFill>
              </a:rPr>
            </a:br>
            <a:r>
              <a:rPr lang="cs-CZ" dirty="0">
                <a:solidFill>
                  <a:schemeClr val="accent1"/>
                </a:solidFill>
              </a:rPr>
              <a:t>              1) Substituční reakce: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 startAt="3"/>
            </a:pPr>
            <a:r>
              <a:rPr lang="cs-CZ" b="1" u="sng" dirty="0" smtClean="0"/>
              <a:t>Sulfonace: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- </a:t>
            </a:r>
            <a:r>
              <a:rPr lang="cs-CZ" dirty="0"/>
              <a:t>elektrofilní substituce S</a:t>
            </a:r>
            <a:r>
              <a:rPr lang="cs-CZ" baseline="-25000" dirty="0"/>
              <a:t>E</a:t>
            </a:r>
          </a:p>
          <a:p>
            <a:pPr marL="0" indent="0">
              <a:buNone/>
            </a:pPr>
            <a:r>
              <a:rPr lang="cs-CZ" dirty="0" smtClean="0"/>
              <a:t>     - zavádění skupiny -SO</a:t>
            </a:r>
            <a:r>
              <a:rPr lang="cs-CZ" baseline="-25000" dirty="0" smtClean="0"/>
              <a:t>3</a:t>
            </a:r>
            <a:r>
              <a:rPr lang="cs-CZ" dirty="0" smtClean="0"/>
              <a:t>H získané z H</a:t>
            </a:r>
            <a:r>
              <a:rPr lang="cs-CZ" baseline="-25000" dirty="0" smtClean="0"/>
              <a:t>2</a:t>
            </a:r>
            <a:r>
              <a:rPr lang="cs-CZ" dirty="0" smtClean="0"/>
              <a:t>SO</a:t>
            </a:r>
            <a:r>
              <a:rPr lang="cs-CZ" baseline="-25000" dirty="0" smtClean="0"/>
              <a:t>4</a:t>
            </a:r>
          </a:p>
          <a:p>
            <a:pPr marL="0" indent="0">
              <a:buNone/>
            </a:pPr>
            <a:r>
              <a:rPr lang="cs-CZ" dirty="0" smtClean="0"/>
              <a:t>     - sulfonace je vratnou reakcí</a:t>
            </a:r>
          </a:p>
          <a:p>
            <a:pPr marL="0" indent="0">
              <a:buNone/>
            </a:pPr>
            <a:r>
              <a:rPr lang="cs-CZ" baseline="-25000" dirty="0"/>
              <a:t> </a:t>
            </a:r>
            <a:r>
              <a:rPr lang="cs-CZ" baseline="-25000" dirty="0" smtClean="0"/>
              <a:t>     </a:t>
            </a:r>
            <a:r>
              <a:rPr lang="cs-CZ" dirty="0" smtClean="0"/>
              <a:t> - reakce:</a:t>
            </a:r>
            <a:endParaRPr lang="cs-CZ" baseline="-25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DB788D-308A-4D95-AA30-4FB16CA21AF5}" type="slidenum">
              <a:rPr lang="cs-CZ" smtClean="0"/>
              <a:pPr/>
              <a:t>10</a:t>
            </a:fld>
            <a:endParaRPr lang="cs-CZ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077072"/>
            <a:ext cx="5026771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4572000" y="5288024"/>
            <a:ext cx="17604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600" dirty="0"/>
              <a:t>k</a:t>
            </a:r>
            <a:r>
              <a:rPr lang="cs-CZ" sz="1600" dirty="0" smtClean="0"/>
              <a:t>yselina</a:t>
            </a:r>
          </a:p>
          <a:p>
            <a:pPr algn="ctr"/>
            <a:r>
              <a:rPr lang="cs-CZ" sz="1600" dirty="0" err="1" smtClean="0"/>
              <a:t>benzensulfonová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537058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Monocyklické </a:t>
            </a:r>
            <a:r>
              <a:rPr lang="cs-CZ" dirty="0" err="1">
                <a:solidFill>
                  <a:schemeClr val="accent1"/>
                </a:solidFill>
              </a:rPr>
              <a:t>areny</a:t>
            </a:r>
            <a:r>
              <a:rPr lang="cs-CZ" dirty="0">
                <a:solidFill>
                  <a:schemeClr val="accent1"/>
                </a:solidFill>
              </a:rPr>
              <a:t> – </a:t>
            </a:r>
            <a:br>
              <a:rPr lang="cs-CZ" dirty="0">
                <a:solidFill>
                  <a:schemeClr val="accent1"/>
                </a:solidFill>
              </a:rPr>
            </a:br>
            <a:r>
              <a:rPr lang="cs-CZ" dirty="0">
                <a:solidFill>
                  <a:schemeClr val="accent1"/>
                </a:solidFill>
              </a:rPr>
              <a:t>              1) Substituční reakce: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 startAt="4"/>
            </a:pPr>
            <a:r>
              <a:rPr lang="cs-CZ" b="1" u="sng" dirty="0" smtClean="0"/>
              <a:t>Alkylace:</a:t>
            </a:r>
          </a:p>
          <a:p>
            <a:pPr marL="0" indent="0">
              <a:buNone/>
            </a:pPr>
            <a:r>
              <a:rPr lang="cs-CZ" dirty="0" smtClean="0"/>
              <a:t>      - </a:t>
            </a:r>
            <a:r>
              <a:rPr lang="cs-CZ" dirty="0"/>
              <a:t>elektrofilní substituce S</a:t>
            </a:r>
            <a:r>
              <a:rPr lang="cs-CZ" baseline="-25000" dirty="0"/>
              <a:t>E</a:t>
            </a:r>
          </a:p>
          <a:p>
            <a:pPr marL="0" indent="0">
              <a:buNone/>
            </a:pPr>
            <a:r>
              <a:rPr lang="cs-CZ" dirty="0" smtClean="0"/>
              <a:t>      - zavádění alkylové skupiny z </a:t>
            </a:r>
            <a:r>
              <a:rPr lang="cs-CZ" dirty="0" err="1" smtClean="0"/>
              <a:t>alkylhalogenidů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- </a:t>
            </a:r>
            <a:r>
              <a:rPr lang="cs-CZ" dirty="0"/>
              <a:t>katalýza: halogenidy </a:t>
            </a:r>
            <a:r>
              <a:rPr lang="cs-CZ" dirty="0" smtClean="0"/>
              <a:t>kovů (nejčastěji hlinité)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- reakce: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DB788D-308A-4D95-AA30-4FB16CA21AF5}" type="slidenum">
              <a:rPr lang="cs-CZ" smtClean="0"/>
              <a:pPr/>
              <a:t>11</a:t>
            </a:fld>
            <a:endParaRPr lang="cs-CZ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77072"/>
            <a:ext cx="5184576" cy="1229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4993918" y="5373216"/>
            <a:ext cx="784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toluen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619226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005064"/>
            <a:ext cx="1152128" cy="1773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Monocyklické </a:t>
            </a:r>
            <a:r>
              <a:rPr lang="cs-CZ" dirty="0" err="1">
                <a:solidFill>
                  <a:schemeClr val="accent1"/>
                </a:solidFill>
              </a:rPr>
              <a:t>areny</a:t>
            </a:r>
            <a:r>
              <a:rPr lang="cs-CZ" dirty="0">
                <a:solidFill>
                  <a:schemeClr val="accent1"/>
                </a:solidFill>
              </a:rPr>
              <a:t> – </a:t>
            </a:r>
            <a:br>
              <a:rPr lang="cs-CZ" dirty="0">
                <a:solidFill>
                  <a:schemeClr val="accent1"/>
                </a:solidFill>
              </a:rPr>
            </a:br>
            <a:r>
              <a:rPr lang="cs-CZ" dirty="0">
                <a:solidFill>
                  <a:schemeClr val="accent1"/>
                </a:solidFill>
              </a:rPr>
              <a:t>              1) Substituční reakce: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7467600" cy="4873752"/>
          </a:xfrm>
        </p:spPr>
        <p:txBody>
          <a:bodyPr/>
          <a:lstStyle/>
          <a:p>
            <a:pPr marL="0" indent="0">
              <a:buNone/>
            </a:pPr>
            <a:r>
              <a:rPr lang="cs-CZ" b="1" u="sng" dirty="0" smtClean="0"/>
              <a:t>Substituce do 2. stupně: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= vliv substituentů umístěných na benzenovém   jádře na průběh další reakce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- rozlišení 2 typů substituentů: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1) substituenty </a:t>
            </a:r>
            <a:r>
              <a:rPr lang="cs-CZ" b="1" dirty="0" smtClean="0"/>
              <a:t>1. třídy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- navázání do poloh </a:t>
            </a:r>
            <a:r>
              <a:rPr lang="cs-CZ" dirty="0" err="1" smtClean="0"/>
              <a:t>ortho</a:t>
            </a:r>
            <a:r>
              <a:rPr lang="cs-CZ" dirty="0" smtClean="0"/>
              <a:t> a para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2) substituenty </a:t>
            </a:r>
            <a:r>
              <a:rPr lang="cs-CZ" b="1" dirty="0" smtClean="0"/>
              <a:t>2. třídy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- navázání do polohy meta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DB788D-308A-4D95-AA30-4FB16CA21AF5}" type="slidenum">
              <a:rPr lang="cs-CZ" smtClean="0"/>
              <a:pPr/>
              <a:t>12</a:t>
            </a:fld>
            <a:endParaRPr lang="cs-CZ"/>
          </a:p>
        </p:txBody>
      </p:sp>
      <p:cxnSp>
        <p:nvCxnSpPr>
          <p:cNvPr id="8" name="Přímá spojnice se šipkou 7"/>
          <p:cNvCxnSpPr/>
          <p:nvPr/>
        </p:nvCxnSpPr>
        <p:spPr>
          <a:xfrm flipH="1">
            <a:off x="6804248" y="4437112"/>
            <a:ext cx="43204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5292080" y="4509120"/>
            <a:ext cx="36004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V="1">
            <a:off x="6228184" y="5778735"/>
            <a:ext cx="0" cy="530585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5220072" y="5589240"/>
            <a:ext cx="432048" cy="36004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H="1" flipV="1">
            <a:off x="6804248" y="5517232"/>
            <a:ext cx="432048" cy="36004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7192078" y="4170566"/>
            <a:ext cx="6864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err="1" smtClean="0"/>
              <a:t>ortho</a:t>
            </a:r>
            <a:endParaRPr lang="cs-CZ" sz="16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7146237" y="5732451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meta</a:t>
            </a:r>
            <a:endParaRPr lang="cs-CZ" sz="16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6228184" y="6062486"/>
            <a:ext cx="622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para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127412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Monocyklické </a:t>
            </a:r>
            <a:r>
              <a:rPr lang="cs-CZ" dirty="0" err="1">
                <a:solidFill>
                  <a:schemeClr val="accent1"/>
                </a:solidFill>
              </a:rPr>
              <a:t>areny</a:t>
            </a:r>
            <a:r>
              <a:rPr lang="cs-CZ" dirty="0">
                <a:solidFill>
                  <a:schemeClr val="accent1"/>
                </a:solidFill>
              </a:rPr>
              <a:t> – </a:t>
            </a:r>
            <a:br>
              <a:rPr lang="cs-CZ" dirty="0">
                <a:solidFill>
                  <a:schemeClr val="accent1"/>
                </a:solidFill>
              </a:rPr>
            </a:br>
            <a:r>
              <a:rPr lang="cs-CZ" dirty="0">
                <a:solidFill>
                  <a:schemeClr val="accent1"/>
                </a:solidFill>
              </a:rPr>
              <a:t>              1) Substituční reakce: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1) </a:t>
            </a:r>
            <a:r>
              <a:rPr lang="cs-CZ" u="sng" dirty="0" smtClean="0"/>
              <a:t>Substituenty </a:t>
            </a:r>
            <a:r>
              <a:rPr lang="cs-CZ" b="1" u="sng" dirty="0" smtClean="0"/>
              <a:t>1. třídy:</a:t>
            </a:r>
          </a:p>
          <a:p>
            <a:pPr marL="0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 </a:t>
            </a:r>
            <a:r>
              <a:rPr lang="cs-CZ" dirty="0" smtClean="0"/>
              <a:t>- zvyšují elektronovou hustotu na aromatickém </a:t>
            </a:r>
            <a:r>
              <a:rPr lang="cs-CZ" b="1" dirty="0"/>
              <a:t> </a:t>
            </a:r>
            <a:r>
              <a:rPr lang="cs-CZ" b="1" dirty="0" smtClean="0"/>
              <a:t> </a:t>
            </a:r>
          </a:p>
          <a:p>
            <a:pPr marL="0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   </a:t>
            </a:r>
            <a:r>
              <a:rPr lang="cs-CZ" dirty="0" smtClean="0"/>
              <a:t>jádře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- většina působí +M a –I efektem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- typické skupiny: NH</a:t>
            </a:r>
            <a:r>
              <a:rPr lang="cs-CZ" baseline="-25000" dirty="0" smtClean="0"/>
              <a:t>2</a:t>
            </a:r>
            <a:r>
              <a:rPr lang="cs-CZ" dirty="0" smtClean="0"/>
              <a:t>, OH, alkyl, halogen</a:t>
            </a:r>
          </a:p>
          <a:p>
            <a:pPr marL="0" indent="0">
              <a:buNone/>
            </a:pPr>
            <a:r>
              <a:rPr lang="cs-CZ" dirty="0" smtClean="0"/>
              <a:t>2) </a:t>
            </a:r>
            <a:r>
              <a:rPr lang="cs-CZ" u="sng" dirty="0" smtClean="0"/>
              <a:t>Substituenty </a:t>
            </a:r>
            <a:r>
              <a:rPr lang="cs-CZ" b="1" u="sng" dirty="0" smtClean="0"/>
              <a:t>2. třídy</a:t>
            </a:r>
            <a:r>
              <a:rPr lang="cs-CZ" u="sng" dirty="0" smtClean="0"/>
              <a:t>: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- snižují elektronovou hustotu na aromatickém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jádře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- většina působí –M a –I efektem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- typické skupiny: NO</a:t>
            </a:r>
            <a:r>
              <a:rPr lang="cs-CZ" baseline="-25000" dirty="0" smtClean="0"/>
              <a:t>2</a:t>
            </a:r>
            <a:r>
              <a:rPr lang="cs-CZ" dirty="0" smtClean="0"/>
              <a:t>, CN, COH, COOH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DB788D-308A-4D95-AA30-4FB16CA21AF5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39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829404"/>
            <a:ext cx="3552712" cy="1644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Monocyklické </a:t>
            </a:r>
            <a:r>
              <a:rPr lang="cs-CZ" dirty="0" err="1">
                <a:solidFill>
                  <a:schemeClr val="accent1"/>
                </a:solidFill>
              </a:rPr>
              <a:t>areny</a:t>
            </a:r>
            <a:r>
              <a:rPr lang="cs-CZ" dirty="0">
                <a:solidFill>
                  <a:schemeClr val="accent1"/>
                </a:solidFill>
              </a:rPr>
              <a:t> – </a:t>
            </a:r>
            <a:br>
              <a:rPr lang="cs-CZ" dirty="0">
                <a:solidFill>
                  <a:schemeClr val="accent1"/>
                </a:solidFill>
              </a:rPr>
            </a:br>
            <a:r>
              <a:rPr lang="cs-CZ" dirty="0">
                <a:solidFill>
                  <a:schemeClr val="accent1"/>
                </a:solidFill>
              </a:rPr>
              <a:t>              </a:t>
            </a:r>
            <a:r>
              <a:rPr lang="cs-CZ" dirty="0" smtClean="0">
                <a:solidFill>
                  <a:schemeClr val="accent1"/>
                </a:solidFill>
              </a:rPr>
              <a:t>2) Adiční </a:t>
            </a:r>
            <a:r>
              <a:rPr lang="cs-CZ" dirty="0">
                <a:solidFill>
                  <a:schemeClr val="accent1"/>
                </a:solidFill>
              </a:rPr>
              <a:t>reakce: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Princip – </a:t>
            </a:r>
            <a:r>
              <a:rPr lang="cs-CZ" b="1" dirty="0" smtClean="0"/>
              <a:t>radikálová adice A</a:t>
            </a:r>
            <a:r>
              <a:rPr lang="cs-CZ" b="1" baseline="-25000" dirty="0" smtClean="0"/>
              <a:t>R</a:t>
            </a:r>
            <a:endParaRPr lang="cs-CZ" dirty="0"/>
          </a:p>
          <a:p>
            <a:r>
              <a:rPr lang="cs-CZ" dirty="0"/>
              <a:t>P</a:t>
            </a:r>
            <a:r>
              <a:rPr lang="cs-CZ" dirty="0" smtClean="0"/>
              <a:t>orušení aromatického charakteru</a:t>
            </a:r>
          </a:p>
          <a:p>
            <a:pPr marL="0" indent="0">
              <a:buNone/>
            </a:pPr>
            <a:endParaRPr lang="cs-CZ" dirty="0" smtClean="0"/>
          </a:p>
          <a:p>
            <a:pPr marL="457200" indent="-457200">
              <a:buFont typeface="+mj-lt"/>
              <a:buAutoNum type="alphaLcParenR"/>
            </a:pPr>
            <a:r>
              <a:rPr lang="cs-CZ" b="1" u="sng" dirty="0" smtClean="0"/>
              <a:t>Hydrogenace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457200" indent="-457200">
              <a:buFont typeface="+mj-lt"/>
              <a:buAutoNum type="alphaLcParenR" startAt="2"/>
            </a:pPr>
            <a:r>
              <a:rPr lang="cs-CZ" b="1" u="sng" dirty="0" smtClean="0"/>
              <a:t>Chlorace</a:t>
            </a:r>
          </a:p>
          <a:p>
            <a:pPr marL="0" indent="0">
              <a:buNone/>
            </a:pPr>
            <a:r>
              <a:rPr lang="cs-CZ" dirty="0" smtClean="0"/>
              <a:t>    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DB788D-308A-4D95-AA30-4FB16CA21AF5}" type="slidenum">
              <a:rPr lang="cs-CZ" smtClean="0"/>
              <a:pPr/>
              <a:t>14</a:t>
            </a:fld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573016"/>
            <a:ext cx="3171520" cy="971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4139952" y="3750914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Ni</a:t>
            </a:r>
            <a:endParaRPr lang="cs-CZ" sz="1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139952" y="3997850"/>
            <a:ext cx="4571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t, p</a:t>
            </a:r>
            <a:endParaRPr lang="cs-CZ" sz="1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992044" y="5335089"/>
            <a:ext cx="4603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UV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20060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501008"/>
            <a:ext cx="4194901" cy="159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Monocyklické </a:t>
            </a:r>
            <a:r>
              <a:rPr lang="cs-CZ" dirty="0" err="1">
                <a:solidFill>
                  <a:schemeClr val="accent1"/>
                </a:solidFill>
              </a:rPr>
              <a:t>areny</a:t>
            </a:r>
            <a:r>
              <a:rPr lang="cs-CZ" dirty="0">
                <a:solidFill>
                  <a:schemeClr val="accent1"/>
                </a:solidFill>
              </a:rPr>
              <a:t> – </a:t>
            </a:r>
            <a:br>
              <a:rPr lang="cs-CZ" dirty="0">
                <a:solidFill>
                  <a:schemeClr val="accent1"/>
                </a:solidFill>
              </a:rPr>
            </a:br>
            <a:r>
              <a:rPr lang="cs-CZ" dirty="0">
                <a:solidFill>
                  <a:schemeClr val="accent1"/>
                </a:solidFill>
              </a:rPr>
              <a:t>              </a:t>
            </a:r>
            <a:r>
              <a:rPr lang="cs-CZ" dirty="0" smtClean="0">
                <a:solidFill>
                  <a:schemeClr val="accent1"/>
                </a:solidFill>
              </a:rPr>
              <a:t>3) Oxidační </a:t>
            </a:r>
            <a:r>
              <a:rPr lang="cs-CZ" dirty="0">
                <a:solidFill>
                  <a:schemeClr val="accent1"/>
                </a:solidFill>
              </a:rPr>
              <a:t>reakce: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Reakce na aromatickém jádře nebo jeho postranním řetězci – nejprve oxidace bočního řetězce!</a:t>
            </a:r>
          </a:p>
          <a:p>
            <a:r>
              <a:rPr lang="cs-CZ" b="1" u="sng" dirty="0" smtClean="0"/>
              <a:t>Platí:</a:t>
            </a:r>
            <a:r>
              <a:rPr lang="cs-CZ" dirty="0" smtClean="0"/>
              <a:t> Čím je větší </a:t>
            </a:r>
            <a:r>
              <a:rPr lang="cs-CZ" dirty="0" err="1" smtClean="0"/>
              <a:t>aromaticita</a:t>
            </a:r>
            <a:r>
              <a:rPr lang="cs-CZ" dirty="0" smtClean="0"/>
              <a:t> kruhu, tím obtížněji k oxidaci dochází.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DB788D-308A-4D95-AA30-4FB16CA21AF5}" type="slidenum">
              <a:rPr lang="cs-CZ" smtClean="0"/>
              <a:pPr/>
              <a:t>15</a:t>
            </a:fld>
            <a:endParaRPr lang="cs-CZ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4653136"/>
            <a:ext cx="2986337" cy="1704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1930816" y="4298417"/>
            <a:ext cx="8098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KMnO</a:t>
            </a:r>
            <a:r>
              <a:rPr lang="cs-CZ" sz="1400" baseline="-25000" dirty="0" smtClean="0"/>
              <a:t>4</a:t>
            </a:r>
            <a:endParaRPr lang="cs-CZ" sz="1400" baseline="-25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401745" y="5197734"/>
            <a:ext cx="8947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O</a:t>
            </a:r>
            <a:r>
              <a:rPr lang="cs-CZ" sz="1400" baseline="-25000" dirty="0" smtClean="0"/>
              <a:t>2</a:t>
            </a:r>
            <a:r>
              <a:rPr lang="cs-CZ" sz="1400" dirty="0" smtClean="0"/>
              <a:t>, V</a:t>
            </a:r>
            <a:r>
              <a:rPr lang="cs-CZ" sz="1400" baseline="-25000" dirty="0" smtClean="0"/>
              <a:t>2</a:t>
            </a:r>
            <a:r>
              <a:rPr lang="cs-CZ" sz="1400" dirty="0" smtClean="0"/>
              <a:t>O</a:t>
            </a:r>
            <a:r>
              <a:rPr lang="cs-CZ" sz="1400" baseline="-25000" dirty="0" smtClean="0"/>
              <a:t>5</a:t>
            </a:r>
            <a:endParaRPr lang="cs-CZ" sz="1400" baseline="-25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499992" y="3789040"/>
            <a:ext cx="14975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err="1" smtClean="0"/>
              <a:t>kys</a:t>
            </a:r>
            <a:r>
              <a:rPr lang="cs-CZ" sz="1600" dirty="0" smtClean="0"/>
              <a:t>. benzoová</a:t>
            </a:r>
            <a:endParaRPr lang="cs-CZ" sz="16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7092280" y="4753217"/>
            <a:ext cx="15488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p</a:t>
            </a:r>
            <a:r>
              <a:rPr lang="cs-CZ" sz="1600" dirty="0" smtClean="0"/>
              <a:t>-</a:t>
            </a:r>
            <a:r>
              <a:rPr lang="cs-CZ" sz="1600" dirty="0" err="1" smtClean="0"/>
              <a:t>benzochinon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28283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/>
                </a:solidFill>
              </a:rPr>
              <a:t>Polycyklické </a:t>
            </a:r>
            <a:r>
              <a:rPr lang="cs-CZ" dirty="0" err="1">
                <a:solidFill>
                  <a:schemeClr val="accent1"/>
                </a:solidFill>
              </a:rPr>
              <a:t>areny</a:t>
            </a:r>
            <a:r>
              <a:rPr lang="cs-CZ" dirty="0">
                <a:solidFill>
                  <a:schemeClr val="accent1"/>
                </a:solidFill>
              </a:rPr>
              <a:t> – </a:t>
            </a:r>
            <a:r>
              <a:rPr lang="cs-CZ" dirty="0" smtClean="0">
                <a:solidFill>
                  <a:schemeClr val="accent1"/>
                </a:solidFill>
              </a:rPr>
              <a:t>naftalen</a:t>
            </a:r>
            <a:r>
              <a:rPr lang="cs-CZ" dirty="0">
                <a:solidFill>
                  <a:schemeClr val="accent1"/>
                </a:solidFill>
              </a:rPr>
              <a:t/>
            </a:r>
            <a:br>
              <a:rPr lang="cs-CZ" dirty="0">
                <a:solidFill>
                  <a:schemeClr val="accent1"/>
                </a:solidFill>
              </a:rPr>
            </a:br>
            <a:r>
              <a:rPr lang="cs-CZ" dirty="0">
                <a:solidFill>
                  <a:schemeClr val="accent1"/>
                </a:solidFill>
              </a:rPr>
              <a:t>              </a:t>
            </a:r>
            <a:r>
              <a:rPr lang="cs-CZ" dirty="0" smtClean="0">
                <a:solidFill>
                  <a:schemeClr val="accent1"/>
                </a:solidFill>
              </a:rPr>
              <a:t>1) Substituční </a:t>
            </a:r>
            <a:r>
              <a:rPr lang="cs-CZ" dirty="0">
                <a:solidFill>
                  <a:schemeClr val="accent1"/>
                </a:solidFill>
              </a:rPr>
              <a:t>reakce: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ln>
            <a:noFill/>
          </a:ln>
        </p:spPr>
        <p:txBody>
          <a:bodyPr/>
          <a:lstStyle/>
          <a:p>
            <a:r>
              <a:rPr lang="cs-CZ" dirty="0" smtClean="0"/>
              <a:t>Rozložení</a:t>
            </a:r>
            <a:r>
              <a:rPr lang="cs-CZ" dirty="0" smtClean="0">
                <a:latin typeface="Times New Roman"/>
                <a:cs typeface="Times New Roman"/>
              </a:rPr>
              <a:t> </a:t>
            </a:r>
            <a:r>
              <a:rPr lang="el-GR" dirty="0" smtClean="0">
                <a:latin typeface="Times New Roman"/>
                <a:cs typeface="Times New Roman"/>
              </a:rPr>
              <a:t>π</a:t>
            </a:r>
            <a:r>
              <a:rPr lang="cs-CZ" dirty="0" smtClean="0">
                <a:latin typeface="Times New Roman"/>
                <a:cs typeface="Times New Roman"/>
              </a:rPr>
              <a:t>-</a:t>
            </a:r>
            <a:r>
              <a:rPr lang="cs-CZ" dirty="0" smtClean="0"/>
              <a:t>elektronové hustoty </a:t>
            </a:r>
            <a:r>
              <a:rPr lang="cs-CZ" dirty="0"/>
              <a:t>v</a:t>
            </a:r>
            <a:r>
              <a:rPr lang="cs-CZ" dirty="0" smtClean="0"/>
              <a:t> naftalenu: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   - polohy </a:t>
            </a:r>
            <a:r>
              <a:rPr lang="el-GR" b="1" dirty="0" smtClean="0"/>
              <a:t>α</a:t>
            </a:r>
            <a:r>
              <a:rPr lang="cs-CZ" dirty="0" smtClean="0"/>
              <a:t> a </a:t>
            </a:r>
            <a:r>
              <a:rPr lang="el-GR" b="1" dirty="0" smtClean="0"/>
              <a:t>β</a:t>
            </a:r>
            <a:endParaRPr lang="cs-CZ" b="1" dirty="0" smtClean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 smtClean="0"/>
          </a:p>
          <a:p>
            <a:r>
              <a:rPr lang="cs-CZ" dirty="0" smtClean="0"/>
              <a:t>Substituce elektrofilní S</a:t>
            </a:r>
            <a:r>
              <a:rPr lang="cs-CZ" baseline="-25000" dirty="0" smtClean="0"/>
              <a:t>E</a:t>
            </a:r>
            <a:r>
              <a:rPr lang="cs-CZ" dirty="0" smtClean="0"/>
              <a:t> - probíhá přednostně v pozici </a:t>
            </a:r>
            <a:r>
              <a:rPr lang="el-GR" dirty="0" smtClean="0"/>
              <a:t>α</a:t>
            </a:r>
            <a:endParaRPr lang="cs-CZ" dirty="0" smtClean="0"/>
          </a:p>
          <a:p>
            <a:r>
              <a:rPr lang="cs-CZ" dirty="0" smtClean="0"/>
              <a:t>V případě substituce do 2. stupně situace komplikovanější!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DB788D-308A-4D95-AA30-4FB16CA21AF5}" type="slidenum">
              <a:rPr lang="cs-CZ" smtClean="0"/>
              <a:pPr/>
              <a:t>16</a:t>
            </a:fld>
            <a:endParaRPr lang="cs-CZ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852936"/>
            <a:ext cx="1457325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Přímá spojnice se šipkou 6"/>
          <p:cNvCxnSpPr/>
          <p:nvPr/>
        </p:nvCxnSpPr>
        <p:spPr>
          <a:xfrm>
            <a:off x="3491880" y="263691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V="1">
            <a:off x="3491880" y="3776862"/>
            <a:ext cx="0" cy="3002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2843808" y="263691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V="1">
            <a:off x="2843808" y="3776861"/>
            <a:ext cx="0" cy="3002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>
            <a:off x="3869086" y="2852936"/>
            <a:ext cx="270866" cy="216024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H="1" flipV="1">
            <a:off x="3830141" y="3528992"/>
            <a:ext cx="288032" cy="275853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>
            <a:off x="2123728" y="2924944"/>
            <a:ext cx="288032" cy="14401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V="1">
            <a:off x="1979712" y="3620269"/>
            <a:ext cx="432048" cy="275854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3140016" y="262762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</a:t>
            </a:r>
            <a:endParaRPr lang="cs-CZ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3988308" y="2924944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β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104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Polycyklické </a:t>
            </a:r>
            <a:r>
              <a:rPr lang="cs-CZ" dirty="0" err="1">
                <a:solidFill>
                  <a:schemeClr val="accent1"/>
                </a:solidFill>
              </a:rPr>
              <a:t>areny</a:t>
            </a:r>
            <a:r>
              <a:rPr lang="cs-CZ" dirty="0">
                <a:solidFill>
                  <a:schemeClr val="accent1"/>
                </a:solidFill>
              </a:rPr>
              <a:t> – naftalen</a:t>
            </a:r>
            <a:br>
              <a:rPr lang="cs-CZ" dirty="0">
                <a:solidFill>
                  <a:schemeClr val="accent1"/>
                </a:solidFill>
              </a:rPr>
            </a:br>
            <a:r>
              <a:rPr lang="cs-CZ" dirty="0">
                <a:solidFill>
                  <a:schemeClr val="accent1"/>
                </a:solidFill>
              </a:rPr>
              <a:t>              </a:t>
            </a:r>
            <a:r>
              <a:rPr lang="cs-CZ" dirty="0" smtClean="0">
                <a:solidFill>
                  <a:schemeClr val="accent1"/>
                </a:solidFill>
              </a:rPr>
              <a:t>2) Adiční </a:t>
            </a:r>
            <a:r>
              <a:rPr lang="cs-CZ" dirty="0">
                <a:solidFill>
                  <a:schemeClr val="accent1"/>
                </a:solidFill>
              </a:rPr>
              <a:t>reakce: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R</a:t>
            </a:r>
            <a:r>
              <a:rPr lang="cs-CZ" dirty="0" smtClean="0"/>
              <a:t>adikálová adice A</a:t>
            </a:r>
            <a:r>
              <a:rPr lang="cs-CZ" baseline="-25000" dirty="0" smtClean="0"/>
              <a:t>R</a:t>
            </a:r>
          </a:p>
          <a:p>
            <a:r>
              <a:rPr lang="cs-CZ" dirty="0" smtClean="0"/>
              <a:t>Nejvýznamnější reakce – hydrogenace: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DB788D-308A-4D95-AA30-4FB16CA21AF5}" type="slidenum">
              <a:rPr lang="cs-CZ" smtClean="0"/>
              <a:pPr/>
              <a:t>17</a:t>
            </a:fld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971702"/>
            <a:ext cx="4842977" cy="1249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5395" y="4385929"/>
            <a:ext cx="4943498" cy="1275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3635896" y="3288616"/>
            <a:ext cx="691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H</a:t>
            </a:r>
            <a:r>
              <a:rPr lang="cs-CZ" sz="1400" baseline="-25000" dirty="0" smtClean="0"/>
              <a:t>2</a:t>
            </a:r>
            <a:r>
              <a:rPr lang="cs-CZ" sz="1400" dirty="0" smtClean="0"/>
              <a:t>, </a:t>
            </a:r>
            <a:r>
              <a:rPr lang="cs-CZ" sz="1400" dirty="0" err="1" smtClean="0"/>
              <a:t>Pt</a:t>
            </a:r>
            <a:endParaRPr lang="cs-CZ" sz="1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635895" y="4723388"/>
            <a:ext cx="691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H</a:t>
            </a:r>
            <a:r>
              <a:rPr lang="cs-CZ" sz="1400" baseline="-25000" dirty="0" smtClean="0"/>
              <a:t>2</a:t>
            </a:r>
            <a:r>
              <a:rPr lang="cs-CZ" sz="1400" dirty="0" smtClean="0"/>
              <a:t>, </a:t>
            </a:r>
            <a:r>
              <a:rPr lang="cs-CZ" sz="1400" dirty="0" err="1" smtClean="0"/>
              <a:t>Pt</a:t>
            </a:r>
            <a:endParaRPr lang="cs-CZ" sz="1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6209996" y="4000230"/>
            <a:ext cx="9060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tetralin</a:t>
            </a:r>
            <a:endParaRPr lang="cs-CZ" sz="16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6297538" y="5322895"/>
            <a:ext cx="894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dekalin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94592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/>
                </a:solidFill>
              </a:rPr>
              <a:t>Použité zdroje: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u="sng" dirty="0" smtClean="0"/>
              <a:t>Literatura: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- Honza J., Mareček A.: </a:t>
            </a:r>
            <a:r>
              <a:rPr lang="cs-CZ" i="1" dirty="0" smtClean="0"/>
              <a:t>Chemie pro čtyřletá 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smtClean="0"/>
              <a:t>     gymnázia – 2. díl</a:t>
            </a:r>
            <a:r>
              <a:rPr lang="cs-CZ" dirty="0"/>
              <a:t>.</a:t>
            </a:r>
            <a:r>
              <a:rPr lang="cs-CZ" dirty="0" smtClean="0"/>
              <a:t> Nakladatelství Olomouc 1998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Uvedené vzorce byly vytvořeny v programu </a:t>
            </a:r>
            <a:r>
              <a:rPr lang="cs-CZ" dirty="0" err="1" smtClean="0"/>
              <a:t>ChemSketch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DB788D-308A-4D95-AA30-4FB16CA21AF5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517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r>
              <a:rPr lang="cs-CZ" dirty="0" smtClean="0">
                <a:solidFill>
                  <a:schemeClr val="accent1"/>
                </a:solidFill>
              </a:rPr>
              <a:t>Základní charakteristika: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Základní a nejjednodušší aromatický uhlovodík – </a:t>
            </a:r>
            <a:r>
              <a:rPr lang="cs-CZ" b="1" u="sng" dirty="0" smtClean="0"/>
              <a:t>benzen</a:t>
            </a:r>
            <a:r>
              <a:rPr lang="cs-CZ" dirty="0" smtClean="0"/>
              <a:t> C</a:t>
            </a:r>
            <a:r>
              <a:rPr lang="cs-CZ" baseline="-25000" dirty="0" smtClean="0"/>
              <a:t>6</a:t>
            </a:r>
            <a:r>
              <a:rPr lang="cs-CZ" dirty="0" smtClean="0"/>
              <a:t>H</a:t>
            </a:r>
            <a:r>
              <a:rPr lang="cs-CZ" baseline="-25000" dirty="0" smtClean="0"/>
              <a:t>6</a:t>
            </a:r>
            <a:endParaRPr lang="cs-CZ" b="1" u="sng" baseline="-25000" dirty="0" smtClean="0"/>
          </a:p>
          <a:p>
            <a:pPr marL="0" indent="0">
              <a:buNone/>
            </a:pPr>
            <a:endParaRPr lang="cs-CZ" b="1" u="sng" dirty="0" smtClean="0"/>
          </a:p>
          <a:p>
            <a:pPr marL="0" indent="0">
              <a:buNone/>
            </a:pPr>
            <a:endParaRPr lang="cs-CZ" b="1" u="sng" dirty="0"/>
          </a:p>
          <a:p>
            <a:pPr marL="0" indent="0">
              <a:buNone/>
            </a:pPr>
            <a:endParaRPr lang="cs-CZ" b="1" u="sng" dirty="0" smtClean="0"/>
          </a:p>
          <a:p>
            <a:r>
              <a:rPr lang="cs-CZ" dirty="0" smtClean="0"/>
              <a:t>Další uhlovodíky – náhrada H-atomů,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popř. připojení dalších cyklů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DB788D-308A-4D95-AA30-4FB16CA21AF5}" type="slidenum">
              <a:rPr lang="cs-CZ" smtClean="0"/>
              <a:pPr/>
              <a:t>2</a:t>
            </a:fld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555179"/>
            <a:ext cx="4078534" cy="966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Toluol.sv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2754" y="4847966"/>
            <a:ext cx="748207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Naphthalene.sv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3705" y="5229200"/>
            <a:ext cx="1678699" cy="1099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507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556792"/>
            <a:ext cx="125730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244" y="4800397"/>
            <a:ext cx="1714500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/>
                </a:solidFill>
              </a:rPr>
              <a:t>Rozdělení dle struktury: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7467600" cy="4845152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                                   monocyklické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u="sng" dirty="0" smtClean="0"/>
              <a:t>Aromatické </a:t>
            </a:r>
          </a:p>
          <a:p>
            <a:pPr marL="0" indent="0">
              <a:buNone/>
            </a:pPr>
            <a:r>
              <a:rPr lang="cs-CZ" u="sng" dirty="0" smtClean="0"/>
              <a:t>uhlovodíky</a:t>
            </a:r>
            <a:r>
              <a:rPr lang="cs-CZ" dirty="0" smtClean="0"/>
              <a:t>                   polycyklické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                      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           izolovaná jádra           kondenzovaná jádra 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DB788D-308A-4D95-AA30-4FB16CA21AF5}" type="slidenum">
              <a:rPr lang="cs-CZ" smtClean="0"/>
              <a:pPr/>
              <a:t>3</a:t>
            </a:fld>
            <a:endParaRPr lang="cs-CZ"/>
          </a:p>
        </p:txBody>
      </p:sp>
      <p:cxnSp>
        <p:nvCxnSpPr>
          <p:cNvPr id="17" name="Přímá spojnice se šipkou 16"/>
          <p:cNvCxnSpPr/>
          <p:nvPr/>
        </p:nvCxnSpPr>
        <p:spPr>
          <a:xfrm flipV="1">
            <a:off x="2267744" y="2348880"/>
            <a:ext cx="1224136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>
            <a:off x="2267744" y="3645024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 flipH="1">
            <a:off x="2627784" y="3861048"/>
            <a:ext cx="1512168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8" name="Přímá spojnice se šipkou 2047"/>
          <p:cNvCxnSpPr/>
          <p:nvPr/>
        </p:nvCxnSpPr>
        <p:spPr>
          <a:xfrm>
            <a:off x="4499992" y="3861048"/>
            <a:ext cx="144016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266691"/>
            <a:ext cx="1457325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132856"/>
            <a:ext cx="828675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942186"/>
            <a:ext cx="19431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947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/>
                </a:solidFill>
              </a:rPr>
              <a:t>Vlastnosti: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Vazebné poměry v molekule benzenu:</a:t>
            </a:r>
          </a:p>
          <a:p>
            <a:pPr marL="0" indent="0">
              <a:buNone/>
            </a:pPr>
            <a:r>
              <a:rPr lang="cs-CZ" dirty="0" smtClean="0"/>
              <a:t>     - molekula planární (plochá, dvojrozměrná)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- 6-ti elektronový </a:t>
            </a:r>
            <a:r>
              <a:rPr lang="cs-CZ" dirty="0" err="1" smtClean="0"/>
              <a:t>delokalizovaný</a:t>
            </a:r>
            <a:r>
              <a:rPr lang="cs-CZ" dirty="0" smtClean="0"/>
              <a:t> </a:t>
            </a:r>
            <a:r>
              <a:rPr lang="el-GR" dirty="0" smtClean="0">
                <a:latin typeface="Times New Roman"/>
                <a:cs typeface="Times New Roman"/>
              </a:rPr>
              <a:t>π</a:t>
            </a:r>
            <a:r>
              <a:rPr lang="cs-CZ" dirty="0" smtClean="0">
                <a:latin typeface="Times New Roman"/>
                <a:cs typeface="Times New Roman"/>
              </a:rPr>
              <a:t>-</a:t>
            </a:r>
            <a:r>
              <a:rPr lang="cs-CZ" dirty="0" smtClean="0"/>
              <a:t>systém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</a:t>
            </a:r>
            <a:r>
              <a:rPr lang="cs-CZ" b="1" dirty="0" smtClean="0"/>
              <a:t>stabilita</a:t>
            </a:r>
            <a:r>
              <a:rPr lang="cs-CZ" dirty="0" smtClean="0"/>
              <a:t> systému!!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chování odlišné od nenasycených uhlovodíků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Další vlastnosti: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- kapaliny nebo pevné látky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- bod varu, bod tání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- vůně, </a:t>
            </a:r>
            <a:r>
              <a:rPr lang="cs-CZ" dirty="0" err="1" smtClean="0"/>
              <a:t>karcinogenita</a:t>
            </a:r>
            <a:r>
              <a:rPr lang="cs-CZ" dirty="0" smtClean="0"/>
              <a:t>…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- zdroj </a:t>
            </a:r>
            <a:r>
              <a:rPr lang="cs-CZ" dirty="0" err="1" smtClean="0"/>
              <a:t>arenů</a:t>
            </a:r>
            <a:r>
              <a:rPr lang="cs-CZ" dirty="0"/>
              <a:t> </a:t>
            </a:r>
            <a:r>
              <a:rPr lang="cs-CZ" dirty="0" smtClean="0"/>
              <a:t>– ropa a černouhelný dehet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DB788D-308A-4D95-AA30-4FB16CA21AF5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6" name="Šrafovaná šipka doprava 5"/>
          <p:cNvSpPr/>
          <p:nvPr/>
        </p:nvSpPr>
        <p:spPr>
          <a:xfrm>
            <a:off x="755576" y="2924944"/>
            <a:ext cx="504056" cy="170305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rafovaná šipka doprava 6"/>
          <p:cNvSpPr/>
          <p:nvPr/>
        </p:nvSpPr>
        <p:spPr>
          <a:xfrm>
            <a:off x="755576" y="3356992"/>
            <a:ext cx="504056" cy="170305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3580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563662"/>
          </a:xfrm>
        </p:spPr>
        <p:txBody>
          <a:bodyPr/>
          <a:lstStyle/>
          <a:p>
            <a:r>
              <a:rPr lang="cs-CZ" dirty="0" smtClean="0">
                <a:solidFill>
                  <a:schemeClr val="accent1"/>
                </a:solidFill>
              </a:rPr>
              <a:t>Reakce: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B788D-308A-4D95-AA30-4FB16CA21AF5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2"/>
          </p:nvPr>
        </p:nvSpPr>
        <p:spPr>
          <a:xfrm>
            <a:off x="457200" y="1412776"/>
            <a:ext cx="3657600" cy="4835624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cs-CZ" b="1" dirty="0" smtClean="0"/>
              <a:t>Substituční </a:t>
            </a:r>
            <a:r>
              <a:rPr lang="cs-CZ" b="1" dirty="0"/>
              <a:t>reakce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      a) halogenace</a:t>
            </a:r>
          </a:p>
          <a:p>
            <a:pPr marL="0" indent="0">
              <a:buNone/>
            </a:pPr>
            <a:r>
              <a:rPr lang="cs-CZ" dirty="0"/>
              <a:t>      b) nitrace</a:t>
            </a:r>
          </a:p>
          <a:p>
            <a:pPr marL="0" indent="0">
              <a:buNone/>
            </a:pPr>
            <a:r>
              <a:rPr lang="cs-CZ" dirty="0"/>
              <a:t>      c) sulfonace</a:t>
            </a:r>
          </a:p>
          <a:p>
            <a:pPr marL="0" indent="0">
              <a:buNone/>
            </a:pPr>
            <a:r>
              <a:rPr lang="cs-CZ" dirty="0"/>
              <a:t>      d) </a:t>
            </a:r>
            <a:r>
              <a:rPr lang="cs-CZ" dirty="0" smtClean="0"/>
              <a:t>alkylace</a:t>
            </a:r>
          </a:p>
          <a:p>
            <a:pPr marL="457200" indent="-457200">
              <a:buFont typeface="+mj-lt"/>
              <a:buAutoNum type="arabicParenR" startAt="2"/>
            </a:pPr>
            <a:r>
              <a:rPr lang="cs-CZ" b="1" dirty="0" smtClean="0"/>
              <a:t>Adiční reakce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a) hydrogenace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b) chlorace</a:t>
            </a:r>
          </a:p>
          <a:p>
            <a:pPr marL="457200" indent="-457200">
              <a:buFont typeface="+mj-lt"/>
              <a:buAutoNum type="arabicParenR" startAt="3"/>
            </a:pPr>
            <a:r>
              <a:rPr lang="cs-CZ" b="1" dirty="0" smtClean="0"/>
              <a:t>Oxidační reakce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>
          <a:xfrm>
            <a:off x="4371975" y="1412776"/>
            <a:ext cx="3657600" cy="4835624"/>
          </a:xfrm>
        </p:spPr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cs-CZ" b="1" dirty="0" smtClean="0"/>
              <a:t>Substituční reakce</a:t>
            </a:r>
          </a:p>
          <a:p>
            <a:pPr marL="457200" indent="-457200">
              <a:buFont typeface="+mj-lt"/>
              <a:buAutoNum type="arabicParenR"/>
            </a:pPr>
            <a:r>
              <a:rPr lang="cs-CZ" b="1" dirty="0" smtClean="0"/>
              <a:t>Adiční reakce</a:t>
            </a:r>
          </a:p>
          <a:p>
            <a:pPr marL="0" indent="0">
              <a:buNone/>
            </a:pPr>
            <a:r>
              <a:rPr lang="cs-CZ" dirty="0" smtClean="0"/>
              <a:t>Zmiňujeme reakce pouze pro naftalen</a:t>
            </a:r>
            <a:r>
              <a:rPr lang="cs-CZ" dirty="0"/>
              <a:t>!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"/>
          </p:nvPr>
        </p:nvSpPr>
        <p:spPr>
          <a:xfrm>
            <a:off x="467544" y="836712"/>
            <a:ext cx="3657600" cy="504056"/>
          </a:xfrm>
        </p:spPr>
        <p:txBody>
          <a:bodyPr/>
          <a:lstStyle/>
          <a:p>
            <a:endParaRPr lang="cs-CZ" dirty="0" smtClean="0"/>
          </a:p>
          <a:p>
            <a:r>
              <a:rPr lang="cs-CZ" sz="2400" dirty="0" smtClean="0"/>
              <a:t>Monocyklické </a:t>
            </a:r>
            <a:r>
              <a:rPr lang="cs-CZ" sz="2400" dirty="0" err="1"/>
              <a:t>areny</a:t>
            </a:r>
            <a:r>
              <a:rPr lang="cs-CZ" sz="2400" dirty="0"/>
              <a:t>:</a:t>
            </a:r>
          </a:p>
          <a:p>
            <a:pPr algn="ctr"/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>
          <a:xfrm>
            <a:off x="4355976" y="836712"/>
            <a:ext cx="3657600" cy="504056"/>
          </a:xfrm>
        </p:spPr>
        <p:txBody>
          <a:bodyPr/>
          <a:lstStyle/>
          <a:p>
            <a:pPr algn="ctr"/>
            <a:r>
              <a:rPr lang="cs-CZ" sz="2400" dirty="0" smtClean="0"/>
              <a:t>Polycyklické </a:t>
            </a:r>
            <a:r>
              <a:rPr lang="cs-CZ" sz="2400" dirty="0" err="1" smtClean="0"/>
              <a:t>areny</a:t>
            </a:r>
            <a:r>
              <a:rPr lang="cs-CZ" sz="2400" dirty="0" smtClean="0"/>
              <a:t>: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7866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/>
                </a:solidFill>
              </a:rPr>
              <a:t>Monocyklické </a:t>
            </a:r>
            <a:r>
              <a:rPr lang="cs-CZ" dirty="0" err="1" smtClean="0">
                <a:solidFill>
                  <a:schemeClr val="accent1"/>
                </a:solidFill>
              </a:rPr>
              <a:t>areny</a:t>
            </a:r>
            <a:r>
              <a:rPr lang="cs-CZ" dirty="0" smtClean="0">
                <a:solidFill>
                  <a:schemeClr val="accent1"/>
                </a:solidFill>
              </a:rPr>
              <a:t> – </a:t>
            </a:r>
            <a:br>
              <a:rPr lang="cs-CZ" dirty="0" smtClean="0">
                <a:solidFill>
                  <a:schemeClr val="accent1"/>
                </a:solidFill>
              </a:rPr>
            </a:br>
            <a:r>
              <a:rPr lang="cs-CZ" dirty="0" smtClean="0">
                <a:solidFill>
                  <a:schemeClr val="accent1"/>
                </a:solidFill>
              </a:rPr>
              <a:t>             1) Substituční reakce: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556792"/>
            <a:ext cx="7467600" cy="487375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Princip – </a:t>
            </a:r>
            <a:r>
              <a:rPr lang="cs-CZ" b="1" dirty="0" smtClean="0"/>
              <a:t>elektrofilní substituce S</a:t>
            </a:r>
            <a:r>
              <a:rPr lang="cs-CZ" b="1" baseline="-25000" dirty="0" smtClean="0"/>
              <a:t>E</a:t>
            </a:r>
            <a:r>
              <a:rPr lang="cs-CZ" dirty="0" smtClean="0"/>
              <a:t>: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 smtClean="0"/>
              <a:t>Vznik </a:t>
            </a:r>
            <a:r>
              <a:rPr lang="el-GR" dirty="0" smtClean="0">
                <a:latin typeface="Times New Roman"/>
                <a:cs typeface="Times New Roman"/>
              </a:rPr>
              <a:t>π</a:t>
            </a:r>
            <a:r>
              <a:rPr lang="cs-CZ" dirty="0" smtClean="0">
                <a:latin typeface="Times New Roman"/>
                <a:cs typeface="Times New Roman"/>
              </a:rPr>
              <a:t>-</a:t>
            </a:r>
            <a:r>
              <a:rPr lang="cs-CZ" dirty="0" smtClean="0"/>
              <a:t>komplexu: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457200" indent="-457200">
              <a:buFont typeface="+mj-lt"/>
              <a:buAutoNum type="arabicParenR" startAt="2"/>
            </a:pPr>
            <a:r>
              <a:rPr lang="cs-CZ" dirty="0" smtClean="0"/>
              <a:t>Vznik </a:t>
            </a:r>
            <a:r>
              <a:rPr lang="el-GR" dirty="0" smtClean="0">
                <a:latin typeface="Times New Roman"/>
                <a:cs typeface="Times New Roman"/>
              </a:rPr>
              <a:t>σ</a:t>
            </a:r>
            <a:r>
              <a:rPr lang="cs-CZ" dirty="0" smtClean="0"/>
              <a:t>-komplexu: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457200" indent="-457200">
              <a:buFont typeface="+mj-lt"/>
              <a:buAutoNum type="arabicParenR" startAt="3"/>
            </a:pPr>
            <a:r>
              <a:rPr lang="cs-CZ" dirty="0" smtClean="0"/>
              <a:t>Vznik produktu: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DB788D-308A-4D95-AA30-4FB16CA21AF5}" type="slidenum">
              <a:rPr lang="cs-CZ" smtClean="0"/>
              <a:pPr/>
              <a:t>6</a:t>
            </a:fld>
            <a:endParaRPr lang="cs-CZ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564904"/>
            <a:ext cx="3381375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5229200"/>
            <a:ext cx="4124325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4860032" y="3195727"/>
            <a:ext cx="11208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π</a:t>
            </a:r>
            <a:r>
              <a:rPr lang="cs-CZ" sz="1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-k</a:t>
            </a:r>
            <a:r>
              <a:rPr lang="cs-CZ" sz="1600" dirty="0" smtClean="0">
                <a:solidFill>
                  <a:srgbClr val="FF0000"/>
                </a:solidFill>
              </a:rPr>
              <a:t>omplex</a:t>
            </a:r>
            <a:endParaRPr lang="cs-CZ" sz="1600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860032" y="4581128"/>
            <a:ext cx="11432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σ</a:t>
            </a:r>
            <a:r>
              <a:rPr lang="cs-CZ" sz="1600" dirty="0" smtClean="0">
                <a:solidFill>
                  <a:srgbClr val="FF0000"/>
                </a:solidFill>
              </a:rPr>
              <a:t>-komplex</a:t>
            </a:r>
            <a:endParaRPr lang="cs-CZ" sz="1600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563888" y="2708920"/>
            <a:ext cx="69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FF0000"/>
                </a:solidFill>
              </a:rPr>
              <a:t>rychle</a:t>
            </a:r>
            <a:endParaRPr lang="cs-CZ" sz="1400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220072" y="6084287"/>
            <a:ext cx="9428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produkt</a:t>
            </a:r>
            <a:endParaRPr lang="cs-CZ" sz="1600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717032"/>
            <a:ext cx="3105150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3491880" y="4005064"/>
            <a:ext cx="8018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>
                <a:solidFill>
                  <a:srgbClr val="FF0000"/>
                </a:solidFill>
              </a:rPr>
              <a:t>pomalu</a:t>
            </a:r>
            <a:endParaRPr lang="cs-CZ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34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Monocyklické </a:t>
            </a:r>
            <a:r>
              <a:rPr lang="cs-CZ" dirty="0" err="1">
                <a:solidFill>
                  <a:schemeClr val="accent1"/>
                </a:solidFill>
              </a:rPr>
              <a:t>areny</a:t>
            </a:r>
            <a:r>
              <a:rPr lang="cs-CZ" dirty="0">
                <a:solidFill>
                  <a:schemeClr val="accent1"/>
                </a:solidFill>
              </a:rPr>
              <a:t> – </a:t>
            </a:r>
            <a:br>
              <a:rPr lang="cs-CZ" dirty="0">
                <a:solidFill>
                  <a:schemeClr val="accent1"/>
                </a:solidFill>
              </a:rPr>
            </a:br>
            <a:r>
              <a:rPr lang="cs-CZ" dirty="0">
                <a:solidFill>
                  <a:schemeClr val="accent1"/>
                </a:solidFill>
              </a:rPr>
              <a:t>              </a:t>
            </a:r>
            <a:r>
              <a:rPr lang="cs-CZ" dirty="0" smtClean="0">
                <a:solidFill>
                  <a:schemeClr val="accent1"/>
                </a:solidFill>
              </a:rPr>
              <a:t>1) </a:t>
            </a:r>
            <a:r>
              <a:rPr lang="cs-CZ" dirty="0">
                <a:solidFill>
                  <a:schemeClr val="accent1"/>
                </a:solidFill>
              </a:rPr>
              <a:t>Substituční reakce: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cs-CZ" b="1" u="sng" dirty="0" smtClean="0"/>
              <a:t>Halogenace:</a:t>
            </a:r>
          </a:p>
          <a:p>
            <a:pPr marL="0" indent="0">
              <a:buNone/>
            </a:pPr>
            <a:r>
              <a:rPr lang="cs-CZ" dirty="0" smtClean="0"/>
              <a:t>     - elektrofilní substituce S</a:t>
            </a:r>
            <a:r>
              <a:rPr lang="cs-CZ" baseline="-25000" dirty="0" smtClean="0"/>
              <a:t>E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- nejběžnější chlorace a bromace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- katalýza: halogenidy železité nebo hlinité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- souhrnný zápis reakce: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DB788D-308A-4D95-AA30-4FB16CA21AF5}" type="slidenum">
              <a:rPr lang="cs-CZ" smtClean="0"/>
              <a:pPr/>
              <a:t>7</a:t>
            </a:fld>
            <a:endParaRPr lang="cs-CZ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933056"/>
            <a:ext cx="4912118" cy="1177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4499992" y="5135815"/>
            <a:ext cx="13436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err="1"/>
              <a:t>b</a:t>
            </a:r>
            <a:r>
              <a:rPr lang="cs-CZ" sz="1600" dirty="0" err="1" smtClean="0"/>
              <a:t>rombenzen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550232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Monocyklické </a:t>
            </a:r>
            <a:r>
              <a:rPr lang="cs-CZ" dirty="0" err="1">
                <a:solidFill>
                  <a:schemeClr val="accent1"/>
                </a:solidFill>
              </a:rPr>
              <a:t>areny</a:t>
            </a:r>
            <a:r>
              <a:rPr lang="cs-CZ" dirty="0">
                <a:solidFill>
                  <a:schemeClr val="accent1"/>
                </a:solidFill>
              </a:rPr>
              <a:t> – </a:t>
            </a:r>
            <a:br>
              <a:rPr lang="cs-CZ" dirty="0">
                <a:solidFill>
                  <a:schemeClr val="accent1"/>
                </a:solidFill>
              </a:rPr>
            </a:br>
            <a:r>
              <a:rPr lang="cs-CZ" dirty="0">
                <a:solidFill>
                  <a:schemeClr val="accent1"/>
                </a:solidFill>
              </a:rPr>
              <a:t>              1) Substituční reakce: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cs-CZ" b="1" u="sng" dirty="0"/>
              <a:t>Halogenace:</a:t>
            </a:r>
          </a:p>
          <a:p>
            <a:pPr marL="0" indent="0">
              <a:buNone/>
            </a:pPr>
            <a:r>
              <a:rPr lang="cs-CZ" dirty="0" smtClean="0"/>
              <a:t>      - podrobnější průběh reakce: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DB788D-308A-4D95-AA30-4FB16CA21AF5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013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Monocyklické </a:t>
            </a:r>
            <a:r>
              <a:rPr lang="cs-CZ" dirty="0" err="1">
                <a:solidFill>
                  <a:schemeClr val="accent1"/>
                </a:solidFill>
              </a:rPr>
              <a:t>areny</a:t>
            </a:r>
            <a:r>
              <a:rPr lang="cs-CZ" dirty="0">
                <a:solidFill>
                  <a:schemeClr val="accent1"/>
                </a:solidFill>
              </a:rPr>
              <a:t> – </a:t>
            </a:r>
            <a:br>
              <a:rPr lang="cs-CZ" dirty="0">
                <a:solidFill>
                  <a:schemeClr val="accent1"/>
                </a:solidFill>
              </a:rPr>
            </a:br>
            <a:r>
              <a:rPr lang="cs-CZ" dirty="0">
                <a:solidFill>
                  <a:schemeClr val="accent1"/>
                </a:solidFill>
              </a:rPr>
              <a:t>              1) Substituční reakce: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 startAt="2"/>
            </a:pPr>
            <a:r>
              <a:rPr lang="cs-CZ" b="1" u="sng" dirty="0" smtClean="0"/>
              <a:t>Nitrace: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- </a:t>
            </a:r>
            <a:r>
              <a:rPr lang="cs-CZ" dirty="0"/>
              <a:t>elektrofilní substituce </a:t>
            </a:r>
            <a:r>
              <a:rPr lang="cs-CZ" dirty="0" smtClean="0"/>
              <a:t>S</a:t>
            </a:r>
            <a:r>
              <a:rPr lang="cs-CZ" baseline="-25000" dirty="0" smtClean="0"/>
              <a:t>E</a:t>
            </a:r>
          </a:p>
          <a:p>
            <a:pPr marL="0" indent="0">
              <a:buNone/>
            </a:pPr>
            <a:r>
              <a:rPr lang="cs-CZ" baseline="-25000" dirty="0"/>
              <a:t> </a:t>
            </a:r>
            <a:r>
              <a:rPr lang="cs-CZ" baseline="-25000" dirty="0" smtClean="0"/>
              <a:t>      </a:t>
            </a:r>
            <a:r>
              <a:rPr lang="cs-CZ" dirty="0" smtClean="0"/>
              <a:t>- k nitraci směs H</a:t>
            </a:r>
            <a:r>
              <a:rPr lang="cs-CZ" baseline="-25000" dirty="0" smtClean="0"/>
              <a:t>2</a:t>
            </a:r>
            <a:r>
              <a:rPr lang="cs-CZ" dirty="0" smtClean="0"/>
              <a:t>SO</a:t>
            </a:r>
            <a:r>
              <a:rPr lang="cs-CZ" baseline="-25000" dirty="0" smtClean="0"/>
              <a:t>4</a:t>
            </a:r>
            <a:r>
              <a:rPr lang="cs-CZ" dirty="0" smtClean="0"/>
              <a:t> a HNO</a:t>
            </a:r>
            <a:r>
              <a:rPr lang="cs-CZ" baseline="-25000" dirty="0" smtClean="0"/>
              <a:t>3 </a:t>
            </a:r>
            <a:r>
              <a:rPr lang="cs-CZ" dirty="0" smtClean="0"/>
              <a:t> poskytující NO</a:t>
            </a:r>
            <a:r>
              <a:rPr lang="cs-CZ" baseline="-25000" dirty="0" smtClean="0"/>
              <a:t>2</a:t>
            </a:r>
            <a:r>
              <a:rPr lang="cs-CZ" baseline="30000" dirty="0" smtClean="0"/>
              <a:t>+</a:t>
            </a:r>
            <a:endParaRPr lang="cs-CZ" baseline="30000" dirty="0"/>
          </a:p>
          <a:p>
            <a:pPr marL="0" indent="0">
              <a:buNone/>
            </a:pPr>
            <a:r>
              <a:rPr lang="cs-CZ" dirty="0" smtClean="0"/>
              <a:t>       (kation </a:t>
            </a:r>
            <a:r>
              <a:rPr lang="cs-CZ" dirty="0" err="1" smtClean="0"/>
              <a:t>nitrylový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- reakce: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DB788D-308A-4D95-AA30-4FB16CA21AF5}" type="slidenum">
              <a:rPr lang="cs-CZ" smtClean="0"/>
              <a:pPr/>
              <a:t>9</a:t>
            </a:fld>
            <a:endParaRPr lang="cs-CZ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087417"/>
            <a:ext cx="4994200" cy="1177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4572000" y="5286120"/>
            <a:ext cx="13163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nitrobenzen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775568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493</TotalTime>
  <Words>625</Words>
  <Application>Microsoft Office PowerPoint</Application>
  <PresentationFormat>Předvádění na obrazovce (4:3)</PresentationFormat>
  <Paragraphs>180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Arkýř</vt:lpstr>
      <vt:lpstr>Aromatické uhlovodíky (areny)</vt:lpstr>
      <vt:lpstr>Základní charakteristika:</vt:lpstr>
      <vt:lpstr>Rozdělení dle struktury:</vt:lpstr>
      <vt:lpstr>Vlastnosti:</vt:lpstr>
      <vt:lpstr>Reakce:</vt:lpstr>
      <vt:lpstr>Monocyklické areny –               1) Substituční reakce:</vt:lpstr>
      <vt:lpstr>Monocyklické areny –                1) Substituční reakce:</vt:lpstr>
      <vt:lpstr>Monocyklické areny –                1) Substituční reakce:</vt:lpstr>
      <vt:lpstr>Monocyklické areny –                1) Substituční reakce:</vt:lpstr>
      <vt:lpstr>Monocyklické areny –                1) Substituční reakce:</vt:lpstr>
      <vt:lpstr>Monocyklické areny –                1) Substituční reakce:</vt:lpstr>
      <vt:lpstr>Monocyklické areny –                1) Substituční reakce:</vt:lpstr>
      <vt:lpstr>Monocyklické areny –                1) Substituční reakce:</vt:lpstr>
      <vt:lpstr>Monocyklické areny –                2) Adiční reakce:</vt:lpstr>
      <vt:lpstr>Monocyklické areny –                3) Oxidační reakce:</vt:lpstr>
      <vt:lpstr>Polycyklické areny – naftalen               1) Substituční reakce:</vt:lpstr>
      <vt:lpstr>Polycyklické areny – naftalen               2) Adiční reakce:</vt:lpstr>
      <vt:lpstr>Použité zdroje: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Aromatické uhlovodíky</dc:title>
  <dc:creator>Iva</dc:creator>
  <cp:lastModifiedBy>Iva</cp:lastModifiedBy>
  <cp:revision>43</cp:revision>
  <dcterms:created xsi:type="dcterms:W3CDTF">2012-03-03T14:15:41Z</dcterms:created>
  <dcterms:modified xsi:type="dcterms:W3CDTF">2012-03-09T20:23:05Z</dcterms:modified>
</cp:coreProperties>
</file>