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9" r:id="rId11"/>
    <p:sldId id="268" r:id="rId12"/>
    <p:sldId id="270" r:id="rId13"/>
    <p:sldId id="271" r:id="rId14"/>
    <p:sldId id="267" r:id="rId15"/>
    <p:sldId id="273" r:id="rId16"/>
    <p:sldId id="272" r:id="rId17"/>
    <p:sldId id="257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72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56EAB-F6B9-4269-92FF-AF58BFC24268}" type="datetimeFigureOut">
              <a:rPr lang="cs-CZ"/>
              <a:pPr>
                <a:defRPr/>
              </a:pPr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2F27F-68DF-4FA6-BC93-9D8BE62FCA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98C52-DDF5-4260-94BF-FCE54098FD97}" type="datetimeFigureOut">
              <a:rPr lang="cs-CZ"/>
              <a:pPr>
                <a:defRPr/>
              </a:pPr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C831A-053B-4B84-9AC4-87D2ACEB8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3F21C-9A5F-49EA-B209-3EFC5581E35A}" type="datetimeFigureOut">
              <a:rPr lang="cs-CZ"/>
              <a:pPr>
                <a:defRPr/>
              </a:pPr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B0E7F-95B3-4724-BB1E-2568C53C06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976A7-9B0E-4696-8698-AF23ADC86740}" type="datetimeFigureOut">
              <a:rPr lang="cs-CZ"/>
              <a:pPr>
                <a:defRPr/>
              </a:pPr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7A061-84FB-41FA-9995-A0E4BB6F40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2DBFA-178B-4504-8C0B-AE48438CE495}" type="datetimeFigureOut">
              <a:rPr lang="cs-CZ"/>
              <a:pPr>
                <a:defRPr/>
              </a:pPr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8A31-6620-4B79-BDB5-3762C006D4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0ACE4-1B34-441F-B049-36026DBD065C}" type="datetimeFigureOut">
              <a:rPr lang="cs-CZ"/>
              <a:pPr>
                <a:defRPr/>
              </a:pPr>
              <a:t>19.4.2012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11DE3-5779-495D-9B34-BBE311235F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C85B5-771C-4AE7-9FD9-676DF025F22A}" type="datetimeFigureOut">
              <a:rPr lang="cs-CZ"/>
              <a:pPr>
                <a:defRPr/>
              </a:pPr>
              <a:t>19.4.2012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4AB90-BED3-42FB-8BCB-4FB047FAB4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7AB0F-62FA-45DA-A0D7-6C5663C963A8}" type="datetimeFigureOut">
              <a:rPr lang="cs-CZ"/>
              <a:pPr>
                <a:defRPr/>
              </a:pPr>
              <a:t>19.4.2012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13C87-C617-4024-8201-236F35AC7A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67569-8193-4819-BB61-7668E354125B}" type="datetimeFigureOut">
              <a:rPr lang="cs-CZ"/>
              <a:pPr>
                <a:defRPr/>
              </a:pPr>
              <a:t>19.4.2012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54458-DDB0-4230-98BB-F5490551BA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852E6-0C0D-4DEB-9017-90AB9C9CCDB0}" type="datetimeFigureOut">
              <a:rPr lang="cs-CZ"/>
              <a:pPr>
                <a:defRPr/>
              </a:pPr>
              <a:t>19.4.2012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DA30F-8EAC-42E3-9E40-1420377788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2175C-DC5E-4637-A44E-4585C093D99C}" type="datetimeFigureOut">
              <a:rPr lang="cs-CZ"/>
              <a:pPr>
                <a:defRPr/>
              </a:pPr>
              <a:t>19.4.2012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99C09-0A7E-4E24-9710-7CBAB7C536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80F88F-749C-4CFB-B883-D400F0E8E0E8}" type="datetimeFigureOut">
              <a:rPr lang="cs-CZ"/>
              <a:pPr>
                <a:defRPr/>
              </a:pPr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06734E-EC39-45F0-AFCB-8A5D69A085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hp?hl=cs" TargetMode="External"/><Relationship Id="rId2" Type="http://schemas.openxmlformats.org/officeDocument/2006/relationships/hyperlink" Target="http://www.chem-web.info/cz/chemie-pro-ss/obecna-chemie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chemieunterricht.de/dc2/echemie/inhalt1.htm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357188"/>
            <a:ext cx="7772400" cy="1571625"/>
          </a:xfrm>
        </p:spPr>
        <p:txBody>
          <a:bodyPr/>
          <a:lstStyle/>
          <a:p>
            <a:pPr eaLnBrk="1" hangingPunct="1"/>
            <a:r>
              <a:rPr lang="cs-CZ" sz="7200" b="1" smtClean="0"/>
              <a:t>Elektrochemie</a:t>
            </a:r>
          </a:p>
        </p:txBody>
      </p:sp>
      <p:pic>
        <p:nvPicPr>
          <p:cNvPr id="2051" name="Picture 2" descr="http://www.wikiskripta.eu/images/thumb/a/a0/Daniell%C5%AFv_%C4%8Dl%C3%A1nek_001.png/300px-Daniell%C5%AFv_%C4%8Dl%C3%A1nek_0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313" y="2786063"/>
            <a:ext cx="3973512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ovéPole 6"/>
          <p:cNvSpPr txBox="1">
            <a:spLocks noChangeArrowheads="1"/>
          </p:cNvSpPr>
          <p:nvPr/>
        </p:nvSpPr>
        <p:spPr bwMode="auto">
          <a:xfrm>
            <a:off x="642938" y="1643063"/>
            <a:ext cx="8001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latin typeface="Calibri" pitchFamily="34" charset="0"/>
              </a:rPr>
              <a:t>Vědní disciplína, která se zabývá rovnováhami a ději v soustavách obsahujících elektricky nabité částice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ovéPole 1"/>
          <p:cNvSpPr txBox="1">
            <a:spLocks noChangeArrowheads="1"/>
          </p:cNvSpPr>
          <p:nvPr/>
        </p:nvSpPr>
        <p:spPr bwMode="auto">
          <a:xfrm>
            <a:off x="714375" y="476250"/>
            <a:ext cx="65008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/>
              <a:t>Řada napětí kovů:</a:t>
            </a:r>
          </a:p>
          <a:p>
            <a:r>
              <a:rPr lang="cs-CZ" sz="2400"/>
              <a:t>Zn Cr Fe Cd Co Ni Sn Pb </a:t>
            </a:r>
            <a:r>
              <a:rPr lang="cs-CZ" sz="2400" b="1"/>
              <a:t>H </a:t>
            </a:r>
            <a:r>
              <a:rPr lang="cs-CZ" sz="2400"/>
              <a:t>Cu Ag Hg Au</a:t>
            </a:r>
            <a:endParaRPr lang="cs-CZ" sz="2400" b="1"/>
          </a:p>
          <a:p>
            <a:endParaRPr lang="cs-CZ"/>
          </a:p>
        </p:txBody>
      </p:sp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539750" y="1484313"/>
            <a:ext cx="8353425" cy="249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  <a:p>
            <a:r>
              <a:rPr lang="cs-CZ" b="1" u="sng"/>
              <a:t>Platí:</a:t>
            </a:r>
            <a:r>
              <a:rPr lang="cs-CZ"/>
              <a:t> </a:t>
            </a:r>
          </a:p>
          <a:p>
            <a:pPr>
              <a:buFont typeface="Arial" charset="0"/>
              <a:buChar char="•"/>
            </a:pPr>
            <a:r>
              <a:rPr lang="cs-CZ"/>
              <a:t> kov ležící v řadě napětí kovů vlevo je redukčním činidlem pro kov, který leží od něj napravo:</a:t>
            </a:r>
          </a:p>
          <a:p>
            <a:r>
              <a:rPr lang="cs-CZ"/>
              <a:t>                 </a:t>
            </a:r>
            <a:r>
              <a:rPr lang="cs-CZ">
                <a:cs typeface="Arial" charset="0"/>
              </a:rPr>
              <a:t>Zn + CuSO</a:t>
            </a:r>
            <a:r>
              <a:rPr lang="cs-CZ" baseline="-25000">
                <a:cs typeface="Arial" charset="0"/>
              </a:rPr>
              <a:t>4</a:t>
            </a:r>
            <a:r>
              <a:rPr lang="cs-CZ">
                <a:cs typeface="Arial" charset="0"/>
              </a:rPr>
              <a:t> → Cu + ZnSO</a:t>
            </a:r>
            <a:r>
              <a:rPr lang="cs-CZ" baseline="-25000">
                <a:cs typeface="Arial" charset="0"/>
              </a:rPr>
              <a:t>4</a:t>
            </a:r>
          </a:p>
          <a:p>
            <a:endParaRPr lang="cs-CZ" baseline="-25000"/>
          </a:p>
          <a:p>
            <a:pPr>
              <a:buFont typeface="Arial" charset="0"/>
              <a:buChar char="•"/>
            </a:pPr>
            <a:r>
              <a:rPr lang="cs-CZ"/>
              <a:t> před vodíkem se nacházejí kovy neušlechtilé</a:t>
            </a:r>
          </a:p>
          <a:p>
            <a:pPr>
              <a:buFont typeface="Arial" charset="0"/>
              <a:buChar char="•"/>
            </a:pPr>
            <a:endParaRPr lang="cs-CZ"/>
          </a:p>
          <a:p>
            <a:pPr>
              <a:buFont typeface="Arial" charset="0"/>
              <a:buChar char="•"/>
            </a:pPr>
            <a:r>
              <a:rPr lang="cs-CZ"/>
              <a:t> za vodíkem jsou kovy ušlechtilé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>
            <a:spLocks noChangeArrowheads="1"/>
          </p:cNvSpPr>
          <p:nvPr/>
        </p:nvSpPr>
        <p:spPr bwMode="auto">
          <a:xfrm>
            <a:off x="468313" y="692150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u="sng"/>
              <a:t>Pamatuj:</a:t>
            </a:r>
          </a:p>
          <a:p>
            <a:pPr>
              <a:buFont typeface="Arial" charset="0"/>
              <a:buChar char="•"/>
            </a:pPr>
            <a:r>
              <a:rPr lang="cs-CZ"/>
              <a:t> kovy s nižší hodnotou potenciálu jsou schopny redukovat kovy, které mají hodnotu potenciálu vyšší</a:t>
            </a:r>
          </a:p>
          <a:p>
            <a:endParaRPr lang="cs-CZ"/>
          </a:p>
        </p:txBody>
      </p:sp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395288" y="1844675"/>
            <a:ext cx="81375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Př. 1 Vypočtěte potenciální rozdíl mezi elektrodami článku sestaveného ze standardní zinkové a standardní měděné elektrody, které jsou ponořeny do roztoků svých solí o jednotkové aktivitě kationtů.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5288" y="2781300"/>
            <a:ext cx="4225925" cy="24622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dirty="0"/>
              <a:t>Řešení:</a:t>
            </a:r>
          </a:p>
          <a:p>
            <a:pPr marL="342900" indent="-342900">
              <a:buFontTx/>
              <a:buAutoNum type="arabicPeriod"/>
              <a:defRPr/>
            </a:pPr>
            <a:r>
              <a:rPr lang="cs-CZ" sz="1400" dirty="0"/>
              <a:t>Vyhledáme standardní potenciály zinku a mědi</a:t>
            </a:r>
          </a:p>
          <a:p>
            <a:pPr>
              <a:defRPr/>
            </a:pPr>
            <a:r>
              <a:rPr lang="cs-CZ" sz="1400" dirty="0"/>
              <a:t>                      </a:t>
            </a:r>
            <a:r>
              <a:rPr lang="pt-BR" sz="1400" dirty="0"/>
              <a:t>Zn</a:t>
            </a:r>
            <a:r>
              <a:rPr lang="pt-BR" sz="1400" baseline="30000" dirty="0"/>
              <a:t>2+</a:t>
            </a:r>
            <a:r>
              <a:rPr lang="pt-BR" sz="1400" dirty="0"/>
              <a:t>/Zn </a:t>
            </a:r>
            <a:r>
              <a:rPr lang="cs-CZ" sz="1400" dirty="0"/>
              <a:t> </a:t>
            </a:r>
            <a:r>
              <a:rPr lang="pt-BR" sz="1400" dirty="0"/>
              <a:t>= -0,763V</a:t>
            </a:r>
          </a:p>
          <a:p>
            <a:pPr>
              <a:defRPr/>
            </a:pPr>
            <a:r>
              <a:rPr lang="cs-CZ" sz="1400" dirty="0"/>
              <a:t>                      </a:t>
            </a:r>
            <a:r>
              <a:rPr lang="pt-BR" sz="1400" dirty="0"/>
              <a:t>Cu</a:t>
            </a:r>
            <a:r>
              <a:rPr lang="pt-BR" sz="1400" baseline="30000" dirty="0"/>
              <a:t>2+</a:t>
            </a:r>
            <a:r>
              <a:rPr lang="pt-BR" sz="1400" dirty="0"/>
              <a:t>/Cu</a:t>
            </a:r>
            <a:r>
              <a:rPr lang="cs-CZ" sz="1400" dirty="0"/>
              <a:t> </a:t>
            </a:r>
            <a:r>
              <a:rPr lang="pt-BR" sz="1400" dirty="0"/>
              <a:t>= 0,337V</a:t>
            </a:r>
            <a:endParaRPr lang="cs-CZ" sz="1400" dirty="0"/>
          </a:p>
          <a:p>
            <a:pPr>
              <a:defRPr/>
            </a:pPr>
            <a:endParaRPr lang="cs-CZ" sz="1400" dirty="0"/>
          </a:p>
          <a:p>
            <a:pPr marL="342900" indent="-342900">
              <a:buFontTx/>
              <a:buAutoNum type="arabicPeriod" startAt="2"/>
              <a:defRPr/>
            </a:pPr>
            <a:r>
              <a:rPr lang="cs-CZ" sz="1400" dirty="0"/>
              <a:t>Určíme, co bude redukčním činidlem: </a:t>
            </a:r>
          </a:p>
          <a:p>
            <a:pPr marL="342900" indent="-342900">
              <a:defRPr/>
            </a:pPr>
            <a:r>
              <a:rPr lang="cs-CZ" sz="1400" dirty="0"/>
              <a:t>                     zinek</a:t>
            </a:r>
          </a:p>
          <a:p>
            <a:pPr marL="342900" indent="-342900">
              <a:defRPr/>
            </a:pPr>
            <a:endParaRPr lang="cs-CZ" sz="1400" dirty="0"/>
          </a:p>
          <a:p>
            <a:pPr marL="342900" indent="-342900">
              <a:buFontTx/>
              <a:buAutoNum type="arabicPeriod" startAt="3"/>
              <a:defRPr/>
            </a:pPr>
            <a:r>
              <a:rPr lang="cs-CZ" sz="1400" dirty="0"/>
              <a:t>Vypočteme potenciální rozdíl mezi elektrodami</a:t>
            </a:r>
          </a:p>
          <a:p>
            <a:pPr marL="342900" indent="-342900">
              <a:buFontTx/>
              <a:buAutoNum type="arabicPeriod" startAt="3"/>
              <a:defRPr/>
            </a:pPr>
            <a:endParaRPr lang="cs-CZ" sz="1400" dirty="0"/>
          </a:p>
          <a:p>
            <a:pPr marL="342900" indent="-342900">
              <a:defRPr/>
            </a:pPr>
            <a:r>
              <a:rPr lang="cs-CZ" sz="1400" dirty="0"/>
              <a:t>                     0,337- ( - 0,763) = </a:t>
            </a:r>
            <a:r>
              <a:rPr lang="cs-CZ" sz="1400" u="dbl" dirty="0"/>
              <a:t>1,1 V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643438" y="2643188"/>
          <a:ext cx="4500566" cy="3084576"/>
        </p:xfrm>
        <a:graphic>
          <a:graphicData uri="http://schemas.openxmlformats.org/drawingml/2006/table">
            <a:tbl>
              <a:tblPr/>
              <a:tblGrid>
                <a:gridCol w="1098575"/>
                <a:gridCol w="1133997"/>
                <a:gridCol w="1133997"/>
                <a:gridCol w="1133997"/>
              </a:tblGrid>
              <a:tr h="137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Elektroda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Elektroda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Li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/Li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-3,045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Fe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/Fe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-0,440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/K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-2,925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Cd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/Cd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-0,403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Ba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/Ba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-2,900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Co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/Co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-0,277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Ca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/Ca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-2,870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Ni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/Ni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-0,250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Na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/Na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-2,714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Sn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cs-CZ" sz="1600" dirty="0" err="1">
                          <a:latin typeface="Calibri"/>
                          <a:ea typeface="Calibri"/>
                          <a:cs typeface="Times New Roman"/>
                        </a:rPr>
                        <a:t>Sn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-0,136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Mg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/Mg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-2370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Pb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cs-CZ" sz="1600" dirty="0" err="1">
                          <a:latin typeface="Calibri"/>
                          <a:ea typeface="Calibri"/>
                          <a:cs typeface="Times New Roman"/>
                        </a:rPr>
                        <a:t>Pb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-0,126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Al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3+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/Al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-1,660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/H</a:t>
                      </a:r>
                      <a:r>
                        <a:rPr lang="cs-CZ" sz="1600" baseline="-25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+0,000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Mn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/Mn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-1,180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Cu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/Cu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+0,337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Zn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cs-CZ" sz="1600" dirty="0" err="1" smtClean="0">
                          <a:latin typeface="Calibri"/>
                          <a:ea typeface="Calibri"/>
                          <a:cs typeface="Times New Roman"/>
                        </a:rPr>
                        <a:t>Zn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-0,763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latin typeface="Calibri"/>
                          <a:ea typeface="Calibri"/>
                          <a:cs typeface="Times New Roman"/>
                        </a:rPr>
                        <a:t>Ag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cs-CZ" sz="1600" dirty="0" err="1">
                          <a:latin typeface="Calibri"/>
                          <a:ea typeface="Calibri"/>
                          <a:cs typeface="Times New Roman"/>
                        </a:rPr>
                        <a:t>Ag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+0,799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Cr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3+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cs-CZ" sz="1600" dirty="0" err="1">
                          <a:latin typeface="Calibri"/>
                          <a:ea typeface="Calibri"/>
                          <a:cs typeface="Times New Roman"/>
                        </a:rPr>
                        <a:t>Cr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-0,740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Hg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/Hg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+0,854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ovéPole 1"/>
          <p:cNvSpPr txBox="1">
            <a:spLocks noChangeArrowheads="1"/>
          </p:cNvSpPr>
          <p:nvPr/>
        </p:nvSpPr>
        <p:spPr bwMode="auto">
          <a:xfrm>
            <a:off x="179388" y="476250"/>
            <a:ext cx="77851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/>
              <a:t>Př 2. Vypočti potenciální rozdíl mezi elektrodami článku sestaveného ze standardní </a:t>
            </a:r>
          </a:p>
          <a:p>
            <a:r>
              <a:rPr lang="cs-CZ" sz="1600"/>
              <a:t>hliníkové a stříbrné elektrody. </a:t>
            </a:r>
          </a:p>
          <a:p>
            <a:endParaRPr lang="cs-CZ"/>
          </a:p>
          <a:p>
            <a:endParaRPr lang="cs-CZ"/>
          </a:p>
          <a:p>
            <a:endParaRPr lang="cs-CZ"/>
          </a:p>
          <a:p>
            <a:r>
              <a:rPr lang="cs-CZ"/>
              <a:t> </a:t>
            </a:r>
          </a:p>
        </p:txBody>
      </p:sp>
      <p:sp>
        <p:nvSpPr>
          <p:cNvPr id="13315" name="TextovéPole 2"/>
          <p:cNvSpPr txBox="1">
            <a:spLocks noChangeArrowheads="1"/>
          </p:cNvSpPr>
          <p:nvPr/>
        </p:nvSpPr>
        <p:spPr bwMode="auto">
          <a:xfrm>
            <a:off x="285750" y="4500563"/>
            <a:ext cx="24733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Řešení:</a:t>
            </a:r>
          </a:p>
          <a:p>
            <a:pPr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Al</a:t>
            </a:r>
            <a:r>
              <a:rPr lang="cs-CZ" sz="1600" baseline="30000" dirty="0">
                <a:latin typeface="Arial" pitchFamily="34" charset="0"/>
                <a:cs typeface="Arial" pitchFamily="34" charset="0"/>
              </a:rPr>
              <a:t>3+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/</a:t>
            </a:r>
            <a:r>
              <a:rPr lang="cs-CZ" sz="1600" dirty="0" err="1">
                <a:latin typeface="Arial" pitchFamily="34" charset="0"/>
                <a:cs typeface="Arial" pitchFamily="34" charset="0"/>
              </a:rPr>
              <a:t>Al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= -1,660</a:t>
            </a:r>
          </a:p>
          <a:p>
            <a:pPr>
              <a:defRPr/>
            </a:pPr>
            <a:r>
              <a:rPr lang="cs-CZ" sz="1600" dirty="0" err="1">
                <a:latin typeface="Arial" pitchFamily="34" charset="0"/>
                <a:ea typeface="Calibri"/>
                <a:cs typeface="Arial" pitchFamily="34" charset="0"/>
              </a:rPr>
              <a:t>Ag</a:t>
            </a:r>
            <a:r>
              <a:rPr lang="cs-CZ" sz="1600" baseline="30000" dirty="0">
                <a:latin typeface="Arial" pitchFamily="34" charset="0"/>
                <a:ea typeface="Calibri"/>
                <a:cs typeface="Arial" pitchFamily="34" charset="0"/>
              </a:rPr>
              <a:t>+</a:t>
            </a:r>
            <a:r>
              <a:rPr lang="cs-CZ" sz="1600" dirty="0">
                <a:latin typeface="Arial" pitchFamily="34" charset="0"/>
                <a:ea typeface="Calibri"/>
                <a:cs typeface="Arial" pitchFamily="34" charset="0"/>
              </a:rPr>
              <a:t>/</a:t>
            </a:r>
            <a:r>
              <a:rPr lang="cs-CZ" sz="1600" dirty="0" err="1">
                <a:latin typeface="Arial" pitchFamily="34" charset="0"/>
                <a:ea typeface="Calibri"/>
                <a:cs typeface="Arial" pitchFamily="34" charset="0"/>
              </a:rPr>
              <a:t>Ag</a:t>
            </a:r>
            <a:r>
              <a:rPr lang="cs-CZ" sz="1600" dirty="0">
                <a:latin typeface="Arial" pitchFamily="34" charset="0"/>
                <a:ea typeface="Calibri"/>
                <a:cs typeface="Arial" pitchFamily="34" charset="0"/>
              </a:rPr>
              <a:t> = + 0,799</a:t>
            </a:r>
          </a:p>
          <a:p>
            <a:pPr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sz="1600" dirty="0">
                <a:latin typeface="Arial" pitchFamily="34" charset="0"/>
                <a:ea typeface="Calibri"/>
                <a:cs typeface="Arial" pitchFamily="34" charset="0"/>
              </a:rPr>
              <a:t>0,799 – (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-1,660)=</a:t>
            </a:r>
            <a:r>
              <a:rPr lang="cs-CZ" sz="1600" u="dbl" dirty="0">
                <a:latin typeface="Arial" pitchFamily="34" charset="0"/>
                <a:cs typeface="Arial" pitchFamily="34" charset="0"/>
              </a:rPr>
              <a:t>2,459 V</a:t>
            </a:r>
            <a:endParaRPr lang="cs-CZ" sz="1600" u="dbl" dirty="0"/>
          </a:p>
          <a:p>
            <a:pPr>
              <a:defRPr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85750" y="1285875"/>
          <a:ext cx="4857755" cy="3084576"/>
        </p:xfrm>
        <a:graphic>
          <a:graphicData uri="http://schemas.openxmlformats.org/drawingml/2006/table">
            <a:tbl>
              <a:tblPr/>
              <a:tblGrid>
                <a:gridCol w="1185764"/>
                <a:gridCol w="1223997"/>
                <a:gridCol w="1223997"/>
                <a:gridCol w="1223997"/>
              </a:tblGrid>
              <a:tr h="24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Elektroda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Elektroda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Li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/Li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-3,045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Fe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/Fe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-0,440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/K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-2,925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Cd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/Cd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-0,403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Ba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/Ba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-2,900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Co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/Co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-0,277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Ca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/Ca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-2,870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Ni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/Ni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-0,250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Na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/Na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-2,714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Sn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cs-CZ" sz="1600" dirty="0" err="1">
                          <a:latin typeface="Calibri"/>
                          <a:ea typeface="Calibri"/>
                          <a:cs typeface="Times New Roman"/>
                        </a:rPr>
                        <a:t>Sn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-0,136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Mg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/Mg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-2370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Pb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cs-CZ" sz="1600" dirty="0" err="1">
                          <a:latin typeface="Calibri"/>
                          <a:ea typeface="Calibri"/>
                          <a:cs typeface="Times New Roman"/>
                        </a:rPr>
                        <a:t>Pb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-0,126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Al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3+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/Al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-1,660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/H</a:t>
                      </a:r>
                      <a:r>
                        <a:rPr lang="cs-CZ" sz="1600" baseline="-25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+0,000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Mn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/Mn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-1,180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Cu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/Cu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+0,337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Zn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/Zn0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-0,763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latin typeface="Calibri"/>
                          <a:ea typeface="Calibri"/>
                          <a:cs typeface="Times New Roman"/>
                        </a:rPr>
                        <a:t>Ag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cs-CZ" sz="1600" dirty="0" err="1">
                          <a:latin typeface="Calibri"/>
                          <a:ea typeface="Calibri"/>
                          <a:cs typeface="Times New Roman"/>
                        </a:rPr>
                        <a:t>Ag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+0,799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Cr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3+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/Cr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-0,740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Hg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/Hg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+0,854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allAtOnce"/>
      <p:bldP spid="13315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smtClean="0"/>
              <a:t>STANDARDNÍ POTENCIÁLY A PRŮBĚH OXIDAČNĚ REDUKČNÍCH REAKCÍ</a:t>
            </a: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1357313"/>
            <a:ext cx="6486525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357188" y="571500"/>
            <a:ext cx="85010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Př. 1 Do schématu reakce doplňte šipku tak, aby její orientace vyjadřovala směr samovolného průběhu této reakce. </a:t>
            </a:r>
          </a:p>
          <a:p>
            <a:r>
              <a:rPr lang="cs-CZ"/>
              <a:t>                         2KBr + Cl</a:t>
            </a:r>
            <a:r>
              <a:rPr lang="cs-CZ" baseline="-25000"/>
              <a:t>2</a:t>
            </a:r>
            <a:r>
              <a:rPr lang="cs-CZ"/>
              <a:t>  ……  Br</a:t>
            </a:r>
            <a:r>
              <a:rPr lang="cs-CZ" baseline="-25000"/>
              <a:t>2</a:t>
            </a:r>
            <a:r>
              <a:rPr lang="cs-CZ"/>
              <a:t> + 2 KCl</a:t>
            </a:r>
            <a:endParaRPr lang="cs-CZ" baseline="-25000"/>
          </a:p>
        </p:txBody>
      </p:sp>
      <p:sp>
        <p:nvSpPr>
          <p:cNvPr id="4" name="TextovéPole 3"/>
          <p:cNvSpPr txBox="1"/>
          <p:nvPr/>
        </p:nvSpPr>
        <p:spPr>
          <a:xfrm>
            <a:off x="357188" y="1643063"/>
            <a:ext cx="5245100" cy="664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Řešení: </a:t>
            </a:r>
          </a:p>
          <a:p>
            <a:pPr marL="342900" indent="-342900">
              <a:buFontTx/>
              <a:buAutoNum type="arabicParenR"/>
              <a:defRPr/>
            </a:pP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Reakční schéma vyjádříme v iontovém tvaru: </a:t>
            </a:r>
          </a:p>
          <a:p>
            <a:pPr marL="342900" indent="-342900">
              <a:defRPr/>
            </a:pP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2Br</a:t>
            </a:r>
            <a:r>
              <a:rPr lang="cs-CZ" sz="1600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Cl</a:t>
            </a:r>
            <a:r>
              <a:rPr lang="cs-CZ" sz="1600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..... Br</a:t>
            </a:r>
            <a:r>
              <a:rPr lang="cs-CZ" sz="1600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+ 2Cl</a:t>
            </a:r>
            <a:r>
              <a:rPr lang="cs-CZ" sz="1600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</a:p>
          <a:p>
            <a:pPr marL="342900" indent="-342900">
              <a:defRPr/>
            </a:pPr>
            <a:endParaRPr lang="cs-CZ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Tx/>
              <a:buAutoNum type="arabicParenR" startAt="2"/>
              <a:defRPr/>
            </a:pP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 uvedené tabulky vyčteme standardní redukční potenciály:</a:t>
            </a:r>
          </a:p>
          <a:p>
            <a:pPr marL="342900" indent="-342900">
              <a:defRPr/>
            </a:pP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Br</a:t>
            </a:r>
            <a:r>
              <a:rPr lang="cs-CZ" sz="1600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+ 2e</a:t>
            </a:r>
            <a:r>
              <a:rPr lang="cs-CZ" sz="1600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→  2Br</a:t>
            </a:r>
            <a:r>
              <a:rPr lang="cs-CZ" sz="1600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E</a:t>
            </a:r>
            <a:r>
              <a:rPr lang="cs-CZ" sz="1600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1.07 V</a:t>
            </a:r>
          </a:p>
          <a:p>
            <a:pPr marL="342900" indent="-342900">
              <a:defRPr/>
            </a:pP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Cl</a:t>
            </a:r>
            <a:r>
              <a:rPr lang="cs-CZ" sz="1600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+ 2e</a:t>
            </a:r>
            <a:r>
              <a:rPr lang="cs-CZ" sz="1600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→  2Cl</a:t>
            </a:r>
            <a:r>
              <a:rPr lang="cs-CZ" sz="1600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E</a:t>
            </a:r>
            <a:r>
              <a:rPr lang="cs-CZ" sz="1600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1.36 V</a:t>
            </a:r>
          </a:p>
          <a:p>
            <a:pPr marL="342900" indent="-342900">
              <a:defRPr/>
            </a:pPr>
            <a:endParaRPr lang="cs-CZ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Tx/>
              <a:buAutoNum type="arabicParenR" startAt="3"/>
              <a:defRPr/>
            </a:pP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je silnější oxidační činidlo?</a:t>
            </a:r>
          </a:p>
          <a:p>
            <a:pPr marL="342900" indent="-342900">
              <a:defRPr/>
            </a:pP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chlor je silnějším oxidačním činidlem než brom</a:t>
            </a:r>
          </a:p>
          <a:p>
            <a:pPr marL="342900" indent="-342900">
              <a:defRPr/>
            </a:pPr>
            <a:endParaRPr lang="cs-CZ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defRPr/>
            </a:pP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4) Rovnice dílčích reakcí:</a:t>
            </a:r>
          </a:p>
          <a:p>
            <a:pPr marL="342900" indent="-342900">
              <a:defRPr/>
            </a:pPr>
            <a:r>
              <a:rPr lang="cs-CZ" sz="16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oxidace: 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2Br</a:t>
            </a:r>
            <a:r>
              <a:rPr lang="cs-CZ" sz="1600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- 2e</a:t>
            </a:r>
            <a:r>
              <a:rPr lang="cs-CZ" sz="1600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→</a:t>
            </a:r>
            <a:r>
              <a:rPr lang="cs-CZ" sz="1600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</a:t>
            </a:r>
            <a:r>
              <a:rPr lang="cs-CZ" sz="1600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  <a:p>
            <a:pPr marL="342900" indent="-342900">
              <a:defRPr/>
            </a:pPr>
            <a:r>
              <a:rPr lang="cs-CZ" sz="16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redukce: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Cl</a:t>
            </a:r>
            <a:r>
              <a:rPr lang="cs-CZ" sz="1600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+ 2e</a:t>
            </a:r>
            <a:r>
              <a:rPr lang="cs-CZ" sz="1600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→  2Cl</a:t>
            </a:r>
            <a:r>
              <a:rPr lang="cs-CZ" sz="1600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342900" indent="-342900">
              <a:defRPr/>
            </a:pPr>
            <a:endParaRPr lang="cs-CZ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defRPr/>
            </a:pP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5) Doplníme šipku do reakce:</a:t>
            </a:r>
          </a:p>
          <a:p>
            <a:pPr marL="342900" indent="-342900">
              <a:defRPr/>
            </a:pP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2KBr + Cl</a:t>
            </a:r>
            <a:r>
              <a:rPr lang="cs-CZ" sz="1600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→ Br</a:t>
            </a:r>
            <a:r>
              <a:rPr lang="cs-CZ" sz="1600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+ 2 </a:t>
            </a:r>
            <a:r>
              <a:rPr lang="cs-CZ" sz="16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KCl</a:t>
            </a:r>
            <a:endParaRPr lang="cs-CZ" sz="1600" baseline="-25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defRPr/>
            </a:pPr>
            <a:endParaRPr lang="cs-CZ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defRPr/>
            </a:pPr>
            <a:endParaRPr lang="cs-CZ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defRPr/>
            </a:pPr>
            <a:r>
              <a:rPr lang="cs-CZ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</a:p>
          <a:p>
            <a:pPr marL="342900" indent="-342900">
              <a:defRPr/>
            </a:pPr>
            <a:endParaRPr lang="cs-CZ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defRPr/>
            </a:pPr>
            <a:r>
              <a:rPr lang="cs-CZ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</a:t>
            </a:r>
          </a:p>
          <a:p>
            <a:pPr marL="342900" indent="-342900">
              <a:defRPr/>
            </a:pPr>
            <a:r>
              <a:rPr lang="cs-CZ" dirty="0"/>
              <a:t>      </a:t>
            </a:r>
            <a:endParaRPr lang="cs-CZ" baseline="30000" dirty="0"/>
          </a:p>
          <a:p>
            <a:pPr marL="342900" indent="-342900">
              <a:defRPr/>
            </a:pPr>
            <a:r>
              <a:rPr lang="cs-CZ" dirty="0"/>
              <a:t>      </a:t>
            </a:r>
          </a:p>
          <a:p>
            <a:pPr marL="342900" indent="-342900">
              <a:defRPr/>
            </a:pPr>
            <a:endParaRPr lang="cs-CZ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75" y="1643063"/>
            <a:ext cx="3498850" cy="270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0063" y="500063"/>
            <a:ext cx="6673850" cy="42465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Opakování:</a:t>
            </a:r>
          </a:p>
          <a:p>
            <a:pPr marL="342900" indent="-342900">
              <a:defRPr/>
            </a:pPr>
            <a:r>
              <a:rPr lang="cs-CZ" dirty="0"/>
              <a:t>1)Co je to </a:t>
            </a:r>
            <a:r>
              <a:rPr lang="cs-CZ" dirty="0" err="1"/>
              <a:t>poločlánek</a:t>
            </a:r>
            <a:r>
              <a:rPr lang="cs-CZ" dirty="0"/>
              <a:t>?</a:t>
            </a:r>
          </a:p>
          <a:p>
            <a:pPr>
              <a:defRPr/>
            </a:pPr>
            <a:r>
              <a:rPr lang="cs-CZ" dirty="0"/>
              <a:t>2) Co je to článek?</a:t>
            </a:r>
          </a:p>
          <a:p>
            <a:pPr>
              <a:defRPr/>
            </a:pPr>
            <a:r>
              <a:rPr lang="cs-CZ" dirty="0"/>
              <a:t>3) Pomocí čeho vodivě propojíme dva </a:t>
            </a:r>
            <a:r>
              <a:rPr lang="cs-CZ" dirty="0" err="1"/>
              <a:t>poločlánky</a:t>
            </a:r>
            <a:r>
              <a:rPr lang="cs-CZ" dirty="0"/>
              <a:t>?</a:t>
            </a:r>
          </a:p>
          <a:p>
            <a:pPr>
              <a:defRPr/>
            </a:pPr>
            <a:r>
              <a:rPr lang="cs-CZ" dirty="0"/>
              <a:t>4) Jak se nazývá elektroda, jejíž potenciál byl stanoven nulový?</a:t>
            </a:r>
          </a:p>
          <a:p>
            <a:pPr>
              <a:defRPr/>
            </a:pPr>
            <a:r>
              <a:rPr lang="cs-CZ" dirty="0"/>
              <a:t>5) Pomocí obrázku popiš standardní vodíkovou elektrodu.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88" y="2571750"/>
            <a:ext cx="285432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7188" y="196850"/>
            <a:ext cx="8072437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Použitá literatura: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>
                <a:latin typeface="Calibri" pitchFamily="34" charset="0"/>
              </a:rPr>
              <a:t>Mareček, A. a Honza. J. </a:t>
            </a:r>
            <a:r>
              <a:rPr lang="cs-CZ" i="1" dirty="0">
                <a:latin typeface="Calibri" pitchFamily="34" charset="0"/>
              </a:rPr>
              <a:t>Chemie pro čtyřletá gymnázia - 2.díl. </a:t>
            </a:r>
            <a:r>
              <a:rPr lang="cs-CZ" dirty="0">
                <a:latin typeface="Calibri" pitchFamily="34" charset="0"/>
              </a:rPr>
              <a:t>3. vydání. 2005. 240 stran. ISBN: 8071821411</a:t>
            </a:r>
          </a:p>
          <a:p>
            <a:pPr>
              <a:defRPr/>
            </a:pPr>
            <a:endParaRPr lang="cs-CZ" dirty="0">
              <a:latin typeface="Calibri" pitchFamily="34" charset="0"/>
            </a:endParaRPr>
          </a:p>
          <a:p>
            <a:pPr>
              <a:defRPr/>
            </a:pPr>
            <a:r>
              <a:rPr lang="cs-CZ" dirty="0">
                <a:latin typeface="Calibri" pitchFamily="34" charset="0"/>
              </a:rPr>
              <a:t>Internetové zdroje: </a:t>
            </a:r>
          </a:p>
          <a:p>
            <a:pPr>
              <a:defRPr/>
            </a:pPr>
            <a:r>
              <a:rPr lang="cs-CZ" dirty="0">
                <a:latin typeface="Calibri" pitchFamily="34" charset="0"/>
                <a:hlinkClick r:id="rId2"/>
              </a:rPr>
              <a:t>http://www.</a:t>
            </a:r>
            <a:r>
              <a:rPr lang="cs-CZ" dirty="0" err="1">
                <a:latin typeface="Calibri" pitchFamily="34" charset="0"/>
                <a:hlinkClick r:id="rId2"/>
              </a:rPr>
              <a:t>chem</a:t>
            </a:r>
            <a:r>
              <a:rPr lang="cs-CZ" dirty="0">
                <a:latin typeface="Calibri" pitchFamily="34" charset="0"/>
                <a:hlinkClick r:id="rId2"/>
              </a:rPr>
              <a:t>-web.</a:t>
            </a:r>
            <a:r>
              <a:rPr lang="cs-CZ" dirty="0" err="1">
                <a:latin typeface="Calibri" pitchFamily="34" charset="0"/>
                <a:hlinkClick r:id="rId2"/>
              </a:rPr>
              <a:t>info</a:t>
            </a:r>
            <a:r>
              <a:rPr lang="cs-CZ" dirty="0">
                <a:latin typeface="Calibri" pitchFamily="34" charset="0"/>
                <a:hlinkClick r:id="rId2"/>
              </a:rPr>
              <a:t>/</a:t>
            </a:r>
            <a:r>
              <a:rPr lang="cs-CZ" dirty="0" err="1">
                <a:latin typeface="Calibri" pitchFamily="34" charset="0"/>
                <a:hlinkClick r:id="rId2"/>
              </a:rPr>
              <a:t>cz</a:t>
            </a:r>
            <a:r>
              <a:rPr lang="cs-CZ" dirty="0">
                <a:latin typeface="Calibri" pitchFamily="34" charset="0"/>
                <a:hlinkClick r:id="rId2"/>
              </a:rPr>
              <a:t>/chemie-pro-</a:t>
            </a:r>
            <a:r>
              <a:rPr lang="cs-CZ" dirty="0" err="1">
                <a:latin typeface="Calibri" pitchFamily="34" charset="0"/>
                <a:hlinkClick r:id="rId2"/>
              </a:rPr>
              <a:t>ss</a:t>
            </a:r>
            <a:r>
              <a:rPr lang="cs-CZ" dirty="0">
                <a:latin typeface="Calibri" pitchFamily="34" charset="0"/>
                <a:hlinkClick r:id="rId2"/>
              </a:rPr>
              <a:t>/</a:t>
            </a:r>
            <a:r>
              <a:rPr lang="cs-CZ" dirty="0" err="1">
                <a:latin typeface="Calibri" pitchFamily="34" charset="0"/>
                <a:hlinkClick r:id="rId2"/>
              </a:rPr>
              <a:t>obecna</a:t>
            </a:r>
            <a:r>
              <a:rPr lang="cs-CZ" dirty="0">
                <a:latin typeface="Calibri" pitchFamily="34" charset="0"/>
                <a:hlinkClick r:id="rId2"/>
              </a:rPr>
              <a:t>-chemie</a:t>
            </a:r>
            <a:endParaRPr lang="cs-CZ" dirty="0">
              <a:latin typeface="Calibri" pitchFamily="34" charset="0"/>
            </a:endParaRPr>
          </a:p>
          <a:p>
            <a:pPr>
              <a:defRPr/>
            </a:pPr>
            <a:endParaRPr lang="cs-CZ" dirty="0">
              <a:latin typeface="Calibri" pitchFamily="34" charset="0"/>
            </a:endParaRPr>
          </a:p>
          <a:p>
            <a:pPr>
              <a:defRPr/>
            </a:pPr>
            <a:r>
              <a:rPr lang="cs-CZ" u="sng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https://docs.google.com/viewer?a=v&amp;q=cache:jVq1UBr-IucJ:www.fch.vutbr.cz/~klucakova/web11.doc+STANDARDN%C3%8D+redoxn%C3%AD+potenci%C3%A1l+tabulka&amp;hl=cs&amp;gl=cz&amp;pid=bl&amp;srcid=ADGEESjBWCN7ulEIjzgYmUMN7M89cxDWjqN7ZvZHaThq1A8YL4QS-rZIcLHRXtGncDGdRq3v4ixx7h1s3YfLvpOct8LH3wkRVKNvDHK53UQRSaso9PdV8X9sFrPcn77PEmiH3Vhcg64R&amp;sig=AHIEtbQf3NDZywk_QPp_Qch7HR6fKTekrg</a:t>
            </a:r>
          </a:p>
          <a:p>
            <a:pPr>
              <a:defRPr/>
            </a:pPr>
            <a:endParaRPr lang="cs-CZ" u="sng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cs-CZ" dirty="0">
                <a:latin typeface="Calibri" pitchFamily="34" charset="0"/>
                <a:hlinkClick r:id="rId3"/>
              </a:rPr>
              <a:t>http://www.</a:t>
            </a:r>
            <a:r>
              <a:rPr lang="cs-CZ" dirty="0" err="1">
                <a:latin typeface="Calibri" pitchFamily="34" charset="0"/>
                <a:hlinkClick r:id="rId3"/>
              </a:rPr>
              <a:t>google.com</a:t>
            </a:r>
            <a:r>
              <a:rPr lang="cs-CZ" dirty="0">
                <a:latin typeface="Calibri" pitchFamily="34" charset="0"/>
                <a:hlinkClick r:id="rId3"/>
              </a:rPr>
              <a:t>/</a:t>
            </a:r>
            <a:r>
              <a:rPr lang="cs-CZ" dirty="0" err="1">
                <a:latin typeface="Calibri" pitchFamily="34" charset="0"/>
                <a:hlinkClick r:id="rId3"/>
              </a:rPr>
              <a:t>imghp</a:t>
            </a:r>
            <a:r>
              <a:rPr lang="cs-CZ" dirty="0">
                <a:latin typeface="Calibri" pitchFamily="34" charset="0"/>
                <a:hlinkClick r:id="rId3"/>
              </a:rPr>
              <a:t>?</a:t>
            </a:r>
            <a:r>
              <a:rPr lang="cs-CZ" dirty="0" err="1">
                <a:latin typeface="Calibri" pitchFamily="34" charset="0"/>
                <a:hlinkClick r:id="rId3"/>
              </a:rPr>
              <a:t>hl</a:t>
            </a:r>
            <a:r>
              <a:rPr lang="cs-CZ" dirty="0">
                <a:latin typeface="Calibri" pitchFamily="34" charset="0"/>
                <a:hlinkClick r:id="rId3"/>
              </a:rPr>
              <a:t>=</a:t>
            </a:r>
            <a:r>
              <a:rPr lang="cs-CZ" dirty="0" err="1">
                <a:latin typeface="Calibri" pitchFamily="34" charset="0"/>
                <a:hlinkClick r:id="rId3"/>
              </a:rPr>
              <a:t>cs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 descr="http://www.chemieunterricht.de/dc2/echemie/images/startbild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75" y="1643063"/>
            <a:ext cx="5903913" cy="442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ovéPole 4"/>
          <p:cNvSpPr txBox="1">
            <a:spLocks noChangeArrowheads="1"/>
          </p:cNvSpPr>
          <p:nvPr/>
        </p:nvSpPr>
        <p:spPr bwMode="auto">
          <a:xfrm>
            <a:off x="1000125" y="285750"/>
            <a:ext cx="74501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6000" b="1"/>
              <a:t>Děkuji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ovéPole 1"/>
          <p:cNvSpPr txBox="1">
            <a:spLocks noChangeArrowheads="1"/>
          </p:cNvSpPr>
          <p:nvPr/>
        </p:nvSpPr>
        <p:spPr bwMode="auto">
          <a:xfrm>
            <a:off x="357188" y="857250"/>
            <a:ext cx="4389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>
                <a:latin typeface="Calibri" pitchFamily="34" charset="0"/>
              </a:rPr>
              <a:t>Opakování: Kovová vazba</a:t>
            </a:r>
          </a:p>
        </p:txBody>
      </p:sp>
      <p:pic>
        <p:nvPicPr>
          <p:cNvPr id="3075" name="Picture 4" descr="http://www.bbc.co.uk/schools/gcsebitesize/science/images/addgateway_metallicbondin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5" y="1857375"/>
            <a:ext cx="6789738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285750" y="0"/>
            <a:ext cx="8229600" cy="582613"/>
          </a:xfrm>
        </p:spPr>
        <p:txBody>
          <a:bodyPr/>
          <a:lstStyle/>
          <a:p>
            <a:pPr algn="l" eaLnBrk="1" hangingPunct="1"/>
            <a:r>
              <a:rPr lang="cs-CZ" sz="2400" u="sng" smtClean="0"/>
              <a:t>Pojmy: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214313" y="500063"/>
            <a:ext cx="314325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Calibri" pitchFamily="34" charset="0"/>
              </a:rPr>
              <a:t>ELEKTRICKÁ DVOJVRSTVA</a:t>
            </a:r>
          </a:p>
          <a:p>
            <a:r>
              <a:rPr lang="cs-CZ" b="1">
                <a:latin typeface="Calibri" pitchFamily="34" charset="0"/>
              </a:rPr>
              <a:t> </a:t>
            </a:r>
          </a:p>
        </p:txBody>
      </p:sp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1428750"/>
            <a:ext cx="2876550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ovéPole 5"/>
          <p:cNvSpPr txBox="1">
            <a:spLocks noChangeArrowheads="1"/>
          </p:cNvSpPr>
          <p:nvPr/>
        </p:nvSpPr>
        <p:spPr bwMode="auto">
          <a:xfrm>
            <a:off x="214313" y="785813"/>
            <a:ext cx="69865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Co se stane, když do roztoku síranu zinečnatého/ měďnatého ponoříme zinkový/ měděný plech?</a:t>
            </a:r>
          </a:p>
          <a:p>
            <a:endParaRPr lang="cs-CZ">
              <a:latin typeface="Calibri" pitchFamily="34" charset="0"/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5" y="1428750"/>
            <a:ext cx="2943225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214313" y="5357813"/>
            <a:ext cx="86439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Faktorem, který rozhoduje, zda bude kov přijímat či uvolňovat své kationty, je standardní redukční potenciál E</a:t>
            </a:r>
            <a:r>
              <a:rPr lang="cs-CZ" baseline="-25000"/>
              <a:t>0</a:t>
            </a:r>
            <a:r>
              <a:rPr lang="cs-CZ"/>
              <a:t>. V případě, že je záporný, bude daný kov uvolňovat své kationty do roztoku. V druhém případě bude kov své kationty z roztoku přijímat.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1"/>
          <p:cNvSpPr txBox="1">
            <a:spLocks noChangeArrowheads="1"/>
          </p:cNvSpPr>
          <p:nvPr/>
        </p:nvSpPr>
        <p:spPr bwMode="auto">
          <a:xfrm>
            <a:off x="357188" y="642938"/>
            <a:ext cx="10334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u="sng">
                <a:latin typeface="Calibri" pitchFamily="34" charset="0"/>
              </a:rPr>
              <a:t>Pojmy:</a:t>
            </a:r>
            <a:endParaRPr lang="cs-CZ" sz="2400">
              <a:latin typeface="Calibri" pitchFamily="34" charset="0"/>
            </a:endParaRPr>
          </a:p>
        </p:txBody>
      </p:sp>
      <p:sp>
        <p:nvSpPr>
          <p:cNvPr id="5123" name="TextovéPole 2"/>
          <p:cNvSpPr txBox="1">
            <a:spLocks noChangeArrowheads="1"/>
          </p:cNvSpPr>
          <p:nvPr/>
        </p:nvSpPr>
        <p:spPr bwMode="auto">
          <a:xfrm>
            <a:off x="428625" y="1285875"/>
            <a:ext cx="76057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latin typeface="Calibri" pitchFamily="34" charset="0"/>
              </a:rPr>
              <a:t>POLOČLÁNEK  - </a:t>
            </a:r>
            <a:r>
              <a:rPr lang="cs-CZ" sz="2000">
                <a:latin typeface="Calibri" pitchFamily="34" charset="0"/>
              </a:rPr>
              <a:t>soustava vzniklá ponořením kovu do roztoku vlastní soli</a:t>
            </a:r>
          </a:p>
          <a:p>
            <a:endParaRPr lang="cs-CZ" sz="2000">
              <a:latin typeface="Calibri" pitchFamily="34" charset="0"/>
            </a:endParaRPr>
          </a:p>
          <a:p>
            <a:r>
              <a:rPr lang="cs-CZ" sz="2000" b="1">
                <a:latin typeface="Calibri" pitchFamily="34" charset="0"/>
              </a:rPr>
              <a:t>ČLÁNEK -</a:t>
            </a:r>
            <a:r>
              <a:rPr lang="cs-CZ" sz="2000">
                <a:latin typeface="Calibri" pitchFamily="34" charset="0"/>
              </a:rPr>
              <a:t>  vzniká vodivým propojením dvou poločlánků</a:t>
            </a:r>
            <a:endParaRPr lang="cs-CZ" sz="2000" b="1">
              <a:latin typeface="Calibri" pitchFamily="34" charset="0"/>
            </a:endParaRPr>
          </a:p>
        </p:txBody>
      </p:sp>
      <p:pic>
        <p:nvPicPr>
          <p:cNvPr id="5124" name="Picture 2" descr="http://www.zschemie.euweb.cz/redox/clane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3" y="2571750"/>
            <a:ext cx="593248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ovéPole 1"/>
          <p:cNvSpPr txBox="1">
            <a:spLocks noChangeArrowheads="1"/>
          </p:cNvSpPr>
          <p:nvPr/>
        </p:nvSpPr>
        <p:spPr bwMode="auto">
          <a:xfrm>
            <a:off x="500063" y="571500"/>
            <a:ext cx="10334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u="sng">
                <a:latin typeface="Calibri" pitchFamily="34" charset="0"/>
              </a:rPr>
              <a:t>Pojmy:</a:t>
            </a:r>
            <a:endParaRPr lang="cs-CZ" sz="2400">
              <a:latin typeface="Calibri" pitchFamily="34" charset="0"/>
            </a:endParaRPr>
          </a:p>
          <a:p>
            <a:endParaRPr lang="cs-CZ"/>
          </a:p>
        </p:txBody>
      </p:sp>
      <p:sp>
        <p:nvSpPr>
          <p:cNvPr id="6147" name="TextovéPole 2"/>
          <p:cNvSpPr txBox="1">
            <a:spLocks noChangeArrowheads="1"/>
          </p:cNvSpPr>
          <p:nvPr/>
        </p:nvSpPr>
        <p:spPr bwMode="auto">
          <a:xfrm>
            <a:off x="500063" y="1143000"/>
            <a:ext cx="86439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ELEKTRODOVÝ POTENCIÁL</a:t>
            </a:r>
          </a:p>
          <a:p>
            <a:pPr>
              <a:buFontTx/>
              <a:buChar char="-"/>
            </a:pPr>
            <a:r>
              <a:rPr lang="cs-CZ"/>
              <a:t> potenciální rozdíl mezi standardní (vodíkovou) a měřenou elektrodou</a:t>
            </a:r>
          </a:p>
          <a:p>
            <a:endParaRPr lang="cs-CZ"/>
          </a:p>
          <a:p>
            <a:r>
              <a:rPr lang="cs-CZ"/>
              <a:t>- mezi kovem a roztokem v poločlánku se ustaví potenciál, který nelze přímo měřit</a:t>
            </a:r>
          </a:p>
          <a:p>
            <a:r>
              <a:rPr lang="cs-CZ"/>
              <a:t> </a:t>
            </a:r>
          </a:p>
          <a:p>
            <a:r>
              <a:rPr lang="cs-CZ"/>
              <a:t>- lze měřit potenciální rozdíl (= napětí článku) mezi dvěma vodivě propojenými poločlánky  </a:t>
            </a:r>
          </a:p>
          <a:p>
            <a:endParaRPr lang="cs-CZ"/>
          </a:p>
        </p:txBody>
      </p:sp>
      <p:pic>
        <p:nvPicPr>
          <p:cNvPr id="6148" name="Picture 2" descr="http://www.jergym.hiedu.cz/~canovm/objevite/objev4/daniell_battery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071813"/>
            <a:ext cx="3897313" cy="356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ovéPole 4"/>
          <p:cNvSpPr txBox="1">
            <a:spLocks noChangeArrowheads="1"/>
          </p:cNvSpPr>
          <p:nvPr/>
        </p:nvSpPr>
        <p:spPr bwMode="auto">
          <a:xfrm>
            <a:off x="571500" y="4429125"/>
            <a:ext cx="148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1"/>
              <a:t>Daniellův článek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ovéPole 1"/>
          <p:cNvSpPr txBox="1">
            <a:spLocks noChangeArrowheads="1"/>
          </p:cNvSpPr>
          <p:nvPr/>
        </p:nvSpPr>
        <p:spPr bwMode="auto">
          <a:xfrm>
            <a:off x="357188" y="500063"/>
            <a:ext cx="850106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Obecně využitelné hodnoty potenciálních rozdílů získáme, pokud jednotlivé články sestavíme z poločlánku měřeného kovu a poločlánku, který ve všech měřených soustavách bude stejný. </a:t>
            </a:r>
          </a:p>
          <a:p>
            <a:endParaRPr lang="cs-CZ"/>
          </a:p>
          <a:p>
            <a:r>
              <a:rPr lang="cs-CZ"/>
              <a:t>Potenciální rozdíl mezi poločlánkem daného kovu a srovnávacím poločlánkem = </a:t>
            </a:r>
            <a:r>
              <a:rPr lang="cs-CZ" b="1"/>
              <a:t>potenciál příslušného kovu</a:t>
            </a:r>
          </a:p>
          <a:p>
            <a:endParaRPr lang="cs-CZ" b="1"/>
          </a:p>
          <a:p>
            <a:r>
              <a:rPr lang="cs-CZ"/>
              <a:t>Za srovnávací poločlánek byla zvolena </a:t>
            </a:r>
            <a:r>
              <a:rPr lang="cs-CZ" b="1"/>
              <a:t>tzv. vodíková elektroda</a:t>
            </a:r>
          </a:p>
        </p:txBody>
      </p:sp>
      <p:pic>
        <p:nvPicPr>
          <p:cNvPr id="7171" name="Picture 2" descr="http://users.prf.jcu.cz/sima/analyticka_chemie/elektroa_soubory/image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63" y="2928938"/>
            <a:ext cx="3416300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1800" b="1" smtClean="0"/>
              <a:t>STANDARDNÍ VODÍKOVÁ ELEKTRODA</a:t>
            </a:r>
          </a:p>
        </p:txBody>
      </p:sp>
      <p:sp>
        <p:nvSpPr>
          <p:cNvPr id="8195" name="AutoShape 2" descr="https://docs.google.com/?pid=bl&amp;srcid=ADGEESiMqOecCB4SdtHuD-ejQMOPaTHlLoiv5HqLLs0VQLC9mwY5pXG9HLbG-d9TlNrphy4TanJC8MKfG_cH1rSWqPqeTCG5dIgYfhxAlTNoPuJp4kICQNqkQuc4mxzpRnvVjljBNFod&amp;q=cache%3ANtyzlcBTU-YJ%3Awww.sps-ul.cz%2Flib%2Fexe%2Ffetch.php%2Fpro_studenty%3Aelektrody.ppt%20vod%C3%ADkov%C3%A1%20elektroda&amp;docid=58e7be1f0e224e6ed9ca9688195c4a37&amp;a=bi&amp;pagenumber=12&amp;w=8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196" name="AutoShape 4" descr="https://docs.google.com/?pid=bl&amp;srcid=ADGEESiMqOecCB4SdtHuD-ejQMOPaTHlLoiv5HqLLs0VQLC9mwY5pXG9HLbG-d9TlNrphy4TanJC8MKfG_cH1rSWqPqeTCG5dIgYfhxAlTNoPuJp4kICQNqkQuc4mxzpRnvVjljBNFod&amp;q=cache%3ANtyzlcBTU-YJ%3Awww.sps-ul.cz%2Flib%2Fexe%2Ffetch.php%2Fpro_studenty%3Aelektrody.ppt%20vod%C3%ADkov%C3%A1%20elektroda&amp;docid=58e7be1f0e224e6ed9ca9688195c4a37&amp;a=bi&amp;pagenumber=12&amp;w=8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412875"/>
            <a:ext cx="3581400" cy="478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vodíkové elektrod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1412875"/>
            <a:ext cx="34290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sz="2000" smtClean="0"/>
              <a:t>STANDARDNÍ VODÍKOVÁ ELEKTRODA</a:t>
            </a:r>
          </a:p>
        </p:txBody>
      </p:sp>
      <p:sp>
        <p:nvSpPr>
          <p:cNvPr id="9219" name="TextovéPole 3"/>
          <p:cNvSpPr txBox="1">
            <a:spLocks noChangeArrowheads="1"/>
          </p:cNvSpPr>
          <p:nvPr/>
        </p:nvSpPr>
        <p:spPr bwMode="auto">
          <a:xfrm>
            <a:off x="571500" y="1143000"/>
            <a:ext cx="85725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cs-CZ"/>
              <a:t>  je tvořena platinovým plíškem, pokrytým platinovou černí (zrnitá platina-velký    povrch, dobrá adsorbce vodíku)</a:t>
            </a:r>
          </a:p>
          <a:p>
            <a:pPr>
              <a:buFontTx/>
              <a:buChar char="-"/>
            </a:pPr>
            <a:endParaRPr lang="cs-CZ"/>
          </a:p>
          <a:p>
            <a:pPr>
              <a:buFontTx/>
              <a:buChar char="-"/>
            </a:pPr>
            <a:r>
              <a:rPr lang="cs-CZ"/>
              <a:t>  vše je zataveno do skleněné trubice</a:t>
            </a:r>
          </a:p>
          <a:p>
            <a:pPr>
              <a:buFontTx/>
              <a:buChar char="-"/>
            </a:pPr>
            <a:endParaRPr lang="cs-CZ"/>
          </a:p>
          <a:p>
            <a:pPr>
              <a:buFontTx/>
              <a:buChar char="-"/>
            </a:pPr>
            <a:r>
              <a:rPr lang="cs-CZ"/>
              <a:t>  pro připojené elektrody do obvodu slouží kovový vodič, s nímž je platinový plíšek spojen </a:t>
            </a:r>
          </a:p>
          <a:p>
            <a:pPr>
              <a:buFontTx/>
              <a:buChar char="-"/>
            </a:pPr>
            <a:endParaRPr lang="cs-CZ"/>
          </a:p>
          <a:p>
            <a:pPr>
              <a:buFontTx/>
              <a:buChar char="-"/>
            </a:pPr>
            <a:r>
              <a:rPr lang="cs-CZ"/>
              <a:t>  v horní části skleněné trubice je boční vývod – přívod vodíku do systému</a:t>
            </a:r>
          </a:p>
          <a:p>
            <a:pPr>
              <a:buFontTx/>
              <a:buChar char="-"/>
            </a:pPr>
            <a:endParaRPr lang="cs-CZ"/>
          </a:p>
          <a:p>
            <a:pPr>
              <a:buFontTx/>
              <a:buChar char="-"/>
            </a:pPr>
            <a:r>
              <a:rPr lang="cs-CZ"/>
              <a:t>  vodíkový poločlánek vznikne ponořením této elektrody do roztoku HCl</a:t>
            </a:r>
          </a:p>
          <a:p>
            <a:pPr>
              <a:buFontTx/>
              <a:buChar char="-"/>
            </a:pPr>
            <a:endParaRPr lang="cs-CZ"/>
          </a:p>
          <a:p>
            <a:pPr>
              <a:buFontTx/>
              <a:buChar char="-"/>
            </a:pPr>
            <a:r>
              <a:rPr lang="cs-CZ"/>
              <a:t>   plynný vodík, který se v platinové černi pohlcuje je v rovnováze s vodíkovými ionty v roztoku:</a:t>
            </a:r>
          </a:p>
          <a:p>
            <a:r>
              <a:rPr lang="cs-CZ"/>
              <a:t>                                      2 H</a:t>
            </a:r>
            <a:r>
              <a:rPr lang="cs-CZ" baseline="30000"/>
              <a:t>+</a:t>
            </a:r>
            <a:r>
              <a:rPr lang="cs-CZ"/>
              <a:t>  + 2e ⇌ H</a:t>
            </a:r>
            <a:r>
              <a:rPr lang="cs-CZ" baseline="-25000"/>
              <a:t>2</a:t>
            </a:r>
            <a:endParaRPr lang="cs-CZ"/>
          </a:p>
          <a:p>
            <a:pPr>
              <a:buFontTx/>
              <a:buChar char="-"/>
            </a:pPr>
            <a:endParaRPr lang="cs-CZ"/>
          </a:p>
          <a:p>
            <a:r>
              <a:rPr lang="cs-CZ" b="1"/>
              <a:t>Potenciál vodíkové elektrody je roven 0 </a:t>
            </a:r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 descr="https://docs.google.com/?pid=bl&amp;srcid=ADGEESiMqOecCB4SdtHuD-ejQMOPaTHlLoiv5HqLLs0VQLC9mwY5pXG9HLbG-d9TlNrphy4TanJC8MKfG_cH1rSWqPqeTCG5dIgYfhxAlTNoPuJp4kICQNqkQuc4mxzpRnvVjljBNFod&amp;q=cache%3ANtyzlcBTU-YJ%3Awww.sps-ul.cz%2Flib%2Fexe%2Ffetch.php%2Fpro_studenty%3Aelektrody.ppt%20vod%C3%ADkov%C3%A1%20elektroda&amp;docid=58e7be1f0e224e6ed9ca9688195c4a37&amp;a=bi&amp;pagenumber=12&amp;w=8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43" name="TextovéPole 7"/>
          <p:cNvSpPr txBox="1">
            <a:spLocks noChangeArrowheads="1"/>
          </p:cNvSpPr>
          <p:nvPr/>
        </p:nvSpPr>
        <p:spPr bwMode="auto">
          <a:xfrm>
            <a:off x="428625" y="500063"/>
            <a:ext cx="3552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Standardní redukční potenciál E</a:t>
            </a:r>
            <a:r>
              <a:rPr lang="cs-CZ" baseline="30000"/>
              <a:t>0</a:t>
            </a:r>
            <a:endParaRPr lang="cs-CZ"/>
          </a:p>
        </p:txBody>
      </p:sp>
      <p:sp>
        <p:nvSpPr>
          <p:cNvPr id="10244" name="TextovéPole 4"/>
          <p:cNvSpPr txBox="1">
            <a:spLocks noChangeArrowheads="1"/>
          </p:cNvSpPr>
          <p:nvPr/>
        </p:nvSpPr>
        <p:spPr bwMode="auto">
          <a:xfrm>
            <a:off x="468313" y="908050"/>
            <a:ext cx="27733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(teplota 25 °C, tlak 101,325 kPa)</a:t>
            </a:r>
          </a:p>
        </p:txBody>
      </p:sp>
      <p:sp>
        <p:nvSpPr>
          <p:cNvPr id="10245" name="TextovéPole 5"/>
          <p:cNvSpPr txBox="1">
            <a:spLocks noChangeArrowheads="1"/>
          </p:cNvSpPr>
          <p:nvPr/>
        </p:nvSpPr>
        <p:spPr bwMode="auto">
          <a:xfrm>
            <a:off x="357188" y="4857750"/>
            <a:ext cx="4403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Řada napětí kovů:</a:t>
            </a:r>
          </a:p>
          <a:p>
            <a:r>
              <a:rPr lang="cs-CZ"/>
              <a:t>Zn Cr Fe Cd Co Ni Sn Pb </a:t>
            </a:r>
            <a:r>
              <a:rPr lang="cs-CZ" b="1"/>
              <a:t>H </a:t>
            </a:r>
            <a:r>
              <a:rPr lang="cs-CZ"/>
              <a:t>Cu Ag Hg Au</a:t>
            </a:r>
            <a:endParaRPr lang="cs-CZ" b="1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71500" y="1428750"/>
          <a:ext cx="6048396" cy="3084576"/>
        </p:xfrm>
        <a:graphic>
          <a:graphicData uri="http://schemas.openxmlformats.org/drawingml/2006/table">
            <a:tbl>
              <a:tblPr/>
              <a:tblGrid>
                <a:gridCol w="1476396"/>
                <a:gridCol w="1524000"/>
                <a:gridCol w="1524000"/>
                <a:gridCol w="15240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Elektroda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Elektroda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Li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/Li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-3,045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Fe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/Fe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-0,440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/K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-2,925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Cd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/Cd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-0,403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Ba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/Ba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-2,900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Co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/Co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-0,277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Ca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/Ca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-2,870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Ni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/Ni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-0,250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Na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/Na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-2,714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Sn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cs-CZ" sz="1600" dirty="0" err="1">
                          <a:latin typeface="Calibri"/>
                          <a:ea typeface="Calibri"/>
                          <a:cs typeface="Times New Roman"/>
                        </a:rPr>
                        <a:t>Sn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-0,136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Mg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/Mg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cs-CZ" sz="1600" dirty="0" smtClean="0">
                          <a:latin typeface="Calibri"/>
                          <a:ea typeface="Calibri"/>
                          <a:cs typeface="Times New Roman"/>
                        </a:rPr>
                        <a:t>2,370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Pb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cs-CZ" sz="1600" dirty="0" err="1">
                          <a:latin typeface="Calibri"/>
                          <a:ea typeface="Calibri"/>
                          <a:cs typeface="Times New Roman"/>
                        </a:rPr>
                        <a:t>Pb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-0,126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Al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3+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/Al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-1,660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cs-CZ" sz="1600" b="1" baseline="300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cs-CZ" sz="1600" b="1" dirty="0">
                          <a:latin typeface="Calibri"/>
                          <a:ea typeface="Calibri"/>
                          <a:cs typeface="Times New Roman"/>
                        </a:rPr>
                        <a:t>/H</a:t>
                      </a:r>
                      <a:r>
                        <a:rPr lang="cs-CZ" sz="1600" b="1" baseline="-25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Calibri"/>
                          <a:ea typeface="Calibri"/>
                          <a:cs typeface="Times New Roman"/>
                        </a:rPr>
                        <a:t>+0,000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Mn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/Mn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-1,180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Cu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/Cu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+0,337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Zn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/Zn0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-0,763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latin typeface="Calibri"/>
                          <a:ea typeface="Calibri"/>
                          <a:cs typeface="Times New Roman"/>
                        </a:rPr>
                        <a:t>Ag</a:t>
                      </a:r>
                      <a:r>
                        <a:rPr lang="cs-CZ" sz="1600" baseline="300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cs-CZ" sz="1600" dirty="0" err="1">
                          <a:latin typeface="Calibri"/>
                          <a:ea typeface="Calibri"/>
                          <a:cs typeface="Times New Roman"/>
                        </a:rPr>
                        <a:t>Ag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+0,799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Cr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3+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/Cr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-0,740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Hg</a:t>
                      </a:r>
                      <a:r>
                        <a:rPr lang="cs-CZ" sz="1600" baseline="30000">
                          <a:latin typeface="Calibri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/Hg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+0,854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1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</TotalTime>
  <Words>1068</Words>
  <Application>Microsoft Office PowerPoint</Application>
  <PresentationFormat>Předvádění na obrazovce (4:3)</PresentationFormat>
  <Paragraphs>263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Elektrochemie</vt:lpstr>
      <vt:lpstr>Snímek 2</vt:lpstr>
      <vt:lpstr>Pojmy:</vt:lpstr>
      <vt:lpstr>Snímek 4</vt:lpstr>
      <vt:lpstr>Snímek 5</vt:lpstr>
      <vt:lpstr>Snímek 6</vt:lpstr>
      <vt:lpstr>STANDARDNÍ VODÍKOVÁ ELEKTRODA</vt:lpstr>
      <vt:lpstr>STANDARDNÍ VODÍKOVÁ ELEKTRODA</vt:lpstr>
      <vt:lpstr>Snímek 9</vt:lpstr>
      <vt:lpstr>Snímek 10</vt:lpstr>
      <vt:lpstr>Snímek 11</vt:lpstr>
      <vt:lpstr>Snímek 12</vt:lpstr>
      <vt:lpstr>STANDARDNÍ POTENCIÁLY A PRŮBĚH OXIDAČNĚ REDUKČNÍCH REAKCÍ</vt:lpstr>
      <vt:lpstr>Snímek 14</vt:lpstr>
      <vt:lpstr>Snímek 15</vt:lpstr>
      <vt:lpstr>Snímek 16</vt:lpstr>
      <vt:lpstr>Snímek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Elektrochemie</dc:title>
  <dc:creator>Hana</dc:creator>
  <cp:lastModifiedBy>Učitel</cp:lastModifiedBy>
  <cp:revision>67</cp:revision>
  <dcterms:created xsi:type="dcterms:W3CDTF">2012-03-01T11:16:51Z</dcterms:created>
  <dcterms:modified xsi:type="dcterms:W3CDTF">2012-04-19T16:51:28Z</dcterms:modified>
</cp:coreProperties>
</file>