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2" r:id="rId15"/>
    <p:sldId id="271" r:id="rId16"/>
    <p:sldId id="274" r:id="rId17"/>
    <p:sldId id="277" r:id="rId18"/>
    <p:sldId id="276" r:id="rId19"/>
    <p:sldId id="267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9D7C-AFBA-4264-B97A-85888A240D1C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20EF-5691-4582-9334-A773D495B4E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9EF6F-225C-4B07-9852-EC4D4032006C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89265-6ED2-47CB-AF36-AFDDFC167BC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1C7B2-F111-4E60-B751-87B83F08BFD1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335EB-E6EA-4EA2-9AA6-CD78103EF45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71638-736D-4F60-B528-AF683160C769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F6EF-092E-4FD1-970E-999D39C25C2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4363E-5451-4368-A6B1-E72DC8B4D6D1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3A0B7-486D-46FC-B2E1-C01E0C06EDD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B1BCC-BC11-4AD1-BB75-BD286D953344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55C6F-4F77-48AE-BB52-B222A2E4BCF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12C88-AA18-4C62-9619-BEF7A1AAACED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CE3ED-C602-44D5-ABB3-7BEECCDD479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68D72-3116-4E0A-8E8F-050E319902CE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58BEB-BE72-4881-83E8-53CDB986C00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B8D5A-6082-406B-9A52-6C62DA73BD86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00253-4E68-4CDD-846B-88491844C27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8F248-0B0D-41B9-B7D9-F058FFC695C0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730C2-8564-441F-BD31-1C1DD45DC04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70D9E-32CB-41B8-80E1-04F5DDF24C2B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36D87-4A6E-4A19-9DA0-CAD14061197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fld id="{0F90D65E-FF5A-4613-A446-468953F6FBD5}" type="datetimeFigureOut">
              <a:rPr lang="cs-CZ"/>
              <a:pPr>
                <a:defRPr/>
              </a:pPr>
              <a:t>12.4.2012</a:t>
            </a:fld>
            <a:endParaRPr lang="cs-CZ" alt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46C57E33-8FDF-4E8C-9EC2-07936F53BE3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915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ktalfa.ic.cz/hal_karb_k.htm" TargetMode="External"/><Relationship Id="rId2" Type="http://schemas.openxmlformats.org/officeDocument/2006/relationships/hyperlink" Target="http://pardubice.ic.cz/fcniderivaty/FcniDerivaty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rojektalfa.ic.cz/est_karb_k.htm" TargetMode="External"/><Relationship Id="rId5" Type="http://schemas.openxmlformats.org/officeDocument/2006/relationships/hyperlink" Target="http://projektalfa.ic.cz/An_karb_k.htm" TargetMode="External"/><Relationship Id="rId4" Type="http://schemas.openxmlformats.org/officeDocument/2006/relationships/hyperlink" Target="http://cs.wikipedia.org/wiki/Anhydridy_karboxylov%C3%BDch_kysel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755650" y="162877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sz="4600" smtClean="0">
                <a:latin typeface="Times New Roman" pitchFamily="18" charset="0"/>
                <a:cs typeface="Times New Roman" pitchFamily="18" charset="0"/>
              </a:rPr>
              <a:t>Funkční deriváty karboxylových kyselin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825500" y="3494088"/>
            <a:ext cx="7493000" cy="2197100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cs-CZ" smtClean="0"/>
              <a:t>Deriváty odvozené od KK zásahem do 	jejich funkční skupiny</a:t>
            </a:r>
          </a:p>
          <a:p>
            <a:pPr marL="0" indent="0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cs-CZ" smtClean="0"/>
              <a:t>Nejdůležitější: soli, anhydridy, estery, 	halogenidy, amidy a nitrily</a:t>
            </a:r>
          </a:p>
          <a:p>
            <a:pPr marL="0" indent="0" eaLnBrk="1" hangingPunct="1">
              <a:buFontTx/>
              <a:buChar char="-"/>
            </a:pPr>
            <a:endParaRPr lang="cs-CZ" smtClean="0"/>
          </a:p>
          <a:p>
            <a:pPr marL="0" indent="0" eaLnBrk="1" hangingPunct="1">
              <a:buFontTx/>
              <a:buChar char="-"/>
            </a:pPr>
            <a:endParaRPr lang="cs-CZ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Příprava anhydridů KK</a:t>
            </a:r>
          </a:p>
        </p:txBody>
      </p:sp>
      <p:sp>
        <p:nvSpPr>
          <p:cNvPr id="25602" name="Zástupný symbol pro obsah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Nejčastěji reakcí: acylhalogenidů KK s její sodnou solí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3068638"/>
            <a:ext cx="74739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Vlastnosti a význam anhydridů KK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Anhydridy nižších alifatických monokarboxylových kys. – ostře páchnoucí kapaliny</a:t>
            </a:r>
          </a:p>
          <a:p>
            <a:pPr eaLnBrk="1" hangingPunct="1"/>
            <a:r>
              <a:rPr lang="cs-CZ" smtClean="0"/>
              <a:t>Anhydridy vyšších mono- a dikarboxylových kys. – pevné krystalické látky</a:t>
            </a:r>
          </a:p>
          <a:p>
            <a:pPr eaLnBrk="1" hangingPunct="1"/>
            <a:r>
              <a:rPr lang="cs-CZ" smtClean="0"/>
              <a:t>Silná acylační činidla</a:t>
            </a:r>
          </a:p>
          <a:p>
            <a:pPr eaLnBrk="1" hangingPunct="1"/>
            <a:r>
              <a:rPr lang="cs-CZ" smtClean="0"/>
              <a:t>Méně reaktivní než halogenidy odpovídajících KK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Reaktivita anhydridů KK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Reakce s H</a:t>
            </a:r>
            <a:r>
              <a:rPr lang="cs-CZ" baseline="-25000" smtClean="0"/>
              <a:t>2</a:t>
            </a:r>
            <a:r>
              <a:rPr lang="cs-CZ" smtClean="0"/>
              <a:t>O → příslušná KK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Reakce s hydroxidy alk.kovů – probíhají rychleji </a:t>
            </a:r>
            <a:r>
              <a:rPr lang="cs-CZ" smtClean="0">
                <a:cs typeface="Calibri" pitchFamily="34" charset="0"/>
              </a:rPr>
              <a:t>(hydroxidy – silnější nukleofilní činidla než voda)</a:t>
            </a:r>
            <a:r>
              <a:rPr lang="cs-CZ" smtClean="0"/>
              <a:t> → sůl kys. a voda</a:t>
            </a:r>
          </a:p>
          <a:p>
            <a:pPr eaLnBrk="1" hangingPunct="1"/>
            <a:r>
              <a:rPr lang="cs-CZ" smtClean="0"/>
              <a:t>Reakce s alkoholy a fenoly → příslušný ester KK a KK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2205038"/>
            <a:ext cx="5572125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Estery KK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Významná skupina přírodních látek</a:t>
            </a:r>
          </a:p>
          <a:p>
            <a:pPr eaLnBrk="1" hangingPunct="1"/>
            <a:r>
              <a:rPr lang="cs-CZ" smtClean="0"/>
              <a:t>Výskyt: v tucích a olejích,…</a:t>
            </a:r>
          </a:p>
          <a:p>
            <a:pPr eaLnBrk="1" hangingPunct="1"/>
            <a:r>
              <a:rPr lang="cs-CZ" smtClean="0"/>
              <a:t>Příprava: esterifikací = KK s alkoholem</a:t>
            </a:r>
          </a:p>
          <a:p>
            <a:pPr lvl="1" eaLnBrk="1" hangingPunct="1"/>
            <a:r>
              <a:rPr lang="cs-CZ" sz="2000" smtClean="0"/>
              <a:t>Probíhá v kyselém prostředí (np.H</a:t>
            </a:r>
            <a:r>
              <a:rPr lang="cs-CZ" sz="2000" baseline="-25000" smtClean="0"/>
              <a:t>2</a:t>
            </a:r>
            <a:r>
              <a:rPr lang="cs-CZ" sz="2000" smtClean="0"/>
              <a:t>SO</a:t>
            </a:r>
            <a:r>
              <a:rPr lang="cs-CZ" sz="2000" baseline="-25000" smtClean="0"/>
              <a:t>4</a:t>
            </a:r>
            <a:r>
              <a:rPr lang="cs-CZ" sz="2000" smtClean="0"/>
              <a:t>)</a:t>
            </a:r>
          </a:p>
          <a:p>
            <a:pPr lvl="1" eaLnBrk="1" hangingPunct="1"/>
            <a:r>
              <a:rPr lang="cs-CZ" sz="2000" smtClean="0"/>
              <a:t>Primární alkoholy tvoří estery snadněji než sekundární</a:t>
            </a:r>
          </a:p>
          <a:p>
            <a:pPr lvl="1" eaLnBrk="1" hangingPunct="1"/>
            <a:r>
              <a:rPr lang="cs-CZ" sz="2000" smtClean="0"/>
              <a:t>Estery terc.alkoholů se takto nepřipravují</a:t>
            </a:r>
          </a:p>
          <a:p>
            <a:pPr lvl="1" eaLnBrk="1" hangingPunct="1"/>
            <a:endParaRPr lang="cs-CZ" sz="2000" smtClean="0"/>
          </a:p>
          <a:p>
            <a:pPr lvl="1" eaLnBrk="1" hangingPunct="1"/>
            <a:endParaRPr lang="cs-CZ" smtClean="0"/>
          </a:p>
        </p:txBody>
      </p:sp>
      <p:pic>
        <p:nvPicPr>
          <p:cNvPr id="28676" name="Picture 4" descr="est_karb_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4652963"/>
            <a:ext cx="6443662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Vlastnosti a význam esterů KK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/>
              <a:t>V přítomnosti kyselin i hydroxidů podléhají HYDROLÝZE: </a:t>
            </a:r>
          </a:p>
          <a:p>
            <a:pPr lvl="1" eaLnBrk="1" hangingPunct="1"/>
            <a:r>
              <a:rPr lang="cs-CZ" smtClean="0"/>
              <a:t>R</a:t>
            </a:r>
            <a:r>
              <a:rPr lang="cs-CZ" baseline="-25000" smtClean="0"/>
              <a:t>1</a:t>
            </a:r>
            <a:r>
              <a:rPr lang="cs-CZ" smtClean="0"/>
              <a:t>COOR</a:t>
            </a:r>
            <a:r>
              <a:rPr lang="cs-CZ" baseline="-25000" smtClean="0"/>
              <a:t>2</a:t>
            </a:r>
            <a:r>
              <a:rPr lang="cs-CZ" smtClean="0"/>
              <a:t> + H</a:t>
            </a:r>
            <a:r>
              <a:rPr lang="cs-CZ" baseline="-25000" smtClean="0"/>
              <a:t>2</a:t>
            </a:r>
            <a:r>
              <a:rPr lang="cs-CZ" smtClean="0"/>
              <a:t>O → R</a:t>
            </a:r>
            <a:r>
              <a:rPr lang="cs-CZ" baseline="-25000" smtClean="0"/>
              <a:t>1</a:t>
            </a:r>
            <a:r>
              <a:rPr lang="cs-CZ" smtClean="0"/>
              <a:t>COOH + R</a:t>
            </a:r>
            <a:r>
              <a:rPr lang="cs-CZ" baseline="-25000" smtClean="0"/>
              <a:t>2</a:t>
            </a:r>
            <a:r>
              <a:rPr lang="cs-CZ" smtClean="0"/>
              <a:t>OH </a:t>
            </a:r>
          </a:p>
          <a:p>
            <a:pPr lvl="1" eaLnBrk="1" hangingPunct="1"/>
            <a:r>
              <a:rPr lang="cs-CZ" smtClean="0"/>
              <a:t>R</a:t>
            </a:r>
            <a:r>
              <a:rPr lang="cs-CZ" baseline="-25000" smtClean="0"/>
              <a:t>1</a:t>
            </a:r>
            <a:r>
              <a:rPr lang="cs-CZ" smtClean="0"/>
              <a:t>COOR</a:t>
            </a:r>
            <a:r>
              <a:rPr lang="cs-CZ" baseline="-25000" smtClean="0"/>
              <a:t>2</a:t>
            </a:r>
            <a:r>
              <a:rPr lang="cs-CZ" smtClean="0"/>
              <a:t> + MOH → R</a:t>
            </a:r>
            <a:r>
              <a:rPr lang="cs-CZ" baseline="-25000" smtClean="0"/>
              <a:t>1</a:t>
            </a:r>
            <a:r>
              <a:rPr lang="cs-CZ" smtClean="0"/>
              <a:t>COOM + R</a:t>
            </a:r>
            <a:r>
              <a:rPr lang="cs-CZ" baseline="-25000" smtClean="0"/>
              <a:t>2</a:t>
            </a:r>
            <a:r>
              <a:rPr lang="cs-CZ" smtClean="0"/>
              <a:t>OH </a:t>
            </a:r>
          </a:p>
          <a:p>
            <a:pPr eaLnBrk="1" hangingPunct="1"/>
            <a:r>
              <a:rPr lang="cs-CZ" smtClean="0"/>
              <a:t>Průmyslový význam → výroba mýdel + glycerol (vedlejší produkt)</a:t>
            </a:r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Výroba mýdla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= hydrolýza esterů vyšších MK s glycerolem, v alkalickém prostředí -</a:t>
            </a:r>
            <a:r>
              <a:rPr lang="en-US" smtClean="0"/>
              <a:t>&gt;</a:t>
            </a:r>
            <a:r>
              <a:rPr lang="cs-CZ" smtClean="0"/>
              <a:t> sůl + glycerol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- Kyselou hydrolýzou vznikají vyšší MK a glycerol </a:t>
            </a:r>
          </a:p>
        </p:txBody>
      </p:sp>
      <p:pic>
        <p:nvPicPr>
          <p:cNvPr id="30726" name="Picture 6" descr="est_karb_k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573463"/>
            <a:ext cx="8424862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cs-CZ" smtClean="0"/>
              <a:t>REESTERIFIKACE - také prům.využití</a:t>
            </a:r>
          </a:p>
          <a:p>
            <a:pPr eaLnBrk="1" hangingPunct="1"/>
            <a:r>
              <a:rPr lang="cs-CZ" smtClean="0"/>
              <a:t>Reakce katalyzovaná silnou kys.</a:t>
            </a:r>
            <a:br>
              <a:rPr lang="cs-CZ" smtClean="0"/>
            </a:br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Estery: kapalné, ojediněle pevné látky</a:t>
            </a:r>
          </a:p>
          <a:p>
            <a:pPr eaLnBrk="1" hangingPunct="1"/>
            <a:r>
              <a:rPr lang="cs-CZ" smtClean="0"/>
              <a:t>Nerozp.ve vodě</a:t>
            </a:r>
          </a:p>
          <a:p>
            <a:pPr eaLnBrk="1" hangingPunct="1"/>
            <a:r>
              <a:rPr lang="cs-CZ" smtClean="0"/>
              <a:t>t</a:t>
            </a:r>
            <a:r>
              <a:rPr lang="cs-CZ" baseline="-25000" smtClean="0"/>
              <a:t>v</a:t>
            </a:r>
            <a:r>
              <a:rPr lang="cs-CZ" smtClean="0"/>
              <a:t> - </a:t>
            </a:r>
            <a:r>
              <a:rPr lang="cs-CZ" smtClean="0">
                <a:cs typeface="Calibri" pitchFamily="34" charset="0"/>
              </a:rPr>
              <a:t>↓ než t</a:t>
            </a:r>
            <a:r>
              <a:rPr lang="cs-CZ" baseline="-25000" smtClean="0"/>
              <a:t>v</a:t>
            </a:r>
            <a:r>
              <a:rPr lang="cs-CZ" smtClean="0">
                <a:cs typeface="Calibri" pitchFamily="34" charset="0"/>
              </a:rPr>
              <a:t> KK</a:t>
            </a:r>
          </a:p>
          <a:p>
            <a:pPr eaLnBrk="1" hangingPunct="1"/>
            <a:r>
              <a:rPr lang="cs-CZ" smtClean="0">
                <a:cs typeface="Calibri" pitchFamily="34" charset="0"/>
              </a:rPr>
              <a:t>Pro řadu esterů charakteristická příjemná vůně (po ovoci)</a:t>
            </a:r>
          </a:p>
        </p:txBody>
      </p:sp>
      <p:pic>
        <p:nvPicPr>
          <p:cNvPr id="33796" name="Picture 4" descr="est_kabr_k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773238"/>
            <a:ext cx="7596188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Amidy KK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Nitrily KK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 anchor="ctr"/>
          <a:lstStyle/>
          <a:p>
            <a:pPr eaLnBrk="1" hangingPunct="1"/>
            <a:r>
              <a:rPr lang="cs-CZ" smtClean="0"/>
              <a:t>Zdroje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Literární předloha: </a:t>
            </a:r>
          </a:p>
          <a:p>
            <a:pPr lvl="1" eaLnBrk="1" hangingPunct="1"/>
            <a:r>
              <a:rPr lang="cs-CZ" sz="2000" smtClean="0"/>
              <a:t>CHEMIE pro čtyřletá gymnázia II.díl – J.Honza, A.Mareček, 3. přepracované vydání, Olomouc 2002</a:t>
            </a:r>
          </a:p>
          <a:p>
            <a:pPr lvl="1" eaLnBrk="1" hangingPunct="1"/>
            <a:r>
              <a:rPr lang="cs-CZ" sz="2000" smtClean="0"/>
              <a:t>Odmaturuj! Z chemie – DIDAKTIS 2002, 1. vydání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Použité obrázky: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Str. 3: h</a:t>
            </a:r>
            <a:r>
              <a:rPr lang="cs-CZ" sz="2000" smtClean="0">
                <a:hlinkClick r:id="rId2"/>
              </a:rPr>
              <a:t>ttp://pardubice.ic.cz/fcniderivaty/FcniDerivaty.htm</a:t>
            </a:r>
            <a:r>
              <a:rPr lang="cs-CZ" sz="2000" smtClean="0"/>
              <a:t>, staženo dne: 8.3.2012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Str. 5, 6, 8: </a:t>
            </a:r>
            <a:r>
              <a:rPr lang="cs-CZ" sz="2000" smtClean="0">
                <a:hlinkClick r:id="rId3"/>
              </a:rPr>
              <a:t>http://projektalfa.ic.cz/hal_karb_k.htm</a:t>
            </a:r>
            <a:r>
              <a:rPr lang="cs-CZ" sz="2000" smtClean="0"/>
              <a:t>, staženo dne: 8.3.2012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Str. 9: </a:t>
            </a:r>
            <a:r>
              <a:rPr lang="cs-CZ" sz="2000" smtClean="0">
                <a:hlinkClick r:id="rId4"/>
              </a:rPr>
              <a:t>http://cs.wikipedia.org/wiki/Anhydridy_karboxylov%C3%BDch_kyselin</a:t>
            </a:r>
            <a:r>
              <a:rPr lang="cs-CZ" sz="2000" smtClean="0"/>
              <a:t>, staženo dne: 8.3.2012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Str. 10, 12: </a:t>
            </a:r>
            <a:r>
              <a:rPr lang="cs-CZ" sz="2000" smtClean="0">
                <a:hlinkClick r:id="rId5"/>
              </a:rPr>
              <a:t>http://projektalfa.ic.cz/An_karb_k.htm</a:t>
            </a:r>
            <a:r>
              <a:rPr lang="cs-CZ" sz="2000" smtClean="0"/>
              <a:t>, staženo dne: 8.3.2012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Str. 13: </a:t>
            </a:r>
            <a:r>
              <a:rPr lang="cs-CZ" sz="2000" smtClean="0">
                <a:hlinkClick r:id="rId6"/>
              </a:rPr>
              <a:t>http://projektalfa.ic.cz/est_karb_k.htm</a:t>
            </a:r>
            <a:r>
              <a:rPr lang="cs-CZ" sz="2000" smtClean="0"/>
              <a:t>, staženo dne: 9.3.2012</a:t>
            </a:r>
          </a:p>
          <a:p>
            <a:pPr eaLnBrk="1" hangingPunct="1">
              <a:lnSpc>
                <a:spcPct val="80000"/>
              </a:lnSpc>
            </a:pPr>
            <a:endParaRPr lang="cs-CZ" sz="19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cs-CZ" smtClean="0"/>
              <a:t>Soli KK</a:t>
            </a:r>
          </a:p>
        </p:txBody>
      </p:sp>
      <p:sp>
        <p:nvSpPr>
          <p:cNvPr id="1029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1557338"/>
            <a:ext cx="7773987" cy="3255962"/>
          </a:xfrm>
        </p:spPr>
        <p:txBody>
          <a:bodyPr/>
          <a:lstStyle/>
          <a:p>
            <a:pPr eaLnBrk="1" hangingPunct="1"/>
            <a:r>
              <a:rPr lang="cs-CZ" smtClean="0"/>
              <a:t>Vznikají náhradou kyselého atomu vodíku atomem kovu</a:t>
            </a:r>
          </a:p>
          <a:p>
            <a:pPr eaLnBrk="1" hangingPunct="1"/>
            <a:r>
              <a:rPr lang="cs-CZ" smtClean="0"/>
              <a:t>Příprava: </a:t>
            </a:r>
          </a:p>
          <a:p>
            <a:pPr lvl="1" eaLnBrk="1" hangingPunct="1"/>
            <a:r>
              <a:rPr lang="cs-CZ" smtClean="0"/>
              <a:t>KK + (OH)</a:t>
            </a:r>
            <a:r>
              <a:rPr lang="cs-CZ" baseline="30000" smtClean="0"/>
              <a:t>-</a:t>
            </a:r>
            <a:r>
              <a:rPr lang="cs-CZ" smtClean="0"/>
              <a:t>/(CO</a:t>
            </a:r>
            <a:r>
              <a:rPr lang="cs-CZ" baseline="-25000" smtClean="0"/>
              <a:t>3</a:t>
            </a:r>
            <a:r>
              <a:rPr lang="cs-CZ" smtClean="0"/>
              <a:t>)</a:t>
            </a:r>
            <a:r>
              <a:rPr lang="cs-CZ" baseline="30000" smtClean="0"/>
              <a:t>2-</a:t>
            </a:r>
          </a:p>
          <a:p>
            <a:pPr lvl="1" eaLnBrk="1" hangingPunct="1"/>
            <a:endParaRPr lang="cs-CZ" baseline="30000" smtClean="0"/>
          </a:p>
          <a:p>
            <a:pPr lvl="1" eaLnBrk="1" hangingPunct="1"/>
            <a:endParaRPr lang="cs-CZ" baseline="30000" smtClean="0"/>
          </a:p>
          <a:p>
            <a:pPr lvl="1" eaLnBrk="1" hangingPunct="1"/>
            <a:endParaRPr lang="cs-CZ" baseline="30000" smtClean="0"/>
          </a:p>
          <a:p>
            <a:pPr lvl="1" eaLnBrk="1" hangingPunct="1"/>
            <a:r>
              <a:rPr lang="cs-CZ" smtClean="0"/>
              <a:t>Některé soli je možné připravit reakcí kyseliny s neušlechtilým kovem</a:t>
            </a:r>
          </a:p>
          <a:p>
            <a:pPr lvl="1" eaLnBrk="1" hangingPunct="1"/>
            <a:endParaRPr lang="cs-CZ" smtClean="0"/>
          </a:p>
          <a:p>
            <a:pPr lvl="2"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baseline="30000" smtClean="0"/>
          </a:p>
          <a:p>
            <a:pPr eaLnBrk="1" hangingPunct="1"/>
            <a:endParaRPr lang="cs-CZ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625600" y="3644900"/>
          <a:ext cx="6916738" cy="936625"/>
        </p:xfrm>
        <a:graphic>
          <a:graphicData uri="http://schemas.openxmlformats.org/presentationml/2006/ole">
            <p:oleObj spid="_x0000_s1026" name="Rovnice" r:id="rId3" imgW="3377880" imgH="4572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19250" y="5373688"/>
          <a:ext cx="6480175" cy="506412"/>
        </p:xfrm>
        <a:graphic>
          <a:graphicData uri="http://schemas.openxmlformats.org/presentationml/2006/ole">
            <p:oleObj spid="_x0000_s1027" name="Rovnice" r:id="rId4" imgW="2603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Nadpis 1"/>
          <p:cNvSpPr>
            <a:spLocks noGrp="1"/>
          </p:cNvSpPr>
          <p:nvPr>
            <p:ph type="title" idx="4294967295"/>
          </p:nvPr>
        </p:nvSpPr>
        <p:spPr>
          <a:xfrm>
            <a:off x="250825" y="2603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cs-CZ" smtClean="0"/>
              <a:t>Vlastnosti a význam solí KK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Dekarboxylace – odstranění </a:t>
            </a:r>
            <a:r>
              <a:rPr lang="cs-CZ" sz="2800" dirty="0" err="1" smtClean="0"/>
              <a:t>karbox.skupiny</a:t>
            </a:r>
            <a:r>
              <a:rPr lang="cs-CZ" sz="2800" dirty="0" smtClean="0"/>
              <a:t> ze soli 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Síla KK: </a:t>
            </a:r>
            <a:r>
              <a:rPr lang="cs-CZ" sz="2800" dirty="0" err="1" smtClean="0"/>
              <a:t>KK</a:t>
            </a:r>
            <a:r>
              <a:rPr lang="cs-CZ" sz="2800" dirty="0" smtClean="0"/>
              <a:t> jsou docela slabé </a:t>
            </a:r>
            <a:r>
              <a:rPr lang="cs-CZ" sz="2800" dirty="0" err="1" smtClean="0"/>
              <a:t>kys</a:t>
            </a:r>
            <a:r>
              <a:rPr lang="cs-CZ" sz="2800" dirty="0" smtClean="0"/>
              <a:t>., lze je vytěsnit z jejich solí </a:t>
            </a:r>
            <a:r>
              <a:rPr lang="cs-CZ" sz="2800" dirty="0" err="1" smtClean="0"/>
              <a:t>anorg.kyselinami</a:t>
            </a:r>
            <a:r>
              <a:rPr lang="cs-CZ" sz="2800" dirty="0" smtClean="0"/>
              <a:t> </a:t>
            </a:r>
            <a:r>
              <a:rPr lang="cs-CZ" sz="2800" dirty="0" err="1" smtClean="0"/>
              <a:t>np.HCl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</a:pPr>
            <a:r>
              <a:rPr lang="cs-CZ" sz="2800" dirty="0" smtClean="0"/>
              <a:t>Využití: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b="1" dirty="0" smtClean="0"/>
              <a:t>CH</a:t>
            </a:r>
            <a:r>
              <a:rPr lang="cs-CZ" sz="2300" b="1" baseline="-25000" dirty="0" smtClean="0"/>
              <a:t>3</a:t>
            </a:r>
            <a:r>
              <a:rPr lang="cs-CZ" sz="2300" b="1" dirty="0" smtClean="0"/>
              <a:t>COONa, CH</a:t>
            </a:r>
            <a:r>
              <a:rPr lang="cs-CZ" sz="2300" b="1" baseline="-25000" dirty="0" smtClean="0"/>
              <a:t>3</a:t>
            </a:r>
            <a:r>
              <a:rPr lang="cs-CZ" sz="2300" b="1" dirty="0" smtClean="0"/>
              <a:t>COOK </a:t>
            </a:r>
            <a:r>
              <a:rPr lang="cs-CZ" sz="2300" dirty="0" smtClean="0"/>
              <a:t>– katalyzátory při </a:t>
            </a:r>
            <a:r>
              <a:rPr lang="cs-CZ" sz="2300" dirty="0" err="1" smtClean="0"/>
              <a:t>Perkinově</a:t>
            </a:r>
            <a:r>
              <a:rPr lang="cs-CZ" sz="2300" dirty="0" smtClean="0"/>
              <a:t> syntéze (syntéza </a:t>
            </a:r>
            <a:r>
              <a:rPr lang="cs-CZ" sz="2300" dirty="0" err="1" smtClean="0"/>
              <a:t>org.kys</a:t>
            </a:r>
            <a:r>
              <a:rPr lang="cs-CZ" sz="2300" dirty="0" smtClean="0"/>
              <a:t>. z aromatických aldehydů)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b="1" dirty="0" smtClean="0"/>
              <a:t>(CH</a:t>
            </a:r>
            <a:r>
              <a:rPr lang="cs-CZ" sz="2300" b="1" baseline="-25000" dirty="0" smtClean="0"/>
              <a:t>3</a:t>
            </a:r>
            <a:r>
              <a:rPr lang="cs-CZ" sz="2300" b="1" dirty="0" smtClean="0"/>
              <a:t>COO)</a:t>
            </a:r>
            <a:r>
              <a:rPr lang="cs-CZ" sz="2300" b="1" baseline="-25000" dirty="0" smtClean="0"/>
              <a:t>3</a:t>
            </a:r>
            <a:r>
              <a:rPr lang="cs-CZ" sz="2300" b="1" dirty="0" smtClean="0"/>
              <a:t>Al</a:t>
            </a:r>
            <a:r>
              <a:rPr lang="cs-CZ" sz="2300" dirty="0" smtClean="0"/>
              <a:t> </a:t>
            </a:r>
            <a:r>
              <a:rPr lang="cs-CZ" sz="2300" dirty="0" smtClean="0"/>
              <a:t>– v lékařství (obklady)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b="1" dirty="0" smtClean="0"/>
              <a:t>Benzoan sodný </a:t>
            </a:r>
            <a:r>
              <a:rPr lang="cs-CZ" sz="2300" dirty="0" smtClean="0"/>
              <a:t>– významný konzervační prostředek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300" b="1" dirty="0" smtClean="0"/>
              <a:t>Sodné a draselné soli vyšších MK </a:t>
            </a:r>
            <a:r>
              <a:rPr lang="cs-CZ" sz="2300" dirty="0" smtClean="0"/>
              <a:t>(stearové a palmitové) - mýdla</a:t>
            </a:r>
          </a:p>
          <a:p>
            <a:pPr eaLnBrk="1" hangingPunct="1">
              <a:lnSpc>
                <a:spcPct val="80000"/>
              </a:lnSpc>
            </a:pPr>
            <a:endParaRPr lang="cs-CZ" sz="2800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619250" y="2276475"/>
          <a:ext cx="5024438" cy="428625"/>
        </p:xfrm>
        <a:graphic>
          <a:graphicData uri="http://schemas.openxmlformats.org/presentationml/2006/ole">
            <p:oleObj spid="_x0000_s2050" name="Rovnice" r:id="rId3" imgW="2679480" imgH="22860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1" name="Rovnice" r:id="rId4" imgW="114120" imgH="215640" progId="Equation.3">
              <p:embed/>
            </p:oleObj>
          </a:graphicData>
        </a:graphic>
      </p:graphicFrame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24750" y="5805488"/>
            <a:ext cx="113347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Halogenidy KK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= acylhalogenidy</a:t>
            </a:r>
          </a:p>
          <a:p>
            <a:pPr eaLnBrk="1" hangingPunct="1">
              <a:buFontTx/>
              <a:buChar char="-"/>
            </a:pPr>
            <a:r>
              <a:rPr lang="cs-CZ" smtClean="0"/>
              <a:t>V KK se nahrazuje -OH v -COOH za X (zbytek KK, bez -OH = acyl)</a:t>
            </a:r>
          </a:p>
          <a:p>
            <a:pPr eaLnBrk="1" hangingPunct="1">
              <a:buFontTx/>
              <a:buChar char="-"/>
            </a:pPr>
            <a:r>
              <a:rPr lang="cs-CZ" smtClean="0"/>
              <a:t>Jsou reaktivnější než halogenuhlovodíky, aldehydy nebo ketony – halogen ↑X =&gt; ↓elektronovou hustotu na C karbonylové sk. více než je tomu u aldehydů a ketonů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836613"/>
            <a:ext cx="1285875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Příprava halogenidů KK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Nejvýznamnějsí chloridy</a:t>
            </a:r>
          </a:p>
          <a:p>
            <a:pPr marL="342900" lvl="1" indent="-342900" eaLnBrk="1" hangingPunct="1">
              <a:buFont typeface="Arial" charset="0"/>
              <a:buChar char="•"/>
            </a:pPr>
            <a:endParaRPr lang="cs-CZ" smtClean="0"/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cs-CZ" smtClean="0"/>
              <a:t>Příprava:</a:t>
            </a:r>
          </a:p>
          <a:p>
            <a:pPr marL="742950" lvl="2" indent="-342900" eaLnBrk="1" hangingPunct="1"/>
            <a:r>
              <a:rPr lang="cs-CZ" smtClean="0"/>
              <a:t>Zahříváním PCl</a:t>
            </a:r>
            <a:r>
              <a:rPr lang="cs-CZ" baseline="-25000" smtClean="0"/>
              <a:t>3</a:t>
            </a:r>
            <a:r>
              <a:rPr lang="cs-CZ" smtClean="0"/>
              <a:t>, PCl</a:t>
            </a:r>
            <a:r>
              <a:rPr lang="cs-CZ" baseline="-25000" smtClean="0"/>
              <a:t>5</a:t>
            </a:r>
            <a:r>
              <a:rPr lang="cs-CZ" smtClean="0"/>
              <a:t> nebo Cl</a:t>
            </a:r>
            <a:r>
              <a:rPr lang="cs-CZ" baseline="-25000" smtClean="0"/>
              <a:t>2</a:t>
            </a:r>
            <a:r>
              <a:rPr lang="cs-CZ" smtClean="0"/>
              <a:t>SO (dichlorid kyseliny siřičité = thionylchloridu) s KK</a:t>
            </a:r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342900" lvl="1" indent="-342900" eaLnBrk="1" hangingPunct="1">
              <a:buFont typeface="Wingdings" pitchFamily="2" charset="2"/>
              <a:buNone/>
            </a:pPr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marL="742950" lvl="2" indent="-342900"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292600"/>
            <a:ext cx="7472362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endParaRPr lang="cs-CZ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</a:pPr>
            <a:r>
              <a:rPr lang="cs-CZ" smtClean="0"/>
              <a:t>Výroba: </a:t>
            </a:r>
          </a:p>
          <a:p>
            <a:pPr marL="742950" lvl="2" indent="-342900" eaLnBrk="1" hangingPunct="1"/>
            <a:r>
              <a:rPr lang="cs-CZ" smtClean="0"/>
              <a:t>reakce Na solí příslušné KK s POCl</a:t>
            </a:r>
            <a:r>
              <a:rPr lang="cs-CZ" baseline="-25000" smtClean="0"/>
              <a:t>3</a:t>
            </a:r>
            <a:r>
              <a:rPr lang="cs-CZ" smtClean="0"/>
              <a:t> (trichlorid kys.fosforečné = trichloridem fosforylu) nebo SOCl</a:t>
            </a:r>
            <a:r>
              <a:rPr lang="cs-CZ" baseline="-25000" smtClean="0"/>
              <a:t>2</a:t>
            </a:r>
            <a:r>
              <a:rPr lang="cs-CZ" smtClean="0"/>
              <a:t> (dichloridem kys.sírové = dichloridem sulfurylu)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3573463"/>
            <a:ext cx="559911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Vlastnosti a význam halogenidů KK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Kapalné, některé krystalické ostrého zápachu, nižší t</a:t>
            </a:r>
            <a:r>
              <a:rPr lang="cs-CZ" sz="1100" smtClean="0"/>
              <a:t>v</a:t>
            </a:r>
            <a:r>
              <a:rPr lang="cs-CZ" smtClean="0"/>
              <a:t> než kys.od nichž jsou odvozeny</a:t>
            </a:r>
          </a:p>
          <a:p>
            <a:pPr eaLnBrk="1" hangingPunct="1"/>
            <a:r>
              <a:rPr lang="cs-CZ" smtClean="0"/>
              <a:t>Reaktivní - v organické syntéze s užívají jako acylační činidla (zavádějí acylskupinu do molekul org.slouč.)</a:t>
            </a:r>
          </a:p>
          <a:p>
            <a:pPr eaLnBrk="1" hangingPunct="1"/>
            <a:r>
              <a:rPr lang="cs-CZ" smtClean="0"/>
              <a:t>Nejčastěji reagují mechanismem nukleofilní substituce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>
                <a:latin typeface="Times New Roman" pitchFamily="18" charset="0"/>
                <a:cs typeface="Times New Roman" pitchFamily="18" charset="0"/>
              </a:rPr>
              <a:t>Reaktivita halogenidů KK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Reakce s vodou → vývoj chlorovodíku a vznik org.kys.</a:t>
            </a:r>
          </a:p>
          <a:p>
            <a:pPr eaLnBrk="1" hangingPunct="1"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buFont typeface="Wingdings" pitchFamily="2" charset="2"/>
              <a:buNone/>
            </a:pPr>
            <a:endParaRPr lang="cs-CZ" sz="1000" smtClean="0"/>
          </a:p>
          <a:p>
            <a:pPr eaLnBrk="1" hangingPunct="1">
              <a:buFont typeface="Wingdings" pitchFamily="2" charset="2"/>
              <a:buNone/>
            </a:pPr>
            <a:endParaRPr lang="cs-CZ" sz="1000" smtClean="0"/>
          </a:p>
          <a:p>
            <a:pPr eaLnBrk="1" hangingPunct="1">
              <a:buFont typeface="Wingdings" pitchFamily="2" charset="2"/>
              <a:buNone/>
            </a:pPr>
            <a:endParaRPr lang="cs-CZ" sz="1000" smtClean="0"/>
          </a:p>
          <a:p>
            <a:pPr eaLnBrk="1" hangingPunct="1">
              <a:buFont typeface="Wingdings" pitchFamily="2" charset="2"/>
              <a:buNone/>
            </a:pPr>
            <a:endParaRPr lang="cs-CZ" sz="1100" smtClean="0"/>
          </a:p>
          <a:p>
            <a:pPr eaLnBrk="1" hangingPunct="1"/>
            <a:r>
              <a:rPr lang="cs-CZ" sz="2600" smtClean="0"/>
              <a:t>Reakce a alkoholem → ester kys. a HCl</a:t>
            </a:r>
          </a:p>
          <a:p>
            <a:pPr eaLnBrk="1" hangingPunct="1"/>
            <a:endParaRPr lang="cs-CZ" sz="2600" smtClean="0"/>
          </a:p>
          <a:p>
            <a:pPr eaLnBrk="1" hangingPunct="1"/>
            <a:endParaRPr lang="cs-CZ" sz="2600" smtClean="0"/>
          </a:p>
          <a:p>
            <a:pPr eaLnBrk="1" hangingPunct="1"/>
            <a:endParaRPr lang="cs-CZ" sz="1100" smtClean="0"/>
          </a:p>
          <a:p>
            <a:pPr eaLnBrk="1" hangingPunct="1"/>
            <a:endParaRPr lang="cs-CZ" sz="1100" smtClean="0"/>
          </a:p>
          <a:p>
            <a:pPr eaLnBrk="1" hangingPunct="1">
              <a:buFont typeface="Wingdings" pitchFamily="2" charset="2"/>
              <a:buNone/>
            </a:pPr>
            <a:endParaRPr lang="cs-CZ" sz="1100" smtClean="0"/>
          </a:p>
          <a:p>
            <a:pPr eaLnBrk="1" hangingPunct="1"/>
            <a:r>
              <a:rPr lang="cs-CZ" sz="2600" smtClean="0"/>
              <a:t>Reakce s NH</a:t>
            </a:r>
            <a:r>
              <a:rPr lang="cs-CZ" sz="2600" baseline="-25000" smtClean="0"/>
              <a:t>3</a:t>
            </a:r>
            <a:r>
              <a:rPr lang="cs-CZ" sz="2600" smtClean="0"/>
              <a:t> → amid kys. a chlorid amonný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5122" name="Rovnice" r:id="rId3" imgW="114120" imgH="215640" progId="">
              <p:embed/>
            </p:oleObj>
          </a:graphicData>
        </a:graphic>
      </p:graphicFrame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6375" y="2492375"/>
            <a:ext cx="5757863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4365625"/>
            <a:ext cx="4786312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cs-CZ" smtClean="0"/>
              <a:t>Anhydridy KK</a:t>
            </a:r>
          </a:p>
        </p:txBody>
      </p:sp>
      <p:sp>
        <p:nvSpPr>
          <p:cNvPr id="24578" name="Zástupný symbol pro obsah 8"/>
          <p:cNvSpPr>
            <a:spLocks noGrp="1"/>
          </p:cNvSpPr>
          <p:nvPr>
            <p:ph idx="4294967295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pPr eaLnBrk="1" hangingPunct="1"/>
            <a:r>
              <a:rPr lang="cs-CZ" smtClean="0"/>
              <a:t>Obecný vzorec: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Název: anhydrid karboxylové kyseliny</a:t>
            </a:r>
          </a:p>
          <a:p>
            <a:pPr eaLnBrk="1" hangingPunct="1"/>
            <a:endParaRPr lang="cs-CZ" smtClean="0"/>
          </a:p>
        </p:txBody>
      </p:sp>
      <p:pic>
        <p:nvPicPr>
          <p:cNvPr id="2457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2133600"/>
            <a:ext cx="3452812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</p:bldLst>
  </p:timing>
</p:sld>
</file>

<file path=ppt/theme/theme1.xml><?xml version="1.0" encoding="utf-8"?>
<a:theme xmlns:a="http://schemas.openxmlformats.org/drawingml/2006/main" name="Hrany">
  <a:themeElements>
    <a:clrScheme name="Hrany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Hrany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rany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any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any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184</TotalTime>
  <Words>580</Words>
  <Application>Microsoft Office PowerPoint</Application>
  <PresentationFormat>Předvádění na obrazovce (4:3)</PresentationFormat>
  <Paragraphs>121</Paragraphs>
  <Slides>19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Hrany</vt:lpstr>
      <vt:lpstr>Rovnice</vt:lpstr>
      <vt:lpstr>Funkční deriváty karboxylových kyselin</vt:lpstr>
      <vt:lpstr>Soli KK</vt:lpstr>
      <vt:lpstr>Vlastnosti a význam solí KK</vt:lpstr>
      <vt:lpstr>Halogenidy KK</vt:lpstr>
      <vt:lpstr>Příprava halogenidů KK</vt:lpstr>
      <vt:lpstr>Snímek 6</vt:lpstr>
      <vt:lpstr>Vlastnosti a význam halogenidů KK</vt:lpstr>
      <vt:lpstr>Reaktivita halogenidů KK</vt:lpstr>
      <vt:lpstr>Anhydridy KK</vt:lpstr>
      <vt:lpstr>Příprava anhydridů KK</vt:lpstr>
      <vt:lpstr>Vlastnosti a význam anhydridů KK</vt:lpstr>
      <vt:lpstr>Reaktivita anhydridů KK</vt:lpstr>
      <vt:lpstr>Estery KK</vt:lpstr>
      <vt:lpstr>Vlastnosti a význam esterů KK</vt:lpstr>
      <vt:lpstr>Výroba mýdla</vt:lpstr>
      <vt:lpstr>Snímek 16</vt:lpstr>
      <vt:lpstr>Amidy KK</vt:lpstr>
      <vt:lpstr>Nitrily KK</vt:lpstr>
      <vt:lpstr>Zdroje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deriváty karboxylových kyselin</dc:title>
  <dc:creator>uzivatel</dc:creator>
  <cp:lastModifiedBy>Učitel</cp:lastModifiedBy>
  <cp:revision>16</cp:revision>
  <dcterms:created xsi:type="dcterms:W3CDTF">2012-03-08T15:06:54Z</dcterms:created>
  <dcterms:modified xsi:type="dcterms:W3CDTF">2012-04-12T14:23:02Z</dcterms:modified>
</cp:coreProperties>
</file>