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F2B4-46DA-42D6-AEE2-16827376F00D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C72A-FDAF-4966-ACEF-745704582B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1658-5C6A-4B66-A7A6-05BB0284C7C1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5746A-268D-41DB-AAB3-274A6AF505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818C9-E6CE-4A69-AD1F-5FC56A59B04F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8504-7675-42F6-B092-C1F2AFA0B2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5E2D1-DFEE-477D-8438-543098D13991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0118-0882-4B3A-ABFE-A03371027E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3D9C-B4E8-47A9-94F6-8EC21679BDD2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9712-84FE-4DA2-B955-BC88699FF4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8973-20D5-4C31-85A3-2C859C008018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8ECD-7565-4AAD-8B4B-577C42A973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CB0A-F46A-4430-90A8-0A9DAE036044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51C3-BF54-486F-833D-9FC078876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A31F-450F-4A0A-825E-9E1B824564BF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4B79-12B0-42EA-80E8-9B1FB091D4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C290-202B-4038-9530-05980B2A6220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AA7C-9D74-45BE-9DAD-71F96B50E8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FD6B-7F76-4229-82D9-46B1A4DCB199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F994-6247-40FF-B5C6-585123C17F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600C-E43F-4576-963E-6FFD979902BB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10FE-2AD8-456F-BE40-925760FF2B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35A2BD-7187-4C78-B2F9-9701A650B8FB}" type="datetimeFigureOut">
              <a:rPr lang="cs-CZ"/>
              <a:pPr>
                <a:defRPr/>
              </a:pPr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F76704-C7D6-4018-AA34-42694D794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b/bd/Dolomit_Rumunia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//upload.wikimedia.org/wikipedia/commons/3/30/Mineraly.sk_-_magnezit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e/ee/Peridot2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0/09/Spinel2.jpg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0/0b/Pichblende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//upload.wikimedia.org/wikipedia/commons/9/96/Calcium_unter_Argon_Schutzgasatmosph%C3%A4r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1/16/Barium_unter_Argon_Schutzgas_Atmosph%C3%A4re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c/c0/Strontium_unter_Argon_Schutzgas_Atmosph%C3%A4re.jpg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 descr="tabulka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143125"/>
            <a:ext cx="54197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ovéPole 5"/>
          <p:cNvSpPr txBox="1">
            <a:spLocks noChangeArrowheads="1"/>
          </p:cNvSpPr>
          <p:nvPr/>
        </p:nvSpPr>
        <p:spPr bwMode="auto">
          <a:xfrm>
            <a:off x="1357313" y="857250"/>
            <a:ext cx="47037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>
                <a:latin typeface="Calibri" pitchFamily="34" charset="0"/>
              </a:rPr>
              <a:t>HOŘČÍK </a:t>
            </a:r>
          </a:p>
          <a:p>
            <a:r>
              <a:rPr lang="cs-CZ" sz="3200">
                <a:latin typeface="Calibri" pitchFamily="34" charset="0"/>
              </a:rPr>
              <a:t>KOVY ALKALICKÝCH ZEMIN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571500" y="5786438"/>
            <a:ext cx="495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Pozn. Elektronová konfigurace  valenční vrstvy – ns</a:t>
            </a:r>
            <a:r>
              <a:rPr lang="cs-CZ" baseline="30000">
                <a:latin typeface="Calibri" pitchFamily="34" charset="0"/>
              </a:rPr>
              <a:t>2</a:t>
            </a:r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642938" y="1357313"/>
            <a:ext cx="5297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Sloučeniny kovů alkalických zemin: 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714375" y="1928813"/>
            <a:ext cx="57753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latin typeface="Calibri" pitchFamily="34" charset="0"/>
              </a:rPr>
              <a:t>OXIDY: MO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vysoké body tání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reagují s vodou za vzniku hydroxidů: CaO +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 → Ca(OH)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785813" y="3071813"/>
            <a:ext cx="7191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</a:t>
            </a:r>
            <a:r>
              <a:rPr lang="cs-CZ" b="1">
                <a:latin typeface="Calibri" pitchFamily="34" charset="0"/>
              </a:rPr>
              <a:t>Oxid vápenatý CaO (pálené vápno) 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příprava: termický rozklade uhličitanu vápenatého:  CaCO</a:t>
            </a:r>
            <a:r>
              <a:rPr lang="cs-CZ" baseline="-25000">
                <a:latin typeface="Calibri" pitchFamily="34" charset="0"/>
              </a:rPr>
              <a:t>3</a:t>
            </a:r>
            <a:r>
              <a:rPr lang="cs-CZ">
                <a:latin typeface="Calibri" pitchFamily="34" charset="0"/>
              </a:rPr>
              <a:t> → CaO + CO</a:t>
            </a:r>
            <a:r>
              <a:rPr lang="cs-CZ" baseline="-25000">
                <a:latin typeface="Calibri" pitchFamily="34" charset="0"/>
              </a:rPr>
              <a:t>2</a:t>
            </a:r>
          </a:p>
          <a:p>
            <a:pPr>
              <a:buFontTx/>
              <a:buChar char="-"/>
            </a:pPr>
            <a:r>
              <a:rPr lang="cs-CZ" baseline="-25000">
                <a:latin typeface="Calibri" pitchFamily="34" charset="0"/>
              </a:rPr>
              <a:t> </a:t>
            </a:r>
            <a:r>
              <a:rPr lang="cs-CZ">
                <a:latin typeface="Calibri" pitchFamily="34" charset="0"/>
              </a:rPr>
              <a:t> reakce s vodou (tzv. hašení vápna): CaO +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 → Ca(OH)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(hašené vápno)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vytvrdnutí: Ca(OH)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+ CO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→ CaCO</a:t>
            </a:r>
            <a:r>
              <a:rPr lang="cs-CZ" baseline="-25000">
                <a:latin typeface="Calibri" pitchFamily="34" charset="0"/>
              </a:rPr>
              <a:t>3</a:t>
            </a:r>
            <a:r>
              <a:rPr lang="cs-CZ">
                <a:latin typeface="Calibri" pitchFamily="34" charset="0"/>
              </a:rPr>
              <a:t> +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</a:t>
            </a:r>
            <a:endParaRPr lang="cs-CZ" baseline="-25000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pic>
        <p:nvPicPr>
          <p:cNvPr id="23554" name="Picture 2" descr="http://upload.wikimedia.org/wikipedia/commons/5/5d/Oxid_v%C3%A1penat%C3%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4572000"/>
            <a:ext cx="43338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12291" name="TextovéPole 2"/>
          <p:cNvSpPr txBox="1">
            <a:spLocks noChangeArrowheads="1"/>
          </p:cNvSpPr>
          <p:nvPr/>
        </p:nvSpPr>
        <p:spPr bwMode="auto">
          <a:xfrm>
            <a:off x="571500" y="1428750"/>
            <a:ext cx="52974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Sloučeniny kovů alkalických zemin: 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714375" y="2286000"/>
            <a:ext cx="81216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latin typeface="Calibri" pitchFamily="34" charset="0"/>
              </a:rPr>
              <a:t>HYDROXIDY: M(OH)</a:t>
            </a:r>
            <a:r>
              <a:rPr lang="cs-CZ" u="sng" baseline="-25000">
                <a:latin typeface="Calibri" pitchFamily="34" charset="0"/>
              </a:rPr>
              <a:t>2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ve vodných roztocích – silné zásady, síla stoupá s rostoucím protonovým číslem kovu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rozpustnost: Ca(OH)</a:t>
            </a:r>
            <a:r>
              <a:rPr lang="cs-CZ" baseline="-25000">
                <a:latin typeface="Calibri" pitchFamily="34" charset="0"/>
              </a:rPr>
              <a:t>2 </a:t>
            </a:r>
            <a:r>
              <a:rPr lang="cs-CZ">
                <a:latin typeface="Calibri" pitchFamily="34" charset="0"/>
              </a:rPr>
              <a:t> - malá, s teplotou klesá</a:t>
            </a:r>
          </a:p>
          <a:p>
            <a:r>
              <a:rPr lang="cs-CZ">
                <a:latin typeface="Calibri" pitchFamily="34" charset="0"/>
              </a:rPr>
              <a:t>                         Sr(OH)</a:t>
            </a:r>
            <a:r>
              <a:rPr lang="cs-CZ" baseline="-25000">
                <a:latin typeface="Calibri" pitchFamily="34" charset="0"/>
              </a:rPr>
              <a:t>2, </a:t>
            </a:r>
            <a:r>
              <a:rPr lang="cs-CZ">
                <a:latin typeface="Calibri" pitchFamily="34" charset="0"/>
              </a:rPr>
              <a:t>Ba(OH)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– větší, s teplotou roste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785813" y="4286250"/>
            <a:ext cx="5864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latin typeface="Calibri" pitchFamily="34" charset="0"/>
              </a:rPr>
              <a:t>HYDRIDY: MH</a:t>
            </a:r>
            <a:r>
              <a:rPr lang="cs-CZ" u="sng" baseline="-25000">
                <a:latin typeface="Calibri" pitchFamily="34" charset="0"/>
              </a:rPr>
              <a:t>2</a:t>
            </a:r>
            <a:r>
              <a:rPr lang="cs-CZ" u="sng">
                <a:latin typeface="Calibri" pitchFamily="34" charset="0"/>
              </a:rPr>
              <a:t> </a:t>
            </a:r>
          </a:p>
          <a:p>
            <a:r>
              <a:rPr lang="cs-CZ">
                <a:latin typeface="Calibri" pitchFamily="34" charset="0"/>
              </a:rPr>
              <a:t>-přímá reakce prvků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bílé, pevné látky, bouřlivě reagují s vodou → hydroxid, vodík</a:t>
            </a: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13315" name="TextovéPole 2"/>
          <p:cNvSpPr txBox="1">
            <a:spLocks noChangeArrowheads="1"/>
          </p:cNvSpPr>
          <p:nvPr/>
        </p:nvSpPr>
        <p:spPr bwMode="auto">
          <a:xfrm>
            <a:off x="571500" y="1357313"/>
            <a:ext cx="52974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Sloučeniny kovů alkalických zemin: 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1500" y="2071688"/>
            <a:ext cx="8572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u="sng">
                <a:latin typeface="Calibri" pitchFamily="34" charset="0"/>
              </a:rPr>
              <a:t>ACETYLIDY: MC</a:t>
            </a:r>
            <a:r>
              <a:rPr lang="cs-CZ" u="sng" baseline="-25000">
                <a:latin typeface="Calibri" pitchFamily="34" charset="0"/>
              </a:rPr>
              <a:t>2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přímá syntéza prvků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reakcí s vodou → hydroxid, acetylen</a:t>
            </a:r>
          </a:p>
          <a:p>
            <a:r>
              <a:rPr lang="cs-CZ">
                <a:latin typeface="Calibri" pitchFamily="34" charset="0"/>
              </a:rPr>
              <a:t>                             CaC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+ 2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 → Ca(OH)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+ C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H</a:t>
            </a:r>
            <a:r>
              <a:rPr lang="cs-CZ" baseline="-25000">
                <a:latin typeface="Calibri" pitchFamily="34" charset="0"/>
              </a:rPr>
              <a:t>2</a:t>
            </a:r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14375" y="3857625"/>
            <a:ext cx="81502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Acetylid (karbid) vápenatý CaC</a:t>
            </a:r>
            <a:r>
              <a:rPr lang="cs-CZ" b="1" baseline="-25000">
                <a:latin typeface="Calibri" pitchFamily="34" charset="0"/>
              </a:rPr>
              <a:t>2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                             CaO + 3 C → CaC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+ CO</a:t>
            </a:r>
          </a:p>
          <a:p>
            <a:r>
              <a:rPr lang="cs-CZ">
                <a:latin typeface="Calibri" pitchFamily="34" charset="0"/>
              </a:rPr>
              <a:t>      - reakce s dusíkem za tvorby kyanamidu vápenatého CaCN</a:t>
            </a:r>
            <a:r>
              <a:rPr lang="cs-CZ" baseline="-25000">
                <a:latin typeface="Calibri" pitchFamily="34" charset="0"/>
              </a:rPr>
              <a:t>2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                             CaC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+ N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→ CaCN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+ C</a:t>
            </a:r>
          </a:p>
          <a:p>
            <a:r>
              <a:rPr lang="cs-CZ">
                <a:latin typeface="Calibri" pitchFamily="34" charset="0"/>
              </a:rPr>
              <a:t>      - CaCN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(</a:t>
            </a:r>
            <a:r>
              <a:rPr lang="cs-CZ" i="1">
                <a:latin typeface="Calibri" pitchFamily="34" charset="0"/>
              </a:rPr>
              <a:t>dusíkaté vápno)</a:t>
            </a:r>
            <a:r>
              <a:rPr lang="cs-CZ">
                <a:latin typeface="Calibri" pitchFamily="34" charset="0"/>
              </a:rPr>
              <a:t> - hnojivo, působením vody  se pomalu uvolňuje amoniak</a:t>
            </a:r>
          </a:p>
          <a:p>
            <a:r>
              <a:rPr lang="cs-CZ">
                <a:latin typeface="Calibri" pitchFamily="34" charset="0"/>
              </a:rPr>
              <a:t>                             CaCN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+ 3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 → CaCO</a:t>
            </a:r>
            <a:r>
              <a:rPr lang="cs-CZ" baseline="-25000">
                <a:latin typeface="Calibri" pitchFamily="34" charset="0"/>
              </a:rPr>
              <a:t>3</a:t>
            </a:r>
            <a:r>
              <a:rPr lang="cs-CZ">
                <a:latin typeface="Calibri" pitchFamily="34" charset="0"/>
              </a:rPr>
              <a:t> + 2 NH</a:t>
            </a:r>
            <a:r>
              <a:rPr lang="cs-CZ" baseline="-25000">
                <a:latin typeface="Calibri" pitchFamily="34" charset="0"/>
              </a:rPr>
              <a:t>3</a:t>
            </a:r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14339" name="TextovéPole 2"/>
          <p:cNvSpPr txBox="1">
            <a:spLocks noChangeArrowheads="1"/>
          </p:cNvSpPr>
          <p:nvPr/>
        </p:nvSpPr>
        <p:spPr bwMode="auto">
          <a:xfrm>
            <a:off x="428625" y="1285875"/>
            <a:ext cx="52974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Sloučeniny kovů alkalických zemin: 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4340" name="TextovéPole 3"/>
          <p:cNvSpPr txBox="1">
            <a:spLocks noChangeArrowheads="1"/>
          </p:cNvSpPr>
          <p:nvPr/>
        </p:nvSpPr>
        <p:spPr bwMode="auto">
          <a:xfrm>
            <a:off x="500063" y="271462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latin typeface="Calibri" pitchFamily="34" charset="0"/>
              </a:rPr>
              <a:t>KRASOVÉ JEVY:</a:t>
            </a:r>
            <a:r>
              <a:rPr lang="cs-CZ">
                <a:latin typeface="Calibri" pitchFamily="34" charset="0"/>
              </a:rPr>
              <a:t> </a:t>
            </a:r>
          </a:p>
        </p:txBody>
      </p:sp>
      <p:sp>
        <p:nvSpPr>
          <p:cNvPr id="14341" name="TextovéPole 5"/>
          <p:cNvSpPr txBox="1">
            <a:spLocks noChangeArrowheads="1"/>
          </p:cNvSpPr>
          <p:nvPr/>
        </p:nvSpPr>
        <p:spPr bwMode="auto">
          <a:xfrm>
            <a:off x="571500" y="3214688"/>
            <a:ext cx="3281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CaCO</a:t>
            </a:r>
            <a:r>
              <a:rPr lang="cs-CZ" baseline="-25000">
                <a:latin typeface="Calibri" pitchFamily="34" charset="0"/>
              </a:rPr>
              <a:t>3</a:t>
            </a:r>
            <a:r>
              <a:rPr lang="cs-CZ">
                <a:latin typeface="Calibri" pitchFamily="34" charset="0"/>
              </a:rPr>
              <a:t> + CO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+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 → Ca(HCO</a:t>
            </a:r>
            <a:r>
              <a:rPr lang="cs-CZ" baseline="-25000">
                <a:latin typeface="Calibri" pitchFamily="34" charset="0"/>
              </a:rPr>
              <a:t>3</a:t>
            </a:r>
            <a:r>
              <a:rPr lang="cs-CZ">
                <a:latin typeface="Calibri" pitchFamily="34" charset="0"/>
              </a:rPr>
              <a:t>)</a:t>
            </a:r>
            <a:r>
              <a:rPr lang="cs-CZ" baseline="-25000">
                <a:latin typeface="Calibri" pitchFamily="34" charset="0"/>
              </a:rPr>
              <a:t>2</a:t>
            </a:r>
          </a:p>
        </p:txBody>
      </p:sp>
      <p:sp>
        <p:nvSpPr>
          <p:cNvPr id="14342" name="TextovéPole 6"/>
          <p:cNvSpPr txBox="1">
            <a:spLocks noChangeArrowheads="1"/>
          </p:cNvSpPr>
          <p:nvPr/>
        </p:nvSpPr>
        <p:spPr bwMode="auto">
          <a:xfrm>
            <a:off x="571500" y="3929063"/>
            <a:ext cx="3257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Ca(HCO</a:t>
            </a:r>
            <a:r>
              <a:rPr lang="cs-CZ" baseline="-25000">
                <a:latin typeface="Calibri" pitchFamily="34" charset="0"/>
              </a:rPr>
              <a:t>3</a:t>
            </a:r>
            <a:r>
              <a:rPr lang="cs-CZ">
                <a:latin typeface="Calibri" pitchFamily="34" charset="0"/>
              </a:rPr>
              <a:t>)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→ CaCO</a:t>
            </a:r>
            <a:r>
              <a:rPr lang="cs-CZ" baseline="-25000">
                <a:latin typeface="Calibri" pitchFamily="34" charset="0"/>
              </a:rPr>
              <a:t>3</a:t>
            </a:r>
            <a:r>
              <a:rPr lang="cs-CZ">
                <a:latin typeface="Calibri" pitchFamily="34" charset="0"/>
              </a:rPr>
              <a:t> + CO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+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 </a:t>
            </a:r>
            <a:endParaRPr lang="cs-CZ" baseline="-25000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pic>
        <p:nvPicPr>
          <p:cNvPr id="14343" name="Picture 1" descr="https://is.muni.cz/auth/el/1431/podzim2008/C1441/publikace/resources/kras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928813"/>
            <a:ext cx="1905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https://is.muni.cz/auth/el/1431/podzim2008/C1441/publikace/resources/kra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1785938"/>
            <a:ext cx="1905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" descr="https://is.muni.cz/auth/el/1431/podzim2008/C1441/publikace/resources/kras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3733800"/>
            <a:ext cx="1905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00063" y="2286000"/>
            <a:ext cx="29575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>
                <a:latin typeface="+mn-lt"/>
              </a:rPr>
              <a:t>Uhličitan vápenatý (CaCO</a:t>
            </a:r>
            <a:r>
              <a:rPr lang="cs-CZ" b="1" baseline="-25000" dirty="0">
                <a:latin typeface="+mn-lt"/>
              </a:rPr>
              <a:t>3</a:t>
            </a:r>
            <a:r>
              <a:rPr lang="cs-CZ" b="1" dirty="0">
                <a:latin typeface="+mn-lt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15363" name="TextovéPole 3"/>
          <p:cNvSpPr txBox="1">
            <a:spLocks noChangeArrowheads="1"/>
          </p:cNvSpPr>
          <p:nvPr/>
        </p:nvSpPr>
        <p:spPr bwMode="auto">
          <a:xfrm>
            <a:off x="285750" y="1214438"/>
            <a:ext cx="529748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u="sng">
                <a:latin typeface="Calibri" pitchFamily="34" charset="0"/>
              </a:rPr>
              <a:t>Sloučeniny kovů alkalických zemin:</a:t>
            </a:r>
          </a:p>
          <a:p>
            <a:r>
              <a:rPr lang="cs-CZ" sz="2800" u="sng">
                <a:latin typeface="Calibri" pitchFamily="34" charset="0"/>
              </a:rPr>
              <a:t> 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5364" name="TextovéPole 4"/>
          <p:cNvSpPr txBox="1">
            <a:spLocks noChangeArrowheads="1"/>
          </p:cNvSpPr>
          <p:nvPr/>
        </p:nvSpPr>
        <p:spPr bwMode="auto">
          <a:xfrm>
            <a:off x="3714750" y="1714500"/>
            <a:ext cx="1781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                TVRDOST VODY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rot="5400000">
            <a:off x="3143250" y="2357438"/>
            <a:ext cx="428625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5500688" y="2357438"/>
            <a:ext cx="500062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142875" y="2928938"/>
            <a:ext cx="43576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                                         </a:t>
            </a:r>
            <a:r>
              <a:rPr lang="cs-CZ" b="1" dirty="0">
                <a:latin typeface="Calibri" pitchFamily="34" charset="0"/>
              </a:rPr>
              <a:t>Přechodná</a:t>
            </a:r>
          </a:p>
          <a:p>
            <a:r>
              <a:rPr lang="cs-CZ" dirty="0">
                <a:latin typeface="Calibri" pitchFamily="34" charset="0"/>
              </a:rPr>
              <a:t>                                Lze varem odstranit.</a:t>
            </a:r>
            <a:endParaRPr lang="cs-CZ" b="1" baseline="-25000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r>
              <a:rPr lang="cs-CZ" dirty="0" err="1">
                <a:latin typeface="Calibri" pitchFamily="34" charset="0"/>
              </a:rPr>
              <a:t>hydrogenuhličitan</a:t>
            </a:r>
            <a:r>
              <a:rPr lang="cs-CZ" dirty="0">
                <a:latin typeface="Calibri" pitchFamily="34" charset="0"/>
              </a:rPr>
              <a:t> vápenatý Ca(HCO</a:t>
            </a:r>
            <a:r>
              <a:rPr lang="cs-CZ" baseline="-25000" dirty="0">
                <a:latin typeface="Calibri" pitchFamily="34" charset="0"/>
              </a:rPr>
              <a:t>3</a:t>
            </a:r>
            <a:r>
              <a:rPr lang="cs-CZ" dirty="0">
                <a:latin typeface="Calibri" pitchFamily="34" charset="0"/>
              </a:rPr>
              <a:t>)</a:t>
            </a:r>
            <a:r>
              <a:rPr lang="cs-CZ" baseline="-25000" dirty="0">
                <a:latin typeface="Calibri" pitchFamily="34" charset="0"/>
              </a:rPr>
              <a:t>2</a:t>
            </a:r>
          </a:p>
          <a:p>
            <a:r>
              <a:rPr lang="cs-CZ" dirty="0" err="1">
                <a:latin typeface="Calibri" pitchFamily="34" charset="0"/>
              </a:rPr>
              <a:t>hydrogenuhličitan</a:t>
            </a:r>
            <a:r>
              <a:rPr lang="cs-CZ" dirty="0">
                <a:latin typeface="Calibri" pitchFamily="34" charset="0"/>
              </a:rPr>
              <a:t> hořečnatý Mg(HCO</a:t>
            </a:r>
            <a:r>
              <a:rPr lang="cs-CZ" baseline="-25000" dirty="0">
                <a:latin typeface="Calibri" pitchFamily="34" charset="0"/>
              </a:rPr>
              <a:t>3</a:t>
            </a:r>
            <a:r>
              <a:rPr lang="cs-CZ" dirty="0">
                <a:latin typeface="Calibri" pitchFamily="34" charset="0"/>
              </a:rPr>
              <a:t>)</a:t>
            </a:r>
            <a:r>
              <a:rPr lang="cs-CZ" baseline="-25000" dirty="0">
                <a:latin typeface="Calibri" pitchFamily="34" charset="0"/>
              </a:rPr>
              <a:t>2</a:t>
            </a:r>
          </a:p>
          <a:p>
            <a:endParaRPr lang="cs-CZ" i="1" baseline="-25000" dirty="0">
              <a:latin typeface="Calibri" pitchFamily="34" charset="0"/>
            </a:endParaRPr>
          </a:p>
          <a:p>
            <a:endParaRPr lang="cs-CZ" i="1" dirty="0">
              <a:latin typeface="Calibri" pitchFamily="34" charset="0"/>
            </a:endParaRPr>
          </a:p>
          <a:p>
            <a:endParaRPr lang="cs-CZ" i="1" dirty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5429250" y="2928938"/>
            <a:ext cx="33575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            Trvalá</a:t>
            </a:r>
          </a:p>
          <a:p>
            <a:r>
              <a:rPr lang="cs-CZ" dirty="0">
                <a:latin typeface="Calibri" pitchFamily="34" charset="0"/>
              </a:rPr>
              <a:t>Nelze varem odstranit.</a:t>
            </a:r>
          </a:p>
          <a:p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síran vápenatý  </a:t>
            </a:r>
            <a:r>
              <a:rPr lang="cs-CZ" dirty="0" smtClean="0">
                <a:latin typeface="Calibri" pitchFamily="34" charset="0"/>
              </a:rPr>
              <a:t>CaSO</a:t>
            </a:r>
            <a:r>
              <a:rPr lang="cs-CZ" baseline="-25000" dirty="0" smtClean="0">
                <a:latin typeface="Calibri" pitchFamily="34" charset="0"/>
              </a:rPr>
              <a:t>4</a:t>
            </a:r>
            <a:endParaRPr lang="cs-CZ" baseline="-25000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síran hořečnatý </a:t>
            </a:r>
            <a:r>
              <a:rPr lang="cs-CZ" dirty="0" smtClean="0">
                <a:latin typeface="Calibri" pitchFamily="34" charset="0"/>
              </a:rPr>
              <a:t>MgSO</a:t>
            </a:r>
            <a:r>
              <a:rPr lang="cs-CZ" baseline="-25000" dirty="0" smtClean="0">
                <a:latin typeface="Calibri" pitchFamily="34" charset="0"/>
              </a:rPr>
              <a:t>4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16387" name="TextovéPole 3"/>
          <p:cNvSpPr txBox="1">
            <a:spLocks noChangeArrowheads="1"/>
          </p:cNvSpPr>
          <p:nvPr/>
        </p:nvSpPr>
        <p:spPr bwMode="auto">
          <a:xfrm>
            <a:off x="500063" y="1500188"/>
            <a:ext cx="52974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Sloučeniny kovů alkalických zemin: 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6388" name="TextovéPole 4"/>
          <p:cNvSpPr txBox="1">
            <a:spLocks noChangeArrowheads="1"/>
          </p:cNvSpPr>
          <p:nvPr/>
        </p:nvSpPr>
        <p:spPr bwMode="auto">
          <a:xfrm>
            <a:off x="2857500" y="2286000"/>
            <a:ext cx="257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SÁDROVEC     →     SÁDRA</a:t>
            </a:r>
          </a:p>
        </p:txBody>
      </p:sp>
      <p:sp>
        <p:nvSpPr>
          <p:cNvPr id="16389" name="TextovéPole 5"/>
          <p:cNvSpPr txBox="1">
            <a:spLocks noChangeArrowheads="1"/>
          </p:cNvSpPr>
          <p:nvPr/>
        </p:nvSpPr>
        <p:spPr bwMode="auto">
          <a:xfrm>
            <a:off x="2571750" y="2928938"/>
            <a:ext cx="414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2 CaSO</a:t>
            </a:r>
            <a:r>
              <a:rPr lang="cs-CZ" baseline="-25000">
                <a:latin typeface="Calibri" pitchFamily="34" charset="0"/>
              </a:rPr>
              <a:t>4</a:t>
            </a:r>
            <a:r>
              <a:rPr lang="cs-CZ">
                <a:latin typeface="Calibri" pitchFamily="34" charset="0"/>
              </a:rPr>
              <a:t> . 2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 → 2CaSO</a:t>
            </a:r>
            <a:r>
              <a:rPr lang="cs-CZ" baseline="-25000">
                <a:latin typeface="Calibri" pitchFamily="34" charset="0"/>
              </a:rPr>
              <a:t>4</a:t>
            </a:r>
            <a:r>
              <a:rPr lang="cs-CZ">
                <a:latin typeface="Calibri" pitchFamily="34" charset="0"/>
              </a:rPr>
              <a:t> . ½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 + 3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</a:t>
            </a:r>
          </a:p>
        </p:txBody>
      </p:sp>
      <p:pic>
        <p:nvPicPr>
          <p:cNvPr id="16390" name="Picture 2" descr="http://www.ygylsg.com/UploadFiles/2010925145036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3"/>
            <a:ext cx="26400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http://t1.gstatic.com/images?q=tbn:ANd9GcQlJo8IYiKt9oEP-kWApy0OUN_-YAH5__WQELBDsMqIsBApnTuLVzdyOmTm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800600"/>
            <a:ext cx="2219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http://www.ehakr.cz/images/zbozi/5892/SAD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3357563"/>
            <a:ext cx="2762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AutoShape 8" descr="data:image/jpeg;base64,/9j/4AAQSkZJRgABAQAAAQABAAD/2wCEAAkGBhQSEBUUEhQUFRUVFBYUFBQVFBUUFBQXFRUVFBUWFBQXHCYeFxojGRUUHy8gIycpLCwsFR4xNTAqNSYrLCkBCQoKDgwOGg8PFykcFBwpKSkpKSksKSkpKSkpLCkpKSkpKSkpKSkpKSkpKSkpKSwpMCkpLDUpKSkpKSkpLCksLP/AABEIAO0A1QMBIgACEQEDEQH/xAAcAAABBQEBAQAAAAAAAAAAAAACAQMEBQYABwj/xABDEAABAwEEBgYHBAgHAQAAAAABAAIRAwQSITEFBkFRcZETImGBobEHIzJScsHwQrLR4RQkM2JzgqLxNENTY4OSwpP/xAAZAQADAQEBAAAAAAAAAAAAAAAAAQIDBAX/xAAkEQEBAAICAgEFAQEBAAAAAAAAAQIRAzEhQRIEEyIyURRxBf/aAAwDAQACEQMRAD8A1oRhCEYUtHJVyVIMVpx/rLS7ddbyaPxWr0NTu2eiP9tni0H5rGaWfebXPv1nD+q6t5RZDWjcAOQhIHEoSBKmTl4vrFo/orTVZueY4O6zfAhe0Lzj0jWGLQypseyO9mHkWrPknhrxXywz6SC4pTmppzVlK6UZ7UEJ9zULacqisew+j2zXNH0v3i9/NxHkAtIBiq3VqjdsdAbqbfESrRuY4radOO9vBtJCbRVO+rU++U22gptppTWqfxH/AH3JynZlzWuyRBFnROs6tadlXVbHgp2pRupL1LUuwdHYqe981D/Nl/SGrz0WEuIAzcQB3mF7BSs4YxrRk0Bo4AQt+Jy8/wDAQo2kWepqfw3/AHSppCj25nq3/A77pW1c0ZnQbPV0e7yC0Tmqi0SOpR4t+S0RYidHl2jELk8aaVNKW1GCmQ5G1yNNDgSkobyatda7TedzHHk0o0cYi7ebSHv1geb5XoKwtipTWsrf3rx7hK3AcpgowlQhy68mBLJekazg0Kbtrasdzmu+bQtZKzPpB/wrf4rfuvU5dLw/aPMXhMuUh4TRYuaOww5iesVGXBI5qsNCUZqDiFRV7NY6V2mxu5rRyATwSNCIBdHpwvGeimo8/vv+8VNZQQUKfXd8TvMqd0S4r27oWhZJT1WwqdY6WSsmWOUl6UWiNG+upyPttPIyt45qpLLZYqN+IK/hdHD1XJzdo7mpi1DqO+F3kVMc1M12dV3wnyW9c+vLLaKHUo/E35LTXVm9GjqUvib8lpkY9Fl2C4uRrk0mAUYKiiqjbVQ20kyoemKkWep8Mc4HzUhj1E0671BG9zB/UD8lNyGlRo5n63S/dpuPhC1YcsxokfrTj7tMDmVoW1EpQflFKYFRGHqiOSsr6Q63qabd7yeTY/8AS04esfr+ZNIdj/NqjPpfH+0Yl7E06mpfR4oXsO5czsQSFbavM9a34h5hV5prR6m2K9aGbgbx/lxVQsvEeorgU3K4OXU4XmtvodHaqzN1RxHBxvDwKMOyUzXGzXbWHe+wHvbLT4AJmhQBhcWU1XbjdxbaNbhgPJXdGgSNiiaMs+AV7ZqKle0JlkIcCd6myna9GBKjSujh6cvN2NN1R1TwPkiQVMjwW9Ysro32afxNWncFmbD7DPib5rUOCWPRZTyaJXJHBKqTpA6MpWsKkwjDEmiOwKFpw9Vg31B4A/krQsVTpo9ekPid5BTYezGgmTVrO7Wt8yrwBVmrVPq1Hb6nkArkNT0RqETU6GomtTI2GrH68v8AWUm7muPMj8Ftrq871ttF62OHuBrO8CT4lZct/FrxT8laykuFnxT1BSGtXO7RWbRrXCCAtJqvo0Me4gZCB3n8lU2N8LW6FgsJG8LTDtjy+MU2EkJ2EhC6XGx+vTMaB7ag53D8vFRdHU1Ya8twoD9933Qm9H08AuPl7dfF+rQaNo4BXdmZKqtHuwCurOso0JbKMsKqYV7UyVM5uK6OG9xhzToACF4wTkIXBdDnZGxHqN+JvmtWQsho10s4PA5FbCEY9FewXUidhcmEMJXFOXFxpoWZaVTaYqjpmjaKZPMn8FoBSWb0u/19Qe6xojiJ+aQWertOKA7XE/XJWgUPQzIoU/hnmSVNAQRYXIwEhCAUBeVaTqXrTVO+o/7xHyXqrV5Nav29UH/UfP8A2Ky5em/D3T9Ip0uTVJqIlYuo/Z6xW11XqTTce0eSwdN+K3mq1OKE73E8sFpx9seb9VwSkLlxSXZzyW7j08z1q19stWpSDHOIZfvOLHAY3YgHE5HYntG67WQwOlDdnWa5viQvLdLU7tV7QIAe4AbgHEAYqIxRlxTLyvHlyx8Poaw6yWZ3s2iif+RnkSrilrHQAnpqX/0Z+K+cdGOh4+thXW2JMYKfsT+q+/f4+j3622YDG0URv9az8UzYtK0q4L6NRtRodBLTIBwMTwIXzRK9g9Dp/VKv8b/w1VjxTDztOXLc/Df3lyArpVoYnRToa8f7pjtgrbSsZousS2ownBtZ10bpdJjvWxKC9jXIZXJ7BClATHSow9CzrsvmVi9I6Qpuq1i17HAOuggiCAAJG8YLX16QqMcw5OaWmM4cIMdy8nbqo+epUF2+WiRjngcMFGVvpvxY8eW/nlp6xYmgU2gEGGtEgyMgn4ULRFgFCiykCTcESdpJJJ5lTC5VGOWt+OhNSlCHpS5CTdpcQxxbmBgqxupdnrG+4OaXYksdEnaSCCJVo/FpG8FR9FWt4A6s8Eqe7PMMD0aUdlaqP+h+SZqejEQYtEHZepYd5a/d2LUU67iPYd4D5owanYOwkmUvhj/B93P+srY/Rf1h0lpbd23WOn+owtDabFTokU6PsNaBnOO3Hx71MbZWv9vrfu/Z/NV9ci8YECcBuCcxk6L53LsMLoXApZTN8261um11ydtV55uKq2qw1idNpq/xX/eKrwVUZ1KsZgg9p8vzQWitJS2asQMBv8YCaeeHgmRtezeiKnFhcd9Z3g1gXjQXufovstzRzCftve/mbv8A5SpxrEJ5dpMAcSckqZtlmFSm9hJAexzCRmLwIkc1C9RkdF2gO6VvU6tZ112TsXYidoz2LZkbiD2gyD2g7V5LYdXazXVGtqD1b7si8JjbgcOC9S0dZujpMZN660C8cz2qcble46ebDhxxl48t5ez65EVyty6RQxONaiuooTUF2AJ3CeQlY/RTLzqUYXn3omduOa1WlH3aFQ7qbvIrO6DpetpAZCTjmBBIU0mshcQiXQqAQEYahanAkAOYomiqmHepyq7G67UcDscfEpXsemkpVJGCKmTtCYpGMlJbVVIS2vgZgTAxwElUTxieJVwanV7RjO3IkgclTlFVOgSlackhC5maRvmzWIfrVb+NU++VXhWesrYtlf8AivPNxKrmNB2wqiKJpwQ7EZs7gcMcJw3ShLjt8Uw6m3HBfRWr9i6KyUafu0mA8Yk+JK8D1esfTWqjT9+owHhInwlfRoKnI4EpAnULgoWx9la2/Xi8HCq4uyuuBywzBWubkOAWToUx0loh3W6Q3mlpygQQ7f8AWK1jHdUcB5KvSPbry5IQuQbkSAuxS3kKQdYagFmqTMEBuET1nAYTgq3V5nreDPwHzUjWt3qA2YLqjQMJxEmPAIdX29Zx7I+uSCaGUoKbvJWuQClEUDiiaUAQVcWDpyN93y/JWEqsrz+kg7LoB81GeXxmzk2vaVnJAhSqdlcgsVSRkZ4KY15/LBPGy9IsJaNHuFNzpGDXYRwxHdKpJV5b6znMgNMXXknYIA7eKoGuVVU6GgJRIHlI3z7rxSi314/1H+DiFQLT+kOzlmkKwO15eOFTrjz8FmnhXOkUpKSFwC4hMmt9F9jv6RpnYwOqcmwPEhe4OXlPoasZNatU2Nphne5wPkxerwoyVAgpbyF5SNKR7ZZlH11pcHN9sgsJh4ECHAbRJ8CtPRPVHAeSzAouFotDgJaX3TBEtMAyRmBjn2LSUfYb8I8k/SfZ+VyZXIMgKdamEQQpTa2H9i2R7ZdB2wAIHb1pUjQDeq47z+Kr9YzNell1WuOePWMTG7qq10SyKQ+tgQXtZQiaE0xyKSgzhCJoTN5K2ogHrqgVARXwygT4qV0ijAzW7h81OQXticYU9lTcFCsqn008cZj0ztDba5uuaGui6ZddN0bhJwJ4SqAiFf6TY7o3GRAbEYzJcO6InmqAlOrg7yGE3KcBSN4v6YqN23tPvUGHk57fksM0reemG1h9sY0f5VMMdxcS/wAnBYNXOmdFCEhEQkaMQmHsnons1yxF0Y1Krj3NAaPGVuJVHqfZOjsNBsf5YceLiXfNXN9Re1lcE0QU5eSFIRliwi1V3QbpIbMYTGRK0tnPUb8I8lmnOLbXWxMGBtgnt5rS2f8AZt+EeSfpPtxC5EVyDRhUxTrakqMD1k616U8rZzTDptZ/dpNHMk/NaGyi7TH1tXkQ0pUZaXuDiPWPnaPaOEFemap2h9SysdVcXOcXGTuvEDwCmZ7unVzfS/bxme+1zTqIy9NMcnAVbkEEhSIaoQDl1NUB608AjldYP2ru7ySFXlAKwoslRbOVLa9UydpfCg7u8wssHq+01aPVkT7uHEn8Fn2dqVq5NOqPRtdOW1M1acoaLowUqfP2s9sdVtdd78zVf4PIA7gAO5VgWs9JuhegtznNEMrDpW7pJh4H8wn+ZZNq0jOllP6PsxfUa0ZucAOJwCZc0xK0no9sPSW6kPdffPBgLvMDmmI9xo0rrWtGTWhvcBHySvKQFc5Z1bmOlFkmnPATgcCgbZx9pcLXWYD1SA4tzExn2GNqu7E7qt+EeS85Gtrm2t7qjA7FzCGm77JIEYFbnV/SnT0A+6G9YtDQSRDY2lTM5fDpz+kzww+5dfFZkrkIwXKnKhVKcuBCdgoatUDGE6whPSnm1XVUVLTUDXkDpnDESc5PjK9GsllFNjWNyY0NHcIWZ0Q6a4d71V7vErWdIlMZGmXLlnNZXoFNp2pyEJdMYpxzhvTjNzXdiQ45oH1e1cH9qAcpncisbYeTkZxTYxEZTgrA0QS0j7V0/I+IKE2ragFMpU8VDsoxUy0VDTYXNaXkCQ0ZnvTQiabZ6txyi54krPErT6YJNlLiIJuGN0wsnCK0xuzkoKojELg5MaRtgZSfUIm4x7yN9xpdHgpN5z6W9J06j6VJsF9MFzju6S7DO8NvHuXn1K7IvYJ7SOlnVaj3uMue4uc45yd3ZEDuUSk1p9oq54Z1ItbmExSD42zt7QBkFovRrUc3SFOAYcHtOGQuEz4BVjXu6MmiKrgyJdfJA4NiBzW09FNua+pWD5NYgQT7g9ocZgnfCdE7ejhqNzE1eiAnA5ZrJdQAw6Er37pQuEZygPK9YtC1W26pdYbrnl7CIxacSeZXoGq1kNOysDhDjLiPiM+UKFbh+tsn3D5q7s7+q3gFMxku3Tn9VlnxzjvUPmlO1IkbK5W5dIpdgV1SpDXE7Gk8gm+lMht0G8o+mbWGUH3oBLS0SYkkHAbyhclviKrV1s1GdjHHmtQ9wjFZrQNJ18lrZAY0Zxmd/cr6+T9lBas7OvIjMDcnb+zCVGtDbzYAgyNyNhIOXigDa7fCfs8E4kRtI3diYaCd0KPbiabQRAE4x2oCfXr3nCBAjADIfUhWOjqnWa2PtTz2hZez6SDyJOWEZYQOaurDXAdMmAPNLaK2lKm123EZqV0OEbFT2GoXez2ZjNWjHlvtZcFcSjawMH6NU2YA8nBYsu7VfaY0m19EtBMuiQe3rfMc1nmGf7qa0k0cFWMCUzVa1wIJBaQQRvBEEckpSiN4CQfPemtHilaKtMYinUeyexriB5KJT4Ky0/aOktFZwydWqvwygvMKuYtENzoTR4NmqGPaa7ZtEhPei6wE2p1TGGUiJ2S512D3NJQaq6RDbM4O2HjmPyVj6M9KgVa1DK+7pGTmYmRyx7inl0J29EqUxEk5IhGGcHam3E7wgDoEXh2LFZ15gnM8AhFcHfySUx2pTUA28EBQ6X/xlP4D5q3slUXBhkIVPpl/63SxzYfNWQqw1s+zESNhT9F7SzVC5DI95cg0Go+HNkmTMYZcYWP1/thLqVOZi889/Vb5OWqNVl5pJdIwEh34LzzT2kBaLQ5zSAB1QCYIjj2ypzvh3fR4fLkl/iw1MrkWpuJ9l2Enct/0hPbwCwWqlIMtLXOcwCHNHWBcSRgABJzW+FUDDu2pcXTT/wBCa5J/x1ocbnVDpw8/wRNq4z1u4fJJWrm6YzjCN+xN0nyxpJIJAmQcDt2LR5yR0o3FDUN8EOZIIgzlHchv47cp25bUIqdh8vNMM7pSg6zkObLmHCTm07jv4rTarVWVmy2ZGDmnzUe1UhUY5hbeBGMRI4Y8FSataUFltdVr8qTQ5xwF5hAMxkM27dvYlryVev6MoDlkrW7hCoLDrJQewPpvY5pAxD2nPZhtz5Kxs+nKT8niVW4zZnWSoDXcIwaAMNuAPzVLZqcXsomR2bwrHT9Vr673MLXNMEOEEHAAw7LMFVVZmUAyCDGGO8Ka0h7PNdUYMpEEQd8HAoXV8YunwCRu3q574SN4JpWxGjVqUne0x5bxAJg94gqFTatH6Q7a2pbqhYAA0CmY2logntxJHcFmjFwYY3nSd+DY+fNaRnVrYLSGggp3RukDStDKjc2uBHzB4iR3qmpEqToxkvM7GPPAhpMoEfQbLTeaHYYgHmJSPpXoggGf7oLDTu0qYaB7DBiD7o2b0+3tjuWawisBtbzQ9MMMRxSNodZxEXTBA3b0bhkNvYMkBh9Maxfrzm3Q4Uoa0gxMgEz3ytRonSArMkNu3eqRM7JlebaUfNurnZ0rhyMfJbTU+qCHty9k+YWEyvy09rP6fD/J85j+U0ujbbhIf3ECZCVSei3Y+C5bvFZ+12sQDLhBkQfawIwO9YB+g6gebrSWzIJc2e8TmtzXspc5p6ou9896PoewIs224+TLju8WZ0Foeo2sxxAAa4HOTyGa2xto3g9hIkHn4KGxsbscvr+ycicz9c0SSdHy8uXLd5JItDc7zd8SAfHAngmGaVBBmZkwcAIBOzNJ0ExiYzwAG2MFEpscZxGZAmcLriN8bN6bE9W0tG7mMVGr6dPRueDgCBHtHI5QJGAzyR1KRzw3wGn8VFq2GT9nftxG6QTj9FMaRX611IloMb7v5YrF6zaZe6sXmWlzQ0g9gAjDsA5raO0aJyEbthG3M4qLX1fpOOLRnOUDtwSlLVYalrNaGN6lW5shga0wOAyxKdsms9sLw1taoS4gATMyYGEYrcUtWaP+m3Pcplm0NTaQQxoPASFW4XxaCyW4FjQAcBHsPaJ4EYYyVIc6Zz3CJ7yYVeypHGfrBOmtgAHCZnPvMKVHrDbjF17XkgkBxaYcNjgeByT3Tsb1ibrQJLo9kDM9wkqpdb3Co5sgtIlsAg7i0u8QPo1Olw59NzesLwIPWJwiOCCeWaRq3qr3TMvceZJTTR1e/wCStrZq1UacA49xUUaKqNwc14E+44+QVbTpHojFTtFNAqEnAdHU+4UjbMBkKp/4nK10HZW1awpxUBc1zXHo5ADmkAnHq7M09lp6zoq2NqUGPYQ8QBPWGQAOYwU4RGUHmq7Rli6GkxjZECMABM9ilze39uyfz81msZfIgt2Y9uOGah2pzmWZ5ObWPLXTPstN2e1PmiJbJdgZMTJBGUqBpKyAiQ0uIzbj1gcwMyT9YpU3mdhtkuvOaxxOJJBxOZmCFstW9IuNRrQ1jWuwcGtiQMcXGTEgKS3VazCC2lEjOHtiew5KbYdCUabw5rTI9l0vwkQeCz+Hnb1f98+1cLO1zU2QAuQZAQ54z+24jzCRavKUfQOvl0QIjZJiIw5p53DwTdWuQ9jRk7OcfFOhqcNzRjj8sPFE+mYmBwlddSF/yQBU6ZO7iPDHmmWRiABgSDOBJ2nmpLjG4xzTVCnAJ2kk47ykCOaJ9nkU08GR1Se2R88k+4R4IG09slGzNvo9nkm32UObBGY7Yx4KS6l2nmUXQ4ZnDtKQR6LCGjDZsP5J9oO4cwEy8xUAx9me+U83zQR1jo/uSuNQxhHIoOixwJ5pbsHbzQA2isQwkQdpEEZdq5zBEjaPo4In2cdsbpKE0Q1ogZRAkoCNUs2YgdxXCzQPrzT7qYx4JwM/DhwQDTKI/KUTaAvXssMds7j3J0NzO4D8EbYyI+SBUinUicstsc1wM4SBhhHnKhWVkBzRMB5aJxOEHM8VNp2cGJjkEyHuxMD6y2IHt2fj5J39GGPn54ZJttIOP0UBGJcH3HQAfZMjZmCDkn20gBOJ5fW9J+jNOYyMj+6IWYXSdxGG+UgLLacccIGHcuUe6O3LeUqA/9k="/>
          <p:cNvSpPr>
            <a:spLocks noChangeAspect="1" noChangeArrowheads="1"/>
          </p:cNvSpPr>
          <p:nvPr/>
        </p:nvSpPr>
        <p:spPr bwMode="auto">
          <a:xfrm>
            <a:off x="63500" y="-1081088"/>
            <a:ext cx="2028825" cy="22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6394" name="AutoShape 10" descr="data:image/jpeg;base64,/9j/4AAQSkZJRgABAQAAAQABAAD/2wCEAAkGBhQSEBUUEhQUFRUVFBYUFBQVFBUUFBQXFRUVFBUWFBQXHCYeFxojGRUUHy8gIycpLCwsFR4xNTAqNSYrLCkBCQoKDgwOGg8PFykcFBwpKSkpKSksKSkpKSkpLCkpKSkpKSkpKSkpKSkpKSkpKSwpMCkpLDUpKSkpKSkpLCksLP/AABEIAO0A1QMBIgACEQEDEQH/xAAcAAABBQEBAQAAAAAAAAAAAAACAQMEBQYABwj/xABDEAABAwEEBgYHBAgHAQAAAAABAAIRAwQSITEFBkFRcZETImGBobEHIzJScsHwQrLR4RQkM2JzgqLxNENTY4OSwpP/xAAZAQADAQEBAAAAAAAAAAAAAAAAAQIDBAX/xAAkEQEBAAICAgEFAQEBAAAAAAAAAQIRAzEhQRIEEyIyURRxBf/aAAwDAQACEQMRAD8A1oRhCEYUtHJVyVIMVpx/rLS7ddbyaPxWr0NTu2eiP9tni0H5rGaWfebXPv1nD+q6t5RZDWjcAOQhIHEoSBKmTl4vrFo/orTVZueY4O6zfAhe0Lzj0jWGLQypseyO9mHkWrPknhrxXywz6SC4pTmppzVlK6UZ7UEJ9zULacqisew+j2zXNH0v3i9/NxHkAtIBiq3VqjdsdAbqbfESrRuY4radOO9vBtJCbRVO+rU++U22gptppTWqfxH/AH3JynZlzWuyRBFnROs6tadlXVbHgp2pRupL1LUuwdHYqe981D/Nl/SGrz0WEuIAzcQB3mF7BSs4YxrRk0Bo4AQt+Jy8/wDAQo2kWepqfw3/AHSppCj25nq3/A77pW1c0ZnQbPV0e7yC0Tmqi0SOpR4t+S0RYidHl2jELk8aaVNKW1GCmQ5G1yNNDgSkobyatda7TedzHHk0o0cYi7ebSHv1geb5XoKwtipTWsrf3rx7hK3AcpgowlQhy68mBLJekazg0Kbtrasdzmu+bQtZKzPpB/wrf4rfuvU5dLw/aPMXhMuUh4TRYuaOww5iesVGXBI5qsNCUZqDiFRV7NY6V2mxu5rRyATwSNCIBdHpwvGeimo8/vv+8VNZQQUKfXd8TvMqd0S4r27oWhZJT1WwqdY6WSsmWOUl6UWiNG+upyPttPIyt45qpLLZYqN+IK/hdHD1XJzdo7mpi1DqO+F3kVMc1M12dV3wnyW9c+vLLaKHUo/E35LTXVm9GjqUvib8lpkY9Fl2C4uRrk0mAUYKiiqjbVQ20kyoemKkWep8Mc4HzUhj1E0671BG9zB/UD8lNyGlRo5n63S/dpuPhC1YcsxokfrTj7tMDmVoW1EpQflFKYFRGHqiOSsr6Q63qabd7yeTY/8AS04esfr+ZNIdj/NqjPpfH+0Yl7E06mpfR4oXsO5czsQSFbavM9a34h5hV5prR6m2K9aGbgbx/lxVQsvEeorgU3K4OXU4XmtvodHaqzN1RxHBxvDwKMOyUzXGzXbWHe+wHvbLT4AJmhQBhcWU1XbjdxbaNbhgPJXdGgSNiiaMs+AV7ZqKle0JlkIcCd6myna9GBKjSujh6cvN2NN1R1TwPkiQVMjwW9Ysro32afxNWncFmbD7DPib5rUOCWPRZTyaJXJHBKqTpA6MpWsKkwjDEmiOwKFpw9Vg31B4A/krQsVTpo9ekPid5BTYezGgmTVrO7Wt8yrwBVmrVPq1Hb6nkArkNT0RqETU6GomtTI2GrH68v8AWUm7muPMj8Ftrq871ttF62OHuBrO8CT4lZct/FrxT8laykuFnxT1BSGtXO7RWbRrXCCAtJqvo0Me4gZCB3n8lU2N8LW6FgsJG8LTDtjy+MU2EkJ2EhC6XGx+vTMaB7ag53D8vFRdHU1Ya8twoD9933Qm9H08AuPl7dfF+rQaNo4BXdmZKqtHuwCurOso0JbKMsKqYV7UyVM5uK6OG9xhzToACF4wTkIXBdDnZGxHqN+JvmtWQsho10s4PA5FbCEY9FewXUidhcmEMJXFOXFxpoWZaVTaYqjpmjaKZPMn8FoBSWb0u/19Qe6xojiJ+aQWertOKA7XE/XJWgUPQzIoU/hnmSVNAQRYXIwEhCAUBeVaTqXrTVO+o/7xHyXqrV5Nav29UH/UfP8A2Ky5em/D3T9Ip0uTVJqIlYuo/Z6xW11XqTTce0eSwdN+K3mq1OKE73E8sFpx9seb9VwSkLlxSXZzyW7j08z1q19stWpSDHOIZfvOLHAY3YgHE5HYntG67WQwOlDdnWa5viQvLdLU7tV7QIAe4AbgHEAYqIxRlxTLyvHlyx8Poaw6yWZ3s2iif+RnkSrilrHQAnpqX/0Z+K+cdGOh4+thXW2JMYKfsT+q+/f4+j3622YDG0URv9az8UzYtK0q4L6NRtRodBLTIBwMTwIXzRK9g9Dp/VKv8b/w1VjxTDztOXLc/Df3lyArpVoYnRToa8f7pjtgrbSsZousS2ownBtZ10bpdJjvWxKC9jXIZXJ7BClATHSow9CzrsvmVi9I6Qpuq1i17HAOuggiCAAJG8YLX16QqMcw5OaWmM4cIMdy8nbqo+epUF2+WiRjngcMFGVvpvxY8eW/nlp6xYmgU2gEGGtEgyMgn4ULRFgFCiykCTcESdpJJJ5lTC5VGOWt+OhNSlCHpS5CTdpcQxxbmBgqxupdnrG+4OaXYksdEnaSCCJVo/FpG8FR9FWt4A6s8Eqe7PMMD0aUdlaqP+h+SZqejEQYtEHZepYd5a/d2LUU67iPYd4D5owanYOwkmUvhj/B93P+srY/Rf1h0lpbd23WOn+owtDabFTokU6PsNaBnOO3Hx71MbZWv9vrfu/Z/NV9ci8YECcBuCcxk6L53LsMLoXApZTN8261um11ydtV55uKq2qw1idNpq/xX/eKrwVUZ1KsZgg9p8vzQWitJS2asQMBv8YCaeeHgmRtezeiKnFhcd9Z3g1gXjQXufovstzRzCftve/mbv8A5SpxrEJ5dpMAcSckqZtlmFSm9hJAexzCRmLwIkc1C9RkdF2gO6VvU6tZ112TsXYidoz2LZkbiD2gyD2g7V5LYdXazXVGtqD1b7si8JjbgcOC9S0dZujpMZN660C8cz2qcble46ebDhxxl48t5ez65EVyty6RQxONaiuooTUF2AJ3CeQlY/RTLzqUYXn3omduOa1WlH3aFQ7qbvIrO6DpetpAZCTjmBBIU0mshcQiXQqAQEYahanAkAOYomiqmHepyq7G67UcDscfEpXsemkpVJGCKmTtCYpGMlJbVVIS2vgZgTAxwElUTxieJVwanV7RjO3IkgclTlFVOgSlackhC5maRvmzWIfrVb+NU++VXhWesrYtlf8AivPNxKrmNB2wqiKJpwQ7EZs7gcMcJw3ShLjt8Uw6m3HBfRWr9i6KyUafu0mA8Yk+JK8D1esfTWqjT9+owHhInwlfRoKnI4EpAnULgoWx9la2/Xi8HCq4uyuuBywzBWubkOAWToUx0loh3W6Q3mlpygQQ7f8AWK1jHdUcB5KvSPbry5IQuQbkSAuxS3kKQdYagFmqTMEBuET1nAYTgq3V5nreDPwHzUjWt3qA2YLqjQMJxEmPAIdX29Zx7I+uSCaGUoKbvJWuQClEUDiiaUAQVcWDpyN93y/JWEqsrz+kg7LoB81GeXxmzk2vaVnJAhSqdlcgsVSRkZ4KY15/LBPGy9IsJaNHuFNzpGDXYRwxHdKpJV5b6znMgNMXXknYIA7eKoGuVVU6GgJRIHlI3z7rxSi314/1H+DiFQLT+kOzlmkKwO15eOFTrjz8FmnhXOkUpKSFwC4hMmt9F9jv6RpnYwOqcmwPEhe4OXlPoasZNatU2Nphne5wPkxerwoyVAgpbyF5SNKR7ZZlH11pcHN9sgsJh4ECHAbRJ8CtPRPVHAeSzAouFotDgJaX3TBEtMAyRmBjn2LSUfYb8I8k/SfZ+VyZXIMgKdamEQQpTa2H9i2R7ZdB2wAIHb1pUjQDeq47z+Kr9YzNell1WuOePWMTG7qq10SyKQ+tgQXtZQiaE0xyKSgzhCJoTN5K2ogHrqgVARXwygT4qV0ijAzW7h81OQXticYU9lTcFCsqn008cZj0ztDba5uuaGui6ZddN0bhJwJ4SqAiFf6TY7o3GRAbEYzJcO6InmqAlOrg7yGE3KcBSN4v6YqN23tPvUGHk57fksM0reemG1h9sY0f5VMMdxcS/wAnBYNXOmdFCEhEQkaMQmHsnons1yxF0Y1Krj3NAaPGVuJVHqfZOjsNBsf5YceLiXfNXN9Re1lcE0QU5eSFIRliwi1V3QbpIbMYTGRK0tnPUb8I8lmnOLbXWxMGBtgnt5rS2f8AZt+EeSfpPtxC5EVyDRhUxTrakqMD1k616U8rZzTDptZ/dpNHMk/NaGyi7TH1tXkQ0pUZaXuDiPWPnaPaOEFemap2h9SysdVcXOcXGTuvEDwCmZ7unVzfS/bxme+1zTqIy9NMcnAVbkEEhSIaoQDl1NUB608AjldYP2ru7ySFXlAKwoslRbOVLa9UydpfCg7u8wssHq+01aPVkT7uHEn8Fn2dqVq5NOqPRtdOW1M1acoaLowUqfP2s9sdVtdd78zVf4PIA7gAO5VgWs9JuhegtznNEMrDpW7pJh4H8wn+ZZNq0jOllP6PsxfUa0ZucAOJwCZc0xK0no9sPSW6kPdffPBgLvMDmmI9xo0rrWtGTWhvcBHySvKQFc5Z1bmOlFkmnPATgcCgbZx9pcLXWYD1SA4tzExn2GNqu7E7qt+EeS85Gtrm2t7qjA7FzCGm77JIEYFbnV/SnT0A+6G9YtDQSRDY2lTM5fDpz+kzww+5dfFZkrkIwXKnKhVKcuBCdgoatUDGE6whPSnm1XVUVLTUDXkDpnDESc5PjK9GsllFNjWNyY0NHcIWZ0Q6a4d71V7vErWdIlMZGmXLlnNZXoFNp2pyEJdMYpxzhvTjNzXdiQ45oH1e1cH9qAcpncisbYeTkZxTYxEZTgrA0QS0j7V0/I+IKE2ragFMpU8VDsoxUy0VDTYXNaXkCQ0ZnvTQiabZ6txyi54krPErT6YJNlLiIJuGN0wsnCK0xuzkoKojELg5MaRtgZSfUIm4x7yN9xpdHgpN5z6W9J06j6VJsF9MFzju6S7DO8NvHuXn1K7IvYJ7SOlnVaj3uMue4uc45yd3ZEDuUSk1p9oq54Z1ItbmExSD42zt7QBkFovRrUc3SFOAYcHtOGQuEz4BVjXu6MmiKrgyJdfJA4NiBzW09FNua+pWD5NYgQT7g9ocZgnfCdE7ejhqNzE1eiAnA5ZrJdQAw6Er37pQuEZygPK9YtC1W26pdYbrnl7CIxacSeZXoGq1kNOysDhDjLiPiM+UKFbh+tsn3D5q7s7+q3gFMxku3Tn9VlnxzjvUPmlO1IkbK5W5dIpdgV1SpDXE7Gk8gm+lMht0G8o+mbWGUH3oBLS0SYkkHAbyhclviKrV1s1GdjHHmtQ9wjFZrQNJ18lrZAY0Zxmd/cr6+T9lBas7OvIjMDcnb+zCVGtDbzYAgyNyNhIOXigDa7fCfs8E4kRtI3diYaCd0KPbiabQRAE4x2oCfXr3nCBAjADIfUhWOjqnWa2PtTz2hZez6SDyJOWEZYQOaurDXAdMmAPNLaK2lKm123EZqV0OEbFT2GoXez2ZjNWjHlvtZcFcSjawMH6NU2YA8nBYsu7VfaY0m19EtBMuiQe3rfMc1nmGf7qa0k0cFWMCUzVa1wIJBaQQRvBEEckpSiN4CQfPemtHilaKtMYinUeyexriB5KJT4Ky0/aOktFZwydWqvwygvMKuYtENzoTR4NmqGPaa7ZtEhPei6wE2p1TGGUiJ2S512D3NJQaq6RDbM4O2HjmPyVj6M9KgVa1DK+7pGTmYmRyx7inl0J29EqUxEk5IhGGcHam3E7wgDoEXh2LFZ15gnM8AhFcHfySUx2pTUA28EBQ6X/xlP4D5q3slUXBhkIVPpl/63SxzYfNWQqw1s+zESNhT9F7SzVC5DI95cg0Go+HNkmTMYZcYWP1/thLqVOZi889/Vb5OWqNVl5pJdIwEh34LzzT2kBaLQ5zSAB1QCYIjj2ypzvh3fR4fLkl/iw1MrkWpuJ9l2Enct/0hPbwCwWqlIMtLXOcwCHNHWBcSRgABJzW+FUDDu2pcXTT/wBCa5J/x1ocbnVDpw8/wRNq4z1u4fJJWrm6YzjCN+xN0nyxpJIJAmQcDt2LR5yR0o3FDUN8EOZIIgzlHchv47cp25bUIqdh8vNMM7pSg6zkObLmHCTm07jv4rTarVWVmy2ZGDmnzUe1UhUY5hbeBGMRI4Y8FSataUFltdVr8qTQ5xwF5hAMxkM27dvYlryVev6MoDlkrW7hCoLDrJQewPpvY5pAxD2nPZhtz5Kxs+nKT8niVW4zZnWSoDXcIwaAMNuAPzVLZqcXsomR2bwrHT9Vr673MLXNMEOEEHAAw7LMFVVZmUAyCDGGO8Ka0h7PNdUYMpEEQd8HAoXV8YunwCRu3q574SN4JpWxGjVqUne0x5bxAJg94gqFTatH6Q7a2pbqhYAA0CmY2logntxJHcFmjFwYY3nSd+DY+fNaRnVrYLSGggp3RukDStDKjc2uBHzB4iR3qmpEqToxkvM7GPPAhpMoEfQbLTeaHYYgHmJSPpXoggGf7oLDTu0qYaB7DBiD7o2b0+3tjuWawisBtbzQ9MMMRxSNodZxEXTBA3b0bhkNvYMkBh9Maxfrzm3Q4Uoa0gxMgEz3ytRonSArMkNu3eqRM7JlebaUfNurnZ0rhyMfJbTU+qCHty9k+YWEyvy09rP6fD/J85j+U0ujbbhIf3ECZCVSei3Y+C5bvFZ+12sQDLhBkQfawIwO9YB+g6gebrSWzIJc2e8TmtzXspc5p6ou9896PoewIs224+TLju8WZ0Foeo2sxxAAa4HOTyGa2xto3g9hIkHn4KGxsbscvr+ycicz9c0SSdHy8uXLd5JItDc7zd8SAfHAngmGaVBBmZkwcAIBOzNJ0ExiYzwAG2MFEpscZxGZAmcLriN8bN6bE9W0tG7mMVGr6dPRueDgCBHtHI5QJGAzyR1KRzw3wGn8VFq2GT9nftxG6QTj9FMaRX611IloMb7v5YrF6zaZe6sXmWlzQ0g9gAjDsA5raO0aJyEbthG3M4qLX1fpOOLRnOUDtwSlLVYalrNaGN6lW5shga0wOAyxKdsms9sLw1taoS4gATMyYGEYrcUtWaP+m3Pcplm0NTaQQxoPASFW4XxaCyW4FjQAcBHsPaJ4EYYyVIc6Zz3CJ7yYVeypHGfrBOmtgAHCZnPvMKVHrDbjF17XkgkBxaYcNjgeByT3Tsb1ibrQJLo9kDM9wkqpdb3Co5sgtIlsAg7i0u8QPo1Olw59NzesLwIPWJwiOCCeWaRq3qr3TMvceZJTTR1e/wCStrZq1UacA49xUUaKqNwc14E+44+QVbTpHojFTtFNAqEnAdHU+4UjbMBkKp/4nK10HZW1awpxUBc1zXHo5ADmkAnHq7M09lp6zoq2NqUGPYQ8QBPWGQAOYwU4RGUHmq7Rli6GkxjZECMABM9ilze39uyfz81msZfIgt2Y9uOGah2pzmWZ5ObWPLXTPstN2e1PmiJbJdgZMTJBGUqBpKyAiQ0uIzbj1gcwMyT9YpU3mdhtkuvOaxxOJJBxOZmCFstW9IuNRrQ1jWuwcGtiQMcXGTEgKS3VazCC2lEjOHtiew5KbYdCUabw5rTI9l0vwkQeCz+Hnb1f98+1cLO1zU2QAuQZAQ54z+24jzCRavKUfQOvl0QIjZJiIw5p53DwTdWuQ9jRk7OcfFOhqcNzRjj8sPFE+mYmBwlddSF/yQBU6ZO7iPDHmmWRiABgSDOBJ2nmpLjG4xzTVCnAJ2kk47ykCOaJ9nkU08GR1Se2R88k+4R4IG09slGzNvo9nkm32UObBGY7Yx4KS6l2nmUXQ4ZnDtKQR6LCGjDZsP5J9oO4cwEy8xUAx9me+U83zQR1jo/uSuNQxhHIoOixwJ5pbsHbzQA2isQwkQdpEEZdq5zBEjaPo4In2cdsbpKE0Q1ogZRAkoCNUs2YgdxXCzQPrzT7qYx4JwM/DhwQDTKI/KUTaAvXssMds7j3J0NzO4D8EbYyI+SBUinUicstsc1wM4SBhhHnKhWVkBzRMB5aJxOEHM8VNp2cGJjkEyHuxMD6y2IHt2fj5J39GGPn54ZJttIOP0UBGJcH3HQAfZMjZmCDkn20gBOJ5fW9J+jNOYyMj+6IWYXSdxGG+UgLLacccIGHcuUe6O3LeUqA/9k="/>
          <p:cNvSpPr>
            <a:spLocks noChangeAspect="1" noChangeArrowheads="1"/>
          </p:cNvSpPr>
          <p:nvPr/>
        </p:nvSpPr>
        <p:spPr bwMode="auto">
          <a:xfrm>
            <a:off x="63500" y="-1081088"/>
            <a:ext cx="2028825" cy="22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6395" name="AutoShape 12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A/EAABBAAFAgMFBgMFCQEAAAABAAIDEQQSITFBBVETYXEGIjKBkRRCUqGx0SOSwQcVMzThFkNEU2JygoOTVP/EABgBAQEBAQEAAAAAAAAAAAAAAAABAgME/8QAGxEBAQEAAwEBAAAAAAAAAAAAAAEREiExQQL/2gAMAwEAAhEDEQA/APICkmvzThUJJJOgbMRfZMkd0qQPeicO0pNSloqGJ7BKytDpPReodXn8Lp2GfM4fERo1vqToF2nR/wCzan5us4sVuIcKbJ9XEfoPmrIPPQUwNL2iD2T9noGgN6VE4filc95P1KZ/sr7NvJB6ZG3T7pc39CmGx4xfkmJteuP9hvZ9zrGGlbfDcQ6vzVHE/wBnfSpP8vi8VA7/AK8sjf0B/NMHmJNpuV3OL/s4xjAThMfhpqGge1zCf1C5zqXs51fprXPxeBlEY3kZT2/UX+amDKGhB5UhJI06OKjSZRRHSvcBmN1slmzD4j80NKkwEG/dSB1PAKEFNrjVJiHvkJwSNk2oGoCYFRR2kGlOXJXuoA2FJySoJWDoiN+HzGyCERh2QEe0nWxSC4ZQBWqNoAb3QnfFob0VgtwvLWsbVgNs0r8crQBenlSpG8LEyVpBzNGh4UB1Qg65gPI2sYutMTRkWHBJZ7OqxNaA0ADtlSTBR+x9y7+VROEI2J/lXbhSaRyuiOGOHc3az8k3hGja73MB2Stp3A+iDgPCSDK7Lv8AKzlrfomyR/gb/KiOAygnUj6rrvZP2KxHVJmTdQZLBg9wCMr5R5Xs3/q+lrufZ/o8TI4sScO10sjc4eWiowTQrzPfgLqY4QxoAtzuXu3PqtQtVcBgsN0/DNw+FhZDFH8LGCgPPuT5nVTEbRsNOfNEcbeWMskfE7hTcwNAJdlA1KrIBjvSqFaBCdh21RIHlSeXGtaSQPL1VV8s8pIjBJ5pBN8YDdDZvlDcx1e48X56phDiALkI9LTNIvKTraKgXvjbcoo8mPZJs4H4iOX8fkjtab1Bo90OTBxF2csAd+JuhQZHUvZ3o/Uw4zYSJkh/3kXuO9dN/mCuF697FYzp4fNgnjFQN1ygVIB/28/L6L1I4e2kg2edP0QM4vK9jhryLCLrwsa6Jqo0V7B1b2b6Z1Vj80DIpna+NG3K6+54PzXH432JnwhLjiGujug8M/UWs2DkKTjRdCfZp/8A+hn8n+qifZubieM/+JRWEBuU/FrZPs5ieJYj8io/7O4sbPi+p/ZRGQFJah9n8aNhEfR/+iiehY7iNh/9gRWcCpNNmqpX/wC5McB/lx8pQmb0PqLv+Hv/ANjf3UoqPYW1aiKsAbrSd0TqjnAnCPoD8bf3RoOg410gLsM9nma/dTVxcb09j4WZmg+6N1Xl6NC/7oHotoYXEAAeG/RTGExP/Kk/lK10nbmj0Fl6JLpfsmJ/5Mv8hSTo7D8L1SEXqtExDsm8IdkNUfC8ipCPyKveGEvDHZDVMMHmtboPST1DEjPpAw+8e/kqzIS97WsbbnGgByV3nTMHHg8PHEyv4Yonu47laiWrYia1oY1oDQAABwBwov8AdGm6MNAgycucaAVZDzNibqCTdBZ2OxIa1xA96+TdJ5cS6VxoEMGw59Vm4l15g1pJJsmueygNgLxWLDT8NE35LRxUsWEaGNGp4G5KqdCYY3SyyNI92rPAViaF0speG2cxa0eXJ/ID5Iqq+WWSy5waDtSv4XDeEzNJuUoMA2J4kmp8g+FvDUaWQ2a27qoG9o4QXUpSPsboRKoaq1aaQZBmcTW+/miONbITr3BQM2g4iqFaIcrGkEOjDmuFEHYqZPca+SDN77M8TtW7j0UrTE6h09sP8WEkxk0Qd2HsVTEVrpIiydzgKp7crm1usnGYKTDPJomO6Dv3UFHwiExjKsBpT5BzooKwjSMR7KwWhNl7EIKxY5vBUmtbyCj08caJiSdwoHjjzH+HZV2HpmNlALIs3qQqbCWmxYPktHCdWxcFCOXTsQs2X41KsRdB6o/4cK0/+Tf3VgezfVucGz/6NH9VZwftPjGkBwiJHcUtrDe1krhT2w/NcrynxuY54ezXVSNMG3/6t/dJdaPaMUNIfoksbVea5EgxHI1Syr1OIQjSLQPREcB3SawnhBb9n42y9TiO4ZbvoF1LiPEy3t7ywvZ+MtxT5L0bGb+oWu14OJzHQAbrXxKtNfbRRu+VVxhcGOAddj6I73gNJJoeaBiJB4Y01OtFEBwWEttvJP8AVWn4eFjczgNO6bCyAt8lndQ6gwuytcTwG0mixPiMIA5uciyM2Q6okGKw5IEdA7+q4/qGJnjnhDY3ZX3bmjQeSvYLxsQ4Ni3FFzuAFZVsdOZSbOyE9+5O1IbQdA91t0OUaX6lDxJlc0hj2MZy4i0QLPn1Gta6ps98qucQ0CvEc8jcqLJM5u0B3P1TgoObVTabVWJEWhuj97MB72x8wjN1UnNzBRQB7rwGuog3RUZ2GZxLwSHMLSO9kUflR+qWKiMjQQ0F7dtaP1QWNl8MxvdT3j3ddQoYyy0BxadwaI7JvDHBTkEOObe9VJpHKAZgNWNQhlpHCsmwbFhOC1+jgiKlkbJZzyAVcdEKQzCeAgDbTxXollFGtUQxfVDy76KKazwiwz5D74JCHlrUJFt+qlitRnUow0Cklk5SkscYu1oZfMKTWlyOyJrRZUi9g2pdGNBEIBulIsvcD5pOeTsFElx3tBqdIAaZiSAC0K3GHB8bjVWb+ix+nuDMS0PHuu902tKKUTxvoi7INHbg/n+iuiwY7lDnZy1tnKSABVVpyqHU8Xlnc1ptw/JaWFfmt7nEnLqONFyzy5+KeDuXkKUjUwU8khLBmy5TqN1i42XwnlosZbul1DGf3ZhR7pkke4NAA78LG61g3iOKfLbiDny67KVYzcJO+c5WgnXVq63DMjwuBBlLWgC3Hi1k+zMDPHkkc0aNvVQ6pjWzSiFhIjYTQvfzKs8KnP1Z5cWwtDG3pe6qTYqWQlsklga/JV4gZ5C1g2BJKsjwWutjW5hoHVZVAGZnvNgiyroa9rCWD6pRGzqiODnaXoiBte8fE1Hidm2UGtF6qTW5X2b9EFhuiITog3dKQKKRI+az5JPA6gS6gw0bI2vf81cnkbGxzyQKB1WY7Ffaiz3Nhv6pYqx1DDg3Mwa/fH9VQy6rS8V5cAWuI89iozHPla3CvJJ1LS0V52mIojs7ZIx8haMnTHVmjeNfuuOqrOw00XxMNdxqEQBpo0dkQVwQmcARoNUOi1DBLBNHdRfC1w0TeqeyPhNoAmFw0AsKJarQcRuExa1w7HzUFXKkjeE7skoLtgnXUJw0Xx5UhZq0ugnEnfjlXQYjyTXXohiat9U3ig8Jpg5eOFCQjDmOaOR4Ehp2tjN/rZQTIBxoiQuZKx0Up91wpuhNHupasaXTcQXB7d9DQPJWVgWl3UYs1E5wT67pYPEvikaScxaaOiJTYsUZmkgZswQa/VMSG5GkgEu0N8AK3hGNdhGve0EZTR8lz2Mm+0SMcBq3YE3xqujwxyYWNo4aFYgWFwcWHe90VgPFG1yWLY5uJdE74w7KfW12TXnUm6valynVwW9QMtVmIPoUqwbEtjwkYgiIL3N99w4VOM6F10pYmzIX8uAJKN0/D+LRcCRaA8DHBuajZ2tSIc1pcSNO6uyvjw9l+mli1nPxBndrWXgBVBIydXHQk7ImYF2Y7DlRabHu7pNFgjQgqKNZpRMgDCTpSi54aNVkY7HEksZeW9aVB8ZivFBa34aq0sHBQAVfCM8Snb/0Wl7sTQXGrV9RCJ0gxEhcRkoBgrbursRG5VVgaX5u+yO0G1UXGkEabhQIIt1aFMX0wAb7KLnaVupasgTmROcWuFk6+irTYcNBc2yObVkH39OUTStrUVmBo5S8MUjYmMREEfC78kEOBRCyO4KiWuG5RR6lL1tAAg/iKSMct7fkkphqvmPcpWopLOqWYp780tFIBQMbpJjnMe1zeDanWidoA3UVcigjml8VgLWOO3ZLFNhDjEJKfuLCn06WneFku7I7owhwrnyTvonavNa9iMmMuEoJN335XVRSNdAwt2IXPTwsD5HsLABqWHYjt5LQwWIjfFkiDqG16WrCrM0h1HCw8Qxshc6TNlaLJAWlLIQ/f5Us7FYipQGNa4Bv3hzqlIiI/tEcYGjtgFq4fw8PG1ja2WXgpHiUulcT6pYqYZqBN91RHGzmaaiXbm7Q2tLdWkEITiXOJN2dz3UonG8o1HJWdVYgkp7gQa3Hn3R3SNBLm/MFVnziNoINcFUZ8U6nBoBs791qCeOxhJyNOm3qhYWEk53nU/koYaB2YPk1dwOy0sPAHkB2vkrqD4WIF2nGiHiD4s/hkbaq66Nwic2MhriDlPZUiMuLDntLQ4AUeCqiwxhrQ0jhvySaB6JF1aDdVEzqR2CY6lNdUE/ClaBY0h5zNA1NV2RRsovNbcqQWVVeouH8NvOpVLRS6hMDiS2/hAVcSi0QdriNjSI2Q80qweCpB6aix4gSQcwSTTDNBrZOB5JDQpwe41WFKqCQtOTZr6p91AvVTAUQOym1FGwZyYmN1XRWj1TDPMLpICQSLrus6Py0PcLUHUI5IMsmko+6Bv5hWI5l8M0rbieWt5IFrQ6bhpmhjPhrUOaKtXoRGGGJtZS/PfqtOOSKMNblskbqyFrNxQphz6Eb6bLGdIC6qs2dSunxsDJmBtC3HXvSwcZ0+WB/uguHFBL0RUzZDelqO5tNlJ7juCphqmriLrA01QGgxZI4QGN/RWXDvsoRNuT4dC3Qoqs9sjrzyGuzUSHDue4BrSb+a2MF0oTUTotiDpkUQ1K1GbWLBgxEzPJqjYKEeCyV124kg1wSr7+nML5pZ5qw5IOStaAqr4H7pOka+hEzKxoocAegWsTVZwJPoq84p+wI81bLmNFNZrrfkgPcTpQ1VAWB7nEud7vatUXYJAmqIHyQMW8shc7NlyjMT5DVRYM2711RL0VfCYiPEMZJG8EOFjzCOgb4kr0S5UQ7M59bNNH1UVzWNmIx0+Y3TyNEzZbTdUaG4+YN2LrVVrqSi+JPNSD1UY8FGaURYEhpJCtJQXhd6qSm1nzThuuymAe3OqkFLKlZCYE1EFBQ1KlmytUBAlI1r208Ag8EKIIIGqkwXqEwSwwMDwQXFo3YXX+q1MNJHPOzJdNGrTuFltN7O1RInmORrxWdpBBSXBsEl+IdX3dKHoiyQiSI+ICdDXkqnTsS17i2avEd22K03EH0W52jExXSP4YczR2+qw5DJC97Xwk5T906/S12jve907LNnwjBncR70jlL+Vlc0Hl7gDG4a88Kyxmo0V2bA08ZQiw4NxINJIaudKB8NwvUEHdWcdjIsLAXya9hySqxD8HDJJWgFkrBnfJiDmmeXHzKeA+L6rNiaaAGRj7o59U0WOe4hpIaPJUS3KUgSDYV0a4KZ3flVhOXQjLuTR8kWNxdGCTaonfdDni8eGSImg9hbmG4sUpnVJqCkG4fCPjYCxsjSwE7Fw2A/VaLt0N8TJhUjQQNQiVeqBt9CoNZ4YebzZnF3p5KYIO3BScL0OxFKK5DFPM0zpDudUHVWJ4yyRzHbtJCEW+SiotJtWYj5oLWIgbpYRFkOSQxmpJEbZFJBumqVk60kDew+qqG51G3mnrytI1RTjRuqCJFbghNk0vhTFu1ukiCDtamCLLvZFzEigNVEb6JDTUKKcgtNlOHJGy3VQCzRYa4UKu+D2WrB1Fr/DieT47gdAND59lihxCdr6Nkaqy4OnaaZZ3KWUHdZuC6g2YhkhqRo5+96K/nFb7rephhCHuzEbp3ANd4bd8tny7f1+iKx4AQZnBrz+J/6BVE8kZjLH0Q4UR3C5nG4U4WZ0d23grpCKbZKw+pyZ5iN+ylWMqW+N7Q9wjObZNqJZpoo0UL8oIPOoVrCPuIjkEqnVKcDjHLmPwkUVYi9f6qTjSYU5tjVOW3uglDdlF4KGwUphWCEYygNpSeaOu1JxuqHWpnxYI+G7K5xDb8uUGFJL48z5KrO4mk2RKJugRKWV0Ok42UiEq0QJJOkiNoHgJV6pAVop5TpqqiI04SNu2BUrLdSdE/CCAv4dlPLpqUmg7lO7U0gjqCNQVIHsFINCQ02UDO0aUMBFNuFUo0pYIKNopCjSiofFufmrUGPlj92cl7APddyPXugEaUkGqeDbwuPhnaHQvD+KG4Pn2UJpmuxGYvFtFEFYvh62CWn8TTRQnxzsIIPijb3nEHv6WtcjG1icWyJpJePIArHfN4sjnXuUJ0sf2gNljewFu726b9xpsjMdC8jJI03oKKbauENRqmIRGs10KiRVqoEWqNIpGpQxWyQEw0xZJld8J/JXuFmcq5h5czcrtx+a1BZbsnOiiDQGqjJIA0ucQGgWSeECe+tBtyVzfUMWcbigI/8GPRp/Ee6Li+oPxrTFCDHEdHOO7ggMYGNAClVJoAGiRT7pUoIpDZSqwna2gghSSJlSRG0BZ22Tk9gnvtso3r5LTJw3W+UtQnGuqeuRSCNmtk+Wz5px34CcmtuUEeSomwNiphtWTukTZrhRUGuoEkqOYm1N1UaChk07KUODpqntMW7apyw0oFeicHTdRDFPKopr7qbTm34UciQblN2rEO5oIKrOwGHebEQY78TCWn8leDQ4bpi1XBnjByxkmHEvHOV4BH7oUcPUY588hjljvZhLSB6Fa2X6pwBuPmmGsyTFxxH+NDOzz8MkfUKu7HYTPYnZQ0ouA1W0QNwoSQwS/4kTXf9zbTDWe2RknwOB9FKy0ZgaIRXdI6e/X7Oxp7tFH8kJ3SYvuSz128UkJlXYJieoQ4dv8AEdb+GN1csrEYibGf4rskZOkYOnz7q+OlxNGlpvsYZuFTWe1oBAap13CtuiAGyh4dmggD4fZNl0ulY8M1oll76oK4ZopNaj+GCLCjkNlAPKkkSb3STDGqN1L7qSSrJD4vknf8I9EkkU/KZqSSiHPCg7lJJKpBOeUklA33h6qXdJJAjx6JNKSSCQTOSSQPHuUV2ySSsEE6SSqG5SCSSgR5SCSSoR4ScBl2SSQVXDRCcN0klFMNimOxSSRUR8RTv3CSSAdBJJJB/9k="/>
          <p:cNvSpPr>
            <a:spLocks noChangeAspect="1" noChangeArrowheads="1"/>
          </p:cNvSpPr>
          <p:nvPr/>
        </p:nvSpPr>
        <p:spPr bwMode="auto">
          <a:xfrm>
            <a:off x="63500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6396" name="AutoShape 14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A/EAABBAAFAgMFBgMFCQEAAAABAAIDEQQSITFBBVETYXEGIjKBkRRCUqGx0SOSwQcVMzThFkNEU2JygoOTVP/EABgBAQEBAQEAAAAAAAAAAAAAAAABAgME/8QAGxEBAQEAAwEBAAAAAAAAAAAAAAEREiExQQL/2gAMAwEAAhEDEQA/APICkmvzThUJJJOgbMRfZMkd0qQPeicO0pNSloqGJ7BKytDpPReodXn8Lp2GfM4fERo1vqToF2nR/wCzan5us4sVuIcKbJ9XEfoPmrIPPQUwNL2iD2T9noGgN6VE4filc95P1KZ/sr7NvJB6ZG3T7pc39CmGx4xfkmJteuP9hvZ9zrGGlbfDcQ6vzVHE/wBnfSpP8vi8VA7/AK8sjf0B/NMHmJNpuV3OL/s4xjAThMfhpqGge1zCf1C5zqXs51fprXPxeBlEY3kZT2/UX+amDKGhB5UhJI06OKjSZRRHSvcBmN1slmzD4j80NKkwEG/dSB1PAKEFNrjVJiHvkJwSNk2oGoCYFRR2kGlOXJXuoA2FJySoJWDoiN+HzGyCERh2QEe0nWxSC4ZQBWqNoAb3QnfFob0VgtwvLWsbVgNs0r8crQBenlSpG8LEyVpBzNGh4UB1Qg65gPI2sYutMTRkWHBJZ7OqxNaA0ADtlSTBR+x9y7+VROEI2J/lXbhSaRyuiOGOHc3az8k3hGja73MB2Stp3A+iDgPCSDK7Lv8AKzlrfomyR/gb/KiOAygnUj6rrvZP2KxHVJmTdQZLBg9wCMr5R5Xs3/q+lrufZ/o8TI4sScO10sjc4eWiowTQrzPfgLqY4QxoAtzuXu3PqtQtVcBgsN0/DNw+FhZDFH8LGCgPPuT5nVTEbRsNOfNEcbeWMskfE7hTcwNAJdlA1KrIBjvSqFaBCdh21RIHlSeXGtaSQPL1VV8s8pIjBJ5pBN8YDdDZvlDcx1e48X56phDiALkI9LTNIvKTraKgXvjbcoo8mPZJs4H4iOX8fkjtab1Bo90OTBxF2csAd+JuhQZHUvZ3o/Uw4zYSJkh/3kXuO9dN/mCuF697FYzp4fNgnjFQN1ygVIB/28/L6L1I4e2kg2edP0QM4vK9jhryLCLrwsa6Jqo0V7B1b2b6Z1Vj80DIpna+NG3K6+54PzXH432JnwhLjiGujug8M/UWs2DkKTjRdCfZp/8A+hn8n+qifZubieM/+JRWEBuU/FrZPs5ieJYj8io/7O4sbPi+p/ZRGQFJah9n8aNhEfR/+iiehY7iNh/9gRWcCpNNmqpX/wC5McB/lx8pQmb0PqLv+Hv/ANjf3UoqPYW1aiKsAbrSd0TqjnAnCPoD8bf3RoOg410gLsM9nma/dTVxcb09j4WZmg+6N1Xl6NC/7oHotoYXEAAeG/RTGExP/Kk/lK10nbmj0Fl6JLpfsmJ/5Mv8hSTo7D8L1SEXqtExDsm8IdkNUfC8ipCPyKveGEvDHZDVMMHmtboPST1DEjPpAw+8e/kqzIS97WsbbnGgByV3nTMHHg8PHEyv4Yonu47laiWrYia1oY1oDQAABwBwov8AdGm6MNAgycucaAVZDzNibqCTdBZ2OxIa1xA96+TdJ5cS6VxoEMGw59Vm4l15g1pJJsmueygNgLxWLDT8NE35LRxUsWEaGNGp4G5KqdCYY3SyyNI92rPAViaF0speG2cxa0eXJ/ID5Iqq+WWSy5waDtSv4XDeEzNJuUoMA2J4kmp8g+FvDUaWQ2a27qoG9o4QXUpSPsboRKoaq1aaQZBmcTW+/miONbITr3BQM2g4iqFaIcrGkEOjDmuFEHYqZPca+SDN77M8TtW7j0UrTE6h09sP8WEkxk0Qd2HsVTEVrpIiydzgKp7crm1usnGYKTDPJomO6Dv3UFHwiExjKsBpT5BzooKwjSMR7KwWhNl7EIKxY5vBUmtbyCj08caJiSdwoHjjzH+HZV2HpmNlALIs3qQqbCWmxYPktHCdWxcFCOXTsQs2X41KsRdB6o/4cK0/+Tf3VgezfVucGz/6NH9VZwftPjGkBwiJHcUtrDe1krhT2w/NcrynxuY54ezXVSNMG3/6t/dJdaPaMUNIfoksbVea5EgxHI1Syr1OIQjSLQPREcB3SawnhBb9n42y9TiO4ZbvoF1LiPEy3t7ywvZ+MtxT5L0bGb+oWu14OJzHQAbrXxKtNfbRRu+VVxhcGOAddj6I73gNJJoeaBiJB4Y01OtFEBwWEttvJP8AVWn4eFjczgNO6bCyAt8lndQ6gwuytcTwG0mixPiMIA5uciyM2Q6okGKw5IEdA7+q4/qGJnjnhDY3ZX3bmjQeSvYLxsQ4Ni3FFzuAFZVsdOZSbOyE9+5O1IbQdA91t0OUaX6lDxJlc0hj2MZy4i0QLPn1Gta6ps98qucQ0CvEc8jcqLJM5u0B3P1TgoObVTabVWJEWhuj97MB72x8wjN1UnNzBRQB7rwGuog3RUZ2GZxLwSHMLSO9kUflR+qWKiMjQQ0F7dtaP1QWNl8MxvdT3j3ddQoYyy0BxadwaI7JvDHBTkEOObe9VJpHKAZgNWNQhlpHCsmwbFhOC1+jgiKlkbJZzyAVcdEKQzCeAgDbTxXollFGtUQxfVDy76KKazwiwz5D74JCHlrUJFt+qlitRnUow0Cklk5SkscYu1oZfMKTWlyOyJrRZUi9g2pdGNBEIBulIsvcD5pOeTsFElx3tBqdIAaZiSAC0K3GHB8bjVWb+ix+nuDMS0PHuu902tKKUTxvoi7INHbg/n+iuiwY7lDnZy1tnKSABVVpyqHU8Xlnc1ptw/JaWFfmt7nEnLqONFyzy5+KeDuXkKUjUwU8khLBmy5TqN1i42XwnlosZbul1DGf3ZhR7pkke4NAA78LG61g3iOKfLbiDny67KVYzcJO+c5WgnXVq63DMjwuBBlLWgC3Hi1k+zMDPHkkc0aNvVQ6pjWzSiFhIjYTQvfzKs8KnP1Z5cWwtDG3pe6qTYqWQlsklga/JV4gZ5C1g2BJKsjwWutjW5hoHVZVAGZnvNgiyroa9rCWD6pRGzqiODnaXoiBte8fE1Hidm2UGtF6qTW5X2b9EFhuiITog3dKQKKRI+az5JPA6gS6gw0bI2vf81cnkbGxzyQKB1WY7Ffaiz3Nhv6pYqx1DDg3Mwa/fH9VQy6rS8V5cAWuI89iozHPla3CvJJ1LS0V52mIojs7ZIx8haMnTHVmjeNfuuOqrOw00XxMNdxqEQBpo0dkQVwQmcARoNUOi1DBLBNHdRfC1w0TeqeyPhNoAmFw0AsKJarQcRuExa1w7HzUFXKkjeE7skoLtgnXUJw0Xx5UhZq0ugnEnfjlXQYjyTXXohiat9U3ig8Jpg5eOFCQjDmOaOR4Ehp2tjN/rZQTIBxoiQuZKx0Up91wpuhNHupasaXTcQXB7d9DQPJWVgWl3UYs1E5wT67pYPEvikaScxaaOiJTYsUZmkgZswQa/VMSG5GkgEu0N8AK3hGNdhGve0EZTR8lz2Mm+0SMcBq3YE3xqujwxyYWNo4aFYgWFwcWHe90VgPFG1yWLY5uJdE74w7KfW12TXnUm6valynVwW9QMtVmIPoUqwbEtjwkYgiIL3N99w4VOM6F10pYmzIX8uAJKN0/D+LRcCRaA8DHBuajZ2tSIc1pcSNO6uyvjw9l+mli1nPxBndrWXgBVBIydXHQk7ImYF2Y7DlRabHu7pNFgjQgqKNZpRMgDCTpSi54aNVkY7HEksZeW9aVB8ZivFBa34aq0sHBQAVfCM8Snb/0Wl7sTQXGrV9RCJ0gxEhcRkoBgrbursRG5VVgaX5u+yO0G1UXGkEabhQIIt1aFMX0wAb7KLnaVupasgTmROcWuFk6+irTYcNBc2yObVkH39OUTStrUVmBo5S8MUjYmMREEfC78kEOBRCyO4KiWuG5RR6lL1tAAg/iKSMct7fkkphqvmPcpWopLOqWYp780tFIBQMbpJjnMe1zeDanWidoA3UVcigjml8VgLWOO3ZLFNhDjEJKfuLCn06WneFku7I7owhwrnyTvonavNa9iMmMuEoJN335XVRSNdAwt2IXPTwsD5HsLABqWHYjt5LQwWIjfFkiDqG16WrCrM0h1HCw8Qxshc6TNlaLJAWlLIQ/f5Us7FYipQGNa4Bv3hzqlIiI/tEcYGjtgFq4fw8PG1ja2WXgpHiUulcT6pYqYZqBN91RHGzmaaiXbm7Q2tLdWkEITiXOJN2dz3UonG8o1HJWdVYgkp7gQa3Hn3R3SNBLm/MFVnziNoINcFUZ8U6nBoBs791qCeOxhJyNOm3qhYWEk53nU/koYaB2YPk1dwOy0sPAHkB2vkrqD4WIF2nGiHiD4s/hkbaq66Nwic2MhriDlPZUiMuLDntLQ4AUeCqiwxhrQ0jhvySaB6JF1aDdVEzqR2CY6lNdUE/ClaBY0h5zNA1NV2RRsovNbcqQWVVeouH8NvOpVLRS6hMDiS2/hAVcSi0QdriNjSI2Q80qweCpB6aix4gSQcwSTTDNBrZOB5JDQpwe41WFKqCQtOTZr6p91AvVTAUQOym1FGwZyYmN1XRWj1TDPMLpICQSLrus6Py0PcLUHUI5IMsmko+6Bv5hWI5l8M0rbieWt5IFrQ6bhpmhjPhrUOaKtXoRGGGJtZS/PfqtOOSKMNblskbqyFrNxQphz6Eb6bLGdIC6qs2dSunxsDJmBtC3HXvSwcZ0+WB/uguHFBL0RUzZDelqO5tNlJ7juCphqmriLrA01QGgxZI4QGN/RWXDvsoRNuT4dC3Qoqs9sjrzyGuzUSHDue4BrSb+a2MF0oTUTotiDpkUQ1K1GbWLBgxEzPJqjYKEeCyV124kg1wSr7+nML5pZ5qw5IOStaAqr4H7pOka+hEzKxoocAegWsTVZwJPoq84p+wI81bLmNFNZrrfkgPcTpQ1VAWB7nEud7vatUXYJAmqIHyQMW8shc7NlyjMT5DVRYM2711RL0VfCYiPEMZJG8EOFjzCOgb4kr0S5UQ7M59bNNH1UVzWNmIx0+Y3TyNEzZbTdUaG4+YN2LrVVrqSi+JPNSD1UY8FGaURYEhpJCtJQXhd6qSm1nzThuuymAe3OqkFLKlZCYE1EFBQ1KlmytUBAlI1r208Ag8EKIIIGqkwXqEwSwwMDwQXFo3YXX+q1MNJHPOzJdNGrTuFltN7O1RInmORrxWdpBBSXBsEl+IdX3dKHoiyQiSI+ICdDXkqnTsS17i2avEd22K03EH0W52jExXSP4YczR2+qw5DJC97Xwk5T906/S12jve907LNnwjBncR70jlL+Vlc0Hl7gDG4a88Kyxmo0V2bA08ZQiw4NxINJIaudKB8NwvUEHdWcdjIsLAXya9hySqxD8HDJJWgFkrBnfJiDmmeXHzKeA+L6rNiaaAGRj7o59U0WOe4hpIaPJUS3KUgSDYV0a4KZ3flVhOXQjLuTR8kWNxdGCTaonfdDni8eGSImg9hbmG4sUpnVJqCkG4fCPjYCxsjSwE7Fw2A/VaLt0N8TJhUjQQNQiVeqBt9CoNZ4YebzZnF3p5KYIO3BScL0OxFKK5DFPM0zpDudUHVWJ4yyRzHbtJCEW+SiotJtWYj5oLWIgbpYRFkOSQxmpJEbZFJBumqVk60kDew+qqG51G3mnrytI1RTjRuqCJFbghNk0vhTFu1ukiCDtamCLLvZFzEigNVEb6JDTUKKcgtNlOHJGy3VQCzRYa4UKu+D2WrB1Fr/DieT47gdAND59lihxCdr6Nkaqy4OnaaZZ3KWUHdZuC6g2YhkhqRo5+96K/nFb7rephhCHuzEbp3ANd4bd8tny7f1+iKx4AQZnBrz+J/6BVE8kZjLH0Q4UR3C5nG4U4WZ0d23grpCKbZKw+pyZ5iN+ylWMqW+N7Q9wjObZNqJZpoo0UL8oIPOoVrCPuIjkEqnVKcDjHLmPwkUVYi9f6qTjSYU5tjVOW3uglDdlF4KGwUphWCEYygNpSeaOu1JxuqHWpnxYI+G7K5xDb8uUGFJL48z5KrO4mk2RKJugRKWV0Ok42UiEq0QJJOkiNoHgJV6pAVop5TpqqiI04SNu2BUrLdSdE/CCAv4dlPLpqUmg7lO7U0gjqCNQVIHsFINCQ02UDO0aUMBFNuFUo0pYIKNopCjSiofFufmrUGPlj92cl7APddyPXugEaUkGqeDbwuPhnaHQvD+KG4Pn2UJpmuxGYvFtFEFYvh62CWn8TTRQnxzsIIPijb3nEHv6WtcjG1icWyJpJePIArHfN4sjnXuUJ0sf2gNljewFu726b9xpsjMdC8jJI03oKKbauENRqmIRGs10KiRVqoEWqNIpGpQxWyQEw0xZJld8J/JXuFmcq5h5czcrtx+a1BZbsnOiiDQGqjJIA0ucQGgWSeECe+tBtyVzfUMWcbigI/8GPRp/Ee6Li+oPxrTFCDHEdHOO7ggMYGNAClVJoAGiRT7pUoIpDZSqwna2gghSSJlSRG0BZ22Tk9gnvtso3r5LTJw3W+UtQnGuqeuRSCNmtk+Wz5px34CcmtuUEeSomwNiphtWTukTZrhRUGuoEkqOYm1N1UaChk07KUODpqntMW7apyw0oFeicHTdRDFPKopr7qbTm34UciQblN2rEO5oIKrOwGHebEQY78TCWn8leDQ4bpi1XBnjByxkmHEvHOV4BH7oUcPUY588hjljvZhLSB6Fa2X6pwBuPmmGsyTFxxH+NDOzz8MkfUKu7HYTPYnZQ0ouA1W0QNwoSQwS/4kTXf9zbTDWe2RknwOB9FKy0ZgaIRXdI6e/X7Oxp7tFH8kJ3SYvuSz128UkJlXYJieoQ4dv8AEdb+GN1csrEYibGf4rskZOkYOnz7q+OlxNGlpvsYZuFTWe1oBAap13CtuiAGyh4dmggD4fZNl0ulY8M1oll76oK4ZopNaj+GCLCjkNlAPKkkSb3STDGqN1L7qSSrJD4vknf8I9EkkU/KZqSSiHPCg7lJJKpBOeUklA33h6qXdJJAjx6JNKSSCQTOSSQPHuUV2ySSsEE6SSqG5SCSSgR5SCSSoR4ScBl2SSQVXDRCcN0klFMNimOxSSRUR8RTv3CSSAdBJJJB/9k="/>
          <p:cNvSpPr>
            <a:spLocks noChangeAspect="1" noChangeArrowheads="1"/>
          </p:cNvSpPr>
          <p:nvPr/>
        </p:nvSpPr>
        <p:spPr bwMode="auto">
          <a:xfrm>
            <a:off x="63500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6397" name="Picture 16" descr="http://www.mirozacok.cz/images/big/studie/hlavaBeaSadra214x25x19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1338" y="4929188"/>
            <a:ext cx="22526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428625" y="1143000"/>
            <a:ext cx="52974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Sloučeniny kovů alkalických zemin: </a:t>
            </a: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7412" name="TextovéPole 3"/>
          <p:cNvSpPr txBox="1">
            <a:spLocks noChangeArrowheads="1"/>
          </p:cNvSpPr>
          <p:nvPr/>
        </p:nvSpPr>
        <p:spPr bwMode="auto">
          <a:xfrm>
            <a:off x="500063" y="1857375"/>
            <a:ext cx="474662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                                             PRŮMYSLOVÁ HNOJIVA</a:t>
            </a:r>
          </a:p>
          <a:p>
            <a:endParaRPr lang="cs-CZ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 </a:t>
            </a:r>
            <a:r>
              <a:rPr lang="cs-CZ" b="1">
                <a:latin typeface="Calibri" pitchFamily="34" charset="0"/>
              </a:rPr>
              <a:t>dusičnan vápenatý Ca(NO</a:t>
            </a:r>
            <a:r>
              <a:rPr lang="cs-CZ" b="1" baseline="-25000">
                <a:latin typeface="Calibri" pitchFamily="34" charset="0"/>
              </a:rPr>
              <a:t>3</a:t>
            </a:r>
            <a:r>
              <a:rPr lang="cs-CZ" b="1">
                <a:latin typeface="Calibri" pitchFamily="34" charset="0"/>
              </a:rPr>
              <a:t>)</a:t>
            </a:r>
            <a:r>
              <a:rPr lang="cs-CZ" b="1" baseline="-25000">
                <a:latin typeface="Calibri" pitchFamily="34" charset="0"/>
              </a:rPr>
              <a:t>2</a:t>
            </a: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cs-CZ" baseline="-25000">
              <a:latin typeface="Calibri" pitchFamily="34" charset="0"/>
            </a:endParaRPr>
          </a:p>
        </p:txBody>
      </p:sp>
      <p:pic>
        <p:nvPicPr>
          <p:cNvPr id="17413" name="Picture 2" descr="http://www.bridgat.com/files/CALCIUM_NIT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000375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http://www.ruiyisl.com/english/chanpin/M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5"/>
            <a:ext cx="27860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ovéPole 8"/>
          <p:cNvSpPr txBox="1">
            <a:spLocks noChangeArrowheads="1"/>
          </p:cNvSpPr>
          <p:nvPr/>
        </p:nvSpPr>
        <p:spPr bwMode="auto">
          <a:xfrm>
            <a:off x="4357688" y="2428875"/>
            <a:ext cx="338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</a:t>
            </a:r>
            <a:r>
              <a:rPr lang="cs-CZ" b="1">
                <a:latin typeface="Calibri" pitchFamily="34" charset="0"/>
              </a:rPr>
              <a:t>fosforečnan vápenatý  Ca</a:t>
            </a:r>
            <a:r>
              <a:rPr lang="cs-CZ" b="1" baseline="-25000">
                <a:latin typeface="Calibri" pitchFamily="34" charset="0"/>
              </a:rPr>
              <a:t>3</a:t>
            </a:r>
            <a:r>
              <a:rPr lang="cs-CZ" b="1">
                <a:latin typeface="Calibri" pitchFamily="34" charset="0"/>
              </a:rPr>
              <a:t>(PO</a:t>
            </a:r>
            <a:r>
              <a:rPr lang="cs-CZ" b="1" baseline="-25000">
                <a:latin typeface="Calibri" pitchFamily="34" charset="0"/>
              </a:rPr>
              <a:t>4</a:t>
            </a:r>
            <a:r>
              <a:rPr lang="cs-CZ" b="1">
                <a:latin typeface="Calibri" pitchFamily="34" charset="0"/>
              </a:rPr>
              <a:t>)</a:t>
            </a:r>
            <a:r>
              <a:rPr lang="cs-CZ" b="1" baseline="-25000">
                <a:latin typeface="Calibri" pitchFamily="34" charset="0"/>
              </a:rPr>
              <a:t>2</a:t>
            </a:r>
            <a:endParaRPr lang="cs-CZ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1"/>
          <p:cNvSpPr>
            <a:spLocks noChangeArrowheads="1"/>
          </p:cNvSpPr>
          <p:nvPr/>
        </p:nvSpPr>
        <p:spPr bwMode="auto">
          <a:xfrm>
            <a:off x="428625" y="500063"/>
            <a:ext cx="8072438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 u="sng">
                <a:latin typeface="Calibri" pitchFamily="34" charset="0"/>
              </a:rPr>
              <a:t>Seznam použité literatury</a:t>
            </a:r>
            <a:r>
              <a:rPr lang="cs-CZ" sz="1200" b="1">
                <a:latin typeface="Calibri" pitchFamily="34" charset="0"/>
              </a:rPr>
              <a:t>:</a:t>
            </a:r>
            <a:endParaRPr lang="cs-CZ" sz="1200">
              <a:latin typeface="Calibri" pitchFamily="34" charset="0"/>
            </a:endParaRPr>
          </a:p>
          <a:p>
            <a:r>
              <a:rPr lang="cs-CZ" sz="1200">
                <a:latin typeface="Calibri" pitchFamily="34" charset="0"/>
              </a:rPr>
              <a:t>Toužín, J. </a:t>
            </a:r>
            <a:r>
              <a:rPr lang="cs-CZ" sz="1200" i="1">
                <a:latin typeface="Calibri" pitchFamily="34" charset="0"/>
              </a:rPr>
              <a:t>Stručný přehled prvků. </a:t>
            </a:r>
            <a:r>
              <a:rPr lang="cs-CZ" sz="1200">
                <a:latin typeface="Calibri" pitchFamily="34" charset="0"/>
              </a:rPr>
              <a:t>1. vydání. 2008. 225 stran. ISBN: 9788073995270</a:t>
            </a:r>
          </a:p>
          <a:p>
            <a:r>
              <a:rPr lang="cs-CZ" sz="1200">
                <a:latin typeface="Calibri" pitchFamily="34" charset="0"/>
              </a:rPr>
              <a:t>Mareček, A. a Honza. J. </a:t>
            </a:r>
            <a:r>
              <a:rPr lang="cs-CZ" sz="1200" i="1">
                <a:latin typeface="Calibri" pitchFamily="34" charset="0"/>
              </a:rPr>
              <a:t>Chemie pro čtyřletá gymnázia - 1.díl. </a:t>
            </a:r>
            <a:r>
              <a:rPr lang="cs-CZ" sz="1200">
                <a:latin typeface="Calibri" pitchFamily="34" charset="0"/>
              </a:rPr>
              <a:t>3. vydání. 1998. 240 stran. ISBN: 8071820555</a:t>
            </a:r>
          </a:p>
          <a:p>
            <a:endParaRPr lang="cs-CZ" sz="1200">
              <a:latin typeface="Calibri" pitchFamily="34" charset="0"/>
            </a:endParaRPr>
          </a:p>
          <a:p>
            <a:r>
              <a:rPr lang="cs-CZ" sz="1200" b="1" u="sng">
                <a:latin typeface="Calibri" pitchFamily="34" charset="0"/>
              </a:rPr>
              <a:t>Obrázky převzaty z: </a:t>
            </a:r>
            <a:endParaRPr lang="cs-CZ" sz="1200" u="sng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sz="1200">
                <a:latin typeface="Calibri" pitchFamily="34" charset="0"/>
              </a:rPr>
              <a:t> http://www.google.cz/imgres</a:t>
            </a:r>
            <a:endParaRPr lang="cs-CZ" sz="1200" i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sz="1200" i="1">
                <a:latin typeface="Calibri" pitchFamily="34" charset="0"/>
              </a:rPr>
              <a:t> http://hif.wikipedia.org/wiki/File:Ho%C5%99%C4%8D%C3%ADk.PNG</a:t>
            </a:r>
            <a:endParaRPr lang="cs-CZ" sz="1200" i="1"/>
          </a:p>
          <a:p>
            <a:pPr>
              <a:buFont typeface="Arial" charset="0"/>
              <a:buChar char="•"/>
            </a:pPr>
            <a:r>
              <a:rPr lang="cs-CZ" sz="1200" i="1"/>
              <a:t> http://en.wikipedia.org/wiki/Spinel</a:t>
            </a:r>
          </a:p>
          <a:p>
            <a:pPr>
              <a:buFont typeface="Arial" charset="0"/>
              <a:buChar char="•"/>
            </a:pPr>
            <a:r>
              <a:rPr lang="cs-CZ" sz="1200" i="1"/>
              <a:t> http://en.wikipedia.org/wiki/Dolomite</a:t>
            </a:r>
          </a:p>
          <a:p>
            <a:pPr>
              <a:buFont typeface="Arial" charset="0"/>
              <a:buChar char="•"/>
            </a:pPr>
            <a:r>
              <a:rPr lang="cs-CZ" sz="1200" i="1"/>
              <a:t> http://en.wikipedia.org/wiki/Olivine</a:t>
            </a:r>
          </a:p>
          <a:p>
            <a:pPr>
              <a:buFont typeface="Arial" charset="0"/>
              <a:buChar char="•"/>
            </a:pPr>
            <a:r>
              <a:rPr lang="cs-CZ" sz="1200" i="1"/>
              <a:t> http://cs.wikipedia.org/wiki/Magnezit</a:t>
            </a:r>
          </a:p>
          <a:p>
            <a:pPr>
              <a:buFont typeface="Arial" charset="0"/>
              <a:buChar char="•"/>
            </a:pPr>
            <a:r>
              <a:rPr lang="cs-CZ" sz="1200" i="1"/>
              <a:t> http://cs.wikipedia.org/wiki/Oxid_ho%C5%99e%C4%8Dnat%C3%BD</a:t>
            </a:r>
          </a:p>
          <a:p>
            <a:pPr>
              <a:buFont typeface="Arial" charset="0"/>
              <a:buChar char="•"/>
            </a:pPr>
            <a:r>
              <a:rPr lang="cs-CZ" sz="1200" i="1"/>
              <a:t>http://www.google.cz/imgres?q=hydroxid+ho%C5%99e%C4%8Dnat%C3%BD&amp;um=1&amp;hl=cs&amp;sa=N&amp;biw=1280&amp;bih=892&amp;tbm=isch&amp;tbnid=7lmzIYrShftTUM:&amp;imgrefurl=http://www.all.biz/cs/buy/goods/%3Fgroup%3D1070300&amp;docid=cX_ox1S1Jtvq1M&amp;imgurl=http://in.all.biz/img/in/catalog/small/190608.jpeg&amp;w=120&amp;h=119&amp;ei=apWFT6bbFMeF4gT7q5HcBw&amp;zoom=1&amp;iact=rc&amp;dur=375&amp;sig=106917690902315424500&amp;page=1&amp;tbnh=95&amp;tbnw=96&amp;start=0&amp;ndsp=21&amp;ved=1t:429,r:3,s:0,i:72&amp;tx=41&amp;ty=59</a:t>
            </a:r>
          </a:p>
          <a:p>
            <a:pPr>
              <a:buFont typeface="Arial" charset="0"/>
              <a:buChar char="•"/>
            </a:pPr>
            <a:r>
              <a:rPr lang="cs-CZ" sz="1200" i="1"/>
              <a:t>http://www.google.cz/imgres?q=uhli%C4%8Ditan+ho%C5%99e%C4%8Dnat%C3%BD&amp;um=1&amp;hl=cs&amp;biw=1280&amp;bih=892&amp;tbm=isch&amp;tbnid=NaS7iNaklCTNrM:&amp;imgrefurl=http://cs.m.wikipedia.org/wiki/Soubor:Uhli%25C4%258Ditan_ho%25C5%2599e%25C4%258Dnat%25C3%25BD.PNG&amp;docid=0GYoGsanl5WoTM&amp;imgurl=http://upload.wikimedia.org/wikipedia/commons/c/c2/Uhli%2525C4%25258Ditan_ho%2525C5%252599e%2525C4%25258Dnat%2525C3%2525BD.PNG&amp;w=628&amp;h=245&amp;ei=pZWFT427Nc734QTEwvW7Bw&amp;zoom=1&amp;iact=rc&amp;dur=380&amp;sig=106917690902315424500&amp;page=1&amp;tbnh=78&amp;tbnw=200&amp;start=0&amp;ndsp=24&amp;ved=1t:429,r:0,s:0,i:64&amp;tx=43&amp;ty=30</a:t>
            </a:r>
          </a:p>
          <a:p>
            <a:pPr>
              <a:buFont typeface="Arial" charset="0"/>
              <a:buChar char="•"/>
            </a:pPr>
            <a:r>
              <a:rPr lang="cs-CZ" sz="1200" i="1"/>
              <a:t> http://cs.wikipedia.org/wiki/Stroncium</a:t>
            </a:r>
          </a:p>
          <a:p>
            <a:pPr>
              <a:buFont typeface="Arial" charset="0"/>
              <a:buChar char="•"/>
            </a:pPr>
            <a:r>
              <a:rPr lang="cs-CZ" sz="1200" i="1"/>
              <a:t> http://cs.wikipedia.org/wiki/Baryum</a:t>
            </a:r>
          </a:p>
          <a:p>
            <a:pPr>
              <a:buFont typeface="Arial" charset="0"/>
              <a:buChar char="•"/>
            </a:pPr>
            <a:r>
              <a:rPr lang="cs-CZ" sz="1200" i="1"/>
              <a:t> http://cs.wikipedia.org/wiki/Radium</a:t>
            </a:r>
          </a:p>
          <a:p>
            <a:pPr>
              <a:buFont typeface="Arial" charset="0"/>
              <a:buChar char="•"/>
            </a:pPr>
            <a:r>
              <a:rPr lang="cs-CZ" sz="1200"/>
              <a:t>http://www.google.cz/imgres?q=dusi%C4%8Dnan+v%C3%A1penat%C3%BD&amp;um=1&amp;hl=cs&amp;biw=1280&amp;bih=892&amp;tbm=isch&amp;tbnid=AUmGsARQtAU2rM:&amp;imgrefurl=http://pmdd.mrp-cz.com/index.php%3Fstranky%3Dshop&amp;docid=jd0trUl-tW9dYM&amp;imgurl=http://pmdd.mrp-cz.com/graf/shop/min/PMDD_dusicnan_amonny_-_nh4no3.jpg&amp;w=152&amp;h=90&amp;ei=dZeFT7z0DorXsgbpqc3KBg&amp;zoom=1&amp;iact=rc&amp;dur=302&amp;sig=106917690902315424500&amp;page=3&amp;tbnh=72&amp;tbnw=121&amp;start=46&amp;ndsp=26&amp;ved=1t:429,r:18,s:46,i:210&amp;tx=43&amp;ty=38</a:t>
            </a:r>
          </a:p>
          <a:p>
            <a:endParaRPr lang="cs-CZ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cs-CZ" sz="1200" smtClean="0">
                <a:latin typeface="Arial" charset="0"/>
              </a:rPr>
              <a:t>http://www.google.cz/imgres?q=kovy+alkalick%C3%BDch+zemin+v+plameni&amp;um=1&amp;hl=cs&amp;biw=1280&amp;bih=892&amp;tbm=isch&amp;tbnid=P5id2JxyyKP3kM:&amp;imgrefurl=http://chemie.websnadno.cz/Periodicka-soustava-chemickych-prvku.html&amp;docid=DpkXIjTTu9CXuM&amp;imgurl=http://chemie.websnadno.cz/alkalicke-kovy-plamen.jpg&amp;w=354&amp;h=261&amp;ei=Z5aFT6jJBYXktQaQorzdBg&amp;zoom=1&amp;iact=hc&amp;vpx=417&amp;vpy=169&amp;dur=465&amp;hovh=174&amp;hovw=230&amp;tx=73&amp;ty=83&amp;sig=106917690902315424500&amp;page=1&amp;tbnh=156&amp;tbnw=200&amp;start=0&amp;ndsp=20&amp;ved=1t:429,r:1,s:0,i:66</a:t>
            </a:r>
          </a:p>
          <a:p>
            <a:r>
              <a:rPr lang="cs-CZ" sz="1200" smtClean="0">
                <a:latin typeface="Arial" charset="0"/>
              </a:rPr>
              <a:t>http://www.google.cz/imgres?q=oxid+v%C3%A1penat%C3%BD&amp;um=1&amp;hl=cs&amp;biw=1280&amp;bih=892&amp;tbm=isch&amp;tbnid=yA6A31rO80LgXM:&amp;imgrefurl=http://cs.wikipedia.org/wiki/Soubor:Oxid_v%25C3%25A1penat%25C3%25BD.PNG&amp;docid=wYwlykGR3N54CM&amp;imgurl=http://upload.wikimedia.org/wikipedia/commons/5/5d/Oxid_v%2525C3%2525A1penat%2525C3%2525BD.PNG&amp;w=628&amp;h=240&amp;ei=qpaFT8y6JsTHsgajoeDFBw&amp;zoom=1&amp;iact=rc&amp;dur=709&amp;sig=106917690902315424500&amp;page=1&amp;tbnh=81&amp;tbnw=213&amp;start=0&amp;ndsp=21&amp;ved=1t:429,r:1,s:0,i:66&amp;tx=107&amp;ty=56</a:t>
            </a:r>
          </a:p>
          <a:p>
            <a:r>
              <a:rPr lang="cs-CZ" sz="1200" smtClean="0">
                <a:latin typeface="Arial" charset="0"/>
              </a:rPr>
              <a:t>http://cs.wikipedia.org/wiki/Kras#Krasov.C3.A9_jevy</a:t>
            </a:r>
          </a:p>
          <a:p>
            <a:r>
              <a:rPr lang="cs-CZ" sz="1200" smtClean="0">
                <a:latin typeface="Arial" charset="0"/>
              </a:rPr>
              <a:t>http://www.google.cz/imgres?q=s%C3%A1drovec&amp;start=165&amp;um=1&amp;hl=cs&amp;biw=1280&amp;bih=892&amp;tbm=isch&amp;tbnid=etvwVy_KWTb9cM:&amp;imgrefurl=http://www.tgsg736.com/product.asp%3Fclass_id%3D21&amp;docid=rYXtAat5zKEmXM&amp;imgurl=http://www.tgsg736.com/upload/201132668150329.jpg&amp;w=400&amp;h=300&amp;ei=FJeFT5_zDMXNsgbx9ojQBg&amp;zoom=1&amp;iact=rc&amp;dur=302&amp;sig=106917690902315424500&amp;page=7&amp;tbnh=149&amp;tbnw=155&amp;ndsp=30&amp;ved=1t:429,r:6,s:165,i:208&amp;tx=66&amp;ty=85</a:t>
            </a:r>
          </a:p>
          <a:p>
            <a:r>
              <a:rPr lang="cs-CZ" sz="1200" smtClean="0">
                <a:latin typeface="Arial" charset="0"/>
              </a:rPr>
              <a:t>http://www.google.cz/imgres?q=s%C3%A1dra&amp;um=1&amp;hl=cs&amp;biw=1280&amp;bih=892&amp;tbm=isch&amp;tbnid=sr4UAA_e87xb3M:&amp;imgrefurl=http://www.mirozacok.cz/studie.html&amp;docid=VKSqpjnva52tcM&amp;imgurl=http://www.mirozacok.cz/images/big/studie/hlavaBeaSadra214x25x192008.jpg&amp;w=709&amp;h=532&amp;ei=QZeFT73mKorIswas39TtBg&amp;zoom=1&amp;iact=rc&amp;dur=293&amp;sig=106917690902315424500&amp;page=1&amp;tbnh=168&amp;tbnw=224&amp;start=0&amp;ndsp=23&amp;ved=1t:429,r:4,s:0,i:112&amp;tx=59&amp;ty=83</a:t>
            </a:r>
          </a:p>
          <a:p>
            <a:r>
              <a:rPr lang="cs-CZ" sz="1200" smtClean="0">
                <a:latin typeface="Arial" charset="0"/>
              </a:rPr>
              <a:t>http://www.google.cz/imgres?q=s%C3%A1dra&amp;um=1&amp;hl=cs&amp;biw=1280&amp;bih=892&amp;tbm=isch&amp;tbnid=bPdlwipFCNgqqM:&amp;imgrefurl=http://www.ehakr.cz/detail/sadra-stavebni-30kg-seda/&amp;docid=RKey9Cr_FbLIHM&amp;imgurl=http://www.ehakr.cz/images/zbozi/5892/SADRA.jpg&amp;w=290&amp;h=240&amp;ei=QZeFT73mKorIswas39TtBg&amp;zoom=1&amp;iact=rc&amp;dur=246&amp;sig=106917690902315424500&amp;page=1&amp;tbnh=157&amp;tbnw=190&amp;start=0&amp;ndsp=23&amp;ved=1t:429,r:6,s:0,i:117&amp;tx=115&amp;ty=110</a:t>
            </a:r>
          </a:p>
          <a:p>
            <a:r>
              <a:rPr lang="cs-CZ" sz="1200" smtClean="0">
                <a:latin typeface="Arial" charset="0"/>
              </a:rPr>
              <a:t>http://www.youtube.com/watch?v=tCwKQtPIcM0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"/>
          <p:cNvSpPr txBox="1">
            <a:spLocks noChangeArrowheads="1"/>
          </p:cNvSpPr>
          <p:nvPr/>
        </p:nvSpPr>
        <p:spPr bwMode="auto">
          <a:xfrm>
            <a:off x="1500188" y="2214563"/>
            <a:ext cx="6770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/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Hořčík</a:t>
            </a:r>
          </a:p>
        </p:txBody>
      </p:sp>
      <p:pic>
        <p:nvPicPr>
          <p:cNvPr id="3075" name="Picture 2" descr="http://upload.wikimedia.org/wikipedia/commons/2/29/Ho%C5%99%C4%8D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268413"/>
            <a:ext cx="2857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539750" y="1412875"/>
            <a:ext cx="179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Vlastnosti: 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611188" y="2205038"/>
            <a:ext cx="48244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stříbrolesklý, měkký, kujný kov s nízkou hustotou</a:t>
            </a:r>
          </a:p>
          <a:p>
            <a:r>
              <a:rPr lang="cs-CZ">
                <a:latin typeface="Calibri" pitchFamily="34" charset="0"/>
              </a:rPr>
              <a:t>(1,74 g.cm</a:t>
            </a:r>
            <a:r>
              <a:rPr lang="cs-CZ" baseline="30000">
                <a:latin typeface="Calibri" pitchFamily="34" charset="0"/>
              </a:rPr>
              <a:t>-3</a:t>
            </a:r>
            <a:r>
              <a:rPr lang="cs-CZ">
                <a:latin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diagonální podobnost s lithiem</a:t>
            </a: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preferuje oxidační stav +II</a:t>
            </a: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dominance iontové vazebné interakce, v řadě sloučenin však vazba kovalentní</a:t>
            </a: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biogenní prvek</a:t>
            </a: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</p:txBody>
      </p:sp>
      <p:pic>
        <p:nvPicPr>
          <p:cNvPr id="3078" name="Picture 2" descr="http://www.prirodni-matrace.cz/files/image/SHOW%202011/Pic2009410174852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724400"/>
            <a:ext cx="2847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cs-CZ" sz="1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Hořčík</a:t>
            </a:r>
          </a:p>
        </p:txBody>
      </p:sp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395288" y="1125538"/>
            <a:ext cx="79930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u="sng">
                <a:latin typeface="Calibri" pitchFamily="34" charset="0"/>
              </a:rPr>
              <a:t>Výskyt a rozšíření na Zemi: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šestý nejrozšířenější prvek</a:t>
            </a:r>
          </a:p>
          <a:p>
            <a:endParaRPr lang="cs-CZ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zásoby hořčíku prakticky neomezené! – v mořské vodě (chlorid hořečnatý)</a:t>
            </a: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minerály: dolomit-CaMg(CO</a:t>
            </a:r>
            <a:r>
              <a:rPr lang="cs-CZ" baseline="-25000">
                <a:latin typeface="Calibri" pitchFamily="34" charset="0"/>
              </a:rPr>
              <a:t>3</a:t>
            </a:r>
            <a:r>
              <a:rPr lang="cs-CZ">
                <a:latin typeface="Calibri" pitchFamily="34" charset="0"/>
              </a:rPr>
              <a:t>)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, magnezit-MgCO</a:t>
            </a:r>
            <a:r>
              <a:rPr lang="cs-CZ" baseline="-25000">
                <a:latin typeface="Calibri" pitchFamily="34" charset="0"/>
              </a:rPr>
              <a:t>3, </a:t>
            </a:r>
            <a:r>
              <a:rPr lang="cs-CZ">
                <a:latin typeface="Calibri" pitchFamily="34" charset="0"/>
              </a:rPr>
              <a:t> olivín-(Mg, Fe)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[SiO</a:t>
            </a:r>
            <a:r>
              <a:rPr lang="cs-CZ" baseline="-25000">
                <a:latin typeface="Calibri" pitchFamily="34" charset="0"/>
              </a:rPr>
              <a:t>4</a:t>
            </a:r>
            <a:r>
              <a:rPr lang="cs-CZ">
                <a:latin typeface="Calibri" pitchFamily="34" charset="0"/>
              </a:rPr>
              <a:t>] , </a:t>
            </a:r>
          </a:p>
          <a:p>
            <a:r>
              <a:rPr lang="cs-CZ">
                <a:latin typeface="Calibri" pitchFamily="34" charset="0"/>
              </a:rPr>
              <a:t>  spinel-MgO.Al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</a:t>
            </a:r>
            <a:r>
              <a:rPr lang="cs-CZ" baseline="-25000">
                <a:latin typeface="Calibri" pitchFamily="34" charset="0"/>
              </a:rPr>
              <a:t>3</a:t>
            </a:r>
            <a:r>
              <a:rPr lang="cs-CZ">
                <a:latin typeface="Calibri" pitchFamily="34" charset="0"/>
              </a:rPr>
              <a:t> , …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- chlorofyl</a:t>
            </a:r>
          </a:p>
          <a:p>
            <a:endParaRPr lang="cs-CZ">
              <a:latin typeface="Calibri" pitchFamily="34" charset="0"/>
            </a:endParaRPr>
          </a:p>
        </p:txBody>
      </p:sp>
      <p:pic>
        <p:nvPicPr>
          <p:cNvPr id="4100" name="Picture 4" descr="Soubor:Mineraly.sk - magnez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581525"/>
            <a:ext cx="3238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Soubor:Spinel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05263"/>
            <a:ext cx="25923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Soubor:Peridot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3429000"/>
            <a:ext cx="15001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Soubor:Dolomit Rumuni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4438" y="4292600"/>
            <a:ext cx="3059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ovéPole 10"/>
          <p:cNvSpPr txBox="1">
            <a:spLocks noChangeArrowheads="1"/>
          </p:cNvSpPr>
          <p:nvPr/>
        </p:nvSpPr>
        <p:spPr bwMode="auto">
          <a:xfrm>
            <a:off x="611188" y="5876925"/>
            <a:ext cx="12684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>
                <a:latin typeface="Calibri" pitchFamily="34" charset="0"/>
              </a:rPr>
              <a:t>spinel-MgO.Al</a:t>
            </a:r>
            <a:r>
              <a:rPr lang="cs-CZ" sz="1200" i="1" baseline="-25000">
                <a:latin typeface="Calibri" pitchFamily="34" charset="0"/>
              </a:rPr>
              <a:t>2</a:t>
            </a:r>
            <a:r>
              <a:rPr lang="cs-CZ" sz="1200" i="1">
                <a:latin typeface="Calibri" pitchFamily="34" charset="0"/>
              </a:rPr>
              <a:t>O</a:t>
            </a:r>
            <a:r>
              <a:rPr lang="cs-CZ" sz="1200" i="1" baseline="-25000">
                <a:latin typeface="Calibri" pitchFamily="34" charset="0"/>
              </a:rPr>
              <a:t>3</a:t>
            </a:r>
            <a:endParaRPr lang="cs-CZ" sz="1200" i="1">
              <a:latin typeface="Calibri" pitchFamily="34" charset="0"/>
            </a:endParaRPr>
          </a:p>
        </p:txBody>
      </p:sp>
      <p:sp>
        <p:nvSpPr>
          <p:cNvPr id="4105" name="TextovéPole 11"/>
          <p:cNvSpPr txBox="1">
            <a:spLocks noChangeArrowheads="1"/>
          </p:cNvSpPr>
          <p:nvPr/>
        </p:nvSpPr>
        <p:spPr bwMode="auto">
          <a:xfrm>
            <a:off x="3203575" y="6453188"/>
            <a:ext cx="145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>
                <a:latin typeface="Calibri" pitchFamily="34" charset="0"/>
              </a:rPr>
              <a:t>dolomit-CaMg(CO</a:t>
            </a:r>
            <a:r>
              <a:rPr lang="cs-CZ" sz="1200" i="1" baseline="-25000">
                <a:latin typeface="Calibri" pitchFamily="34" charset="0"/>
              </a:rPr>
              <a:t>3</a:t>
            </a:r>
            <a:r>
              <a:rPr lang="cs-CZ" sz="1200" i="1">
                <a:latin typeface="Calibri" pitchFamily="34" charset="0"/>
              </a:rPr>
              <a:t>)</a:t>
            </a:r>
            <a:r>
              <a:rPr lang="cs-CZ" sz="1200" i="1" baseline="-25000">
                <a:latin typeface="Calibri" pitchFamily="34" charset="0"/>
              </a:rPr>
              <a:t>2</a:t>
            </a:r>
            <a:endParaRPr lang="cs-CZ" sz="1200" i="1">
              <a:latin typeface="Calibri" pitchFamily="34" charset="0"/>
            </a:endParaRPr>
          </a:p>
        </p:txBody>
      </p:sp>
      <p:sp>
        <p:nvSpPr>
          <p:cNvPr id="4106" name="TextovéPole 12"/>
          <p:cNvSpPr txBox="1">
            <a:spLocks noChangeArrowheads="1"/>
          </p:cNvSpPr>
          <p:nvPr/>
        </p:nvSpPr>
        <p:spPr bwMode="auto">
          <a:xfrm>
            <a:off x="6732588" y="6453188"/>
            <a:ext cx="1241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>
                <a:latin typeface="Calibri" pitchFamily="34" charset="0"/>
              </a:rPr>
              <a:t>magnezit-MgCO</a:t>
            </a:r>
            <a:r>
              <a:rPr lang="cs-CZ" sz="1200" i="1" baseline="-25000">
                <a:latin typeface="Calibri" pitchFamily="34" charset="0"/>
              </a:rPr>
              <a:t>3</a:t>
            </a:r>
            <a:endParaRPr lang="cs-CZ" sz="1200" i="1">
              <a:latin typeface="Calibri" pitchFamily="34" charset="0"/>
            </a:endParaRPr>
          </a:p>
        </p:txBody>
      </p:sp>
      <p:sp>
        <p:nvSpPr>
          <p:cNvPr id="4107" name="TextovéPole 13"/>
          <p:cNvSpPr txBox="1">
            <a:spLocks noChangeArrowheads="1"/>
          </p:cNvSpPr>
          <p:nvPr/>
        </p:nvSpPr>
        <p:spPr bwMode="auto">
          <a:xfrm>
            <a:off x="6804025" y="3789363"/>
            <a:ext cx="1489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>
                <a:latin typeface="Calibri" pitchFamily="34" charset="0"/>
              </a:rPr>
              <a:t>olivín-(Mg, Fe)</a:t>
            </a:r>
            <a:r>
              <a:rPr lang="cs-CZ" sz="1200" i="1" baseline="-25000">
                <a:latin typeface="Calibri" pitchFamily="34" charset="0"/>
              </a:rPr>
              <a:t>2</a:t>
            </a:r>
            <a:r>
              <a:rPr lang="cs-CZ" sz="1200" i="1">
                <a:latin typeface="Calibri" pitchFamily="34" charset="0"/>
              </a:rPr>
              <a:t>[SiO</a:t>
            </a:r>
            <a:r>
              <a:rPr lang="cs-CZ" sz="1200" i="1" baseline="-25000">
                <a:latin typeface="Calibri" pitchFamily="34" charset="0"/>
              </a:rPr>
              <a:t>4</a:t>
            </a:r>
            <a:r>
              <a:rPr lang="cs-CZ" sz="1200" i="1">
                <a:latin typeface="Calibri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Hořčík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55650" y="1484313"/>
            <a:ext cx="5735638" cy="233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u="sng" dirty="0">
                <a:latin typeface="+mn-lt"/>
              </a:rPr>
              <a:t>Výroba: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u="sng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1. elektrolýzou taveniny bezvodého chloridu hořečnatého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2. redukce kalcinovaného dolomitu ferrosiliciem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u="sng" dirty="0">
              <a:latin typeface="+mn-lt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835150" y="3500438"/>
            <a:ext cx="426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2 MgO . CaO + FeSi 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→ 2Mg + Ca</a:t>
            </a:r>
            <a:r>
              <a:rPr lang="cs-CZ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cs-CZ" baseline="-2500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 + Fe</a:t>
            </a:r>
            <a:endParaRPr lang="cs-CZ" baseline="-25000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11188" y="4076700"/>
            <a:ext cx="1254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Využití:</a:t>
            </a:r>
            <a:endParaRPr lang="cs-CZ" sz="2800">
              <a:latin typeface="Calibri" pitchFamily="34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55650" y="4724400"/>
            <a:ext cx="59023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výroba lehkých slitin v leteckém a automobilovém průmyslu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redukční činidlo na výrobu jiných kovů (Be, Ti, Zr,…)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k přípravě Grignardových činidel</a:t>
            </a:r>
          </a:p>
          <a:p>
            <a:r>
              <a:rPr lang="cs-CZ"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Hořčík</a:t>
            </a:r>
          </a:p>
        </p:txBody>
      </p:sp>
      <p:sp>
        <p:nvSpPr>
          <p:cNvPr id="6147" name="TextovéPole 2"/>
          <p:cNvSpPr txBox="1">
            <a:spLocks noChangeArrowheads="1"/>
          </p:cNvSpPr>
          <p:nvPr/>
        </p:nvSpPr>
        <p:spPr bwMode="auto">
          <a:xfrm>
            <a:off x="684213" y="1071563"/>
            <a:ext cx="291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u="sng">
                <a:latin typeface="Calibri" pitchFamily="34" charset="0"/>
              </a:rPr>
              <a:t>Sloučeniny hořčíku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85813" y="1571625"/>
            <a:ext cx="5707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 oxid hořečnatý </a:t>
            </a:r>
          </a:p>
          <a:p>
            <a:pPr>
              <a:buFontTx/>
              <a:buChar char="-"/>
            </a:pPr>
            <a:r>
              <a:rPr lang="cs-CZ" sz="1600">
                <a:latin typeface="Calibri" pitchFamily="34" charset="0"/>
              </a:rPr>
              <a:t> </a:t>
            </a:r>
            <a:r>
              <a:rPr lang="cs-CZ">
                <a:latin typeface="Calibri" pitchFamily="34" charset="0"/>
              </a:rPr>
              <a:t>pevná bílá látka 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pomalu reaguje s vodou za tvorby hydroxidu hořečnatého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příprava : spalováním hořčíku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použití: žáruvzdorný materiál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857250" y="3357563"/>
            <a:ext cx="5715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 hydroxid hořečnatý (brucit)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bílá, ve vodě nerozpustná látka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neamfoterní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příprava: srážení roztoků hořečnatých solí alkalickými      hydroxidy </a:t>
            </a:r>
          </a:p>
          <a:p>
            <a:endParaRPr lang="cs-CZ">
              <a:latin typeface="Calibri" pitchFamily="34" charset="0"/>
            </a:endParaRPr>
          </a:p>
        </p:txBody>
      </p:sp>
      <p:pic>
        <p:nvPicPr>
          <p:cNvPr id="1026" name="Picture 2" descr="http://in.all.biz/img/in/catalog/small/1906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286125"/>
            <a:ext cx="18875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upload.wikimedia.org/wikipedia/commons/thumb/9/97/Magnesium_sulfate_heptahydrate.jpg/200px-Magnesium_sulfate_heptahydr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1428750"/>
            <a:ext cx="1905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857250" y="5072063"/>
            <a:ext cx="3998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</a:t>
            </a:r>
            <a:r>
              <a:rPr lang="cs-CZ" b="1">
                <a:latin typeface="Calibri" pitchFamily="34" charset="0"/>
              </a:rPr>
              <a:t>uhličitan hořečnatý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magnezit MgCO</a:t>
            </a:r>
            <a:r>
              <a:rPr lang="cs-CZ" baseline="-25000">
                <a:latin typeface="Calibri" pitchFamily="34" charset="0"/>
              </a:rPr>
              <a:t>3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dolomit MgCO</a:t>
            </a:r>
            <a:r>
              <a:rPr lang="cs-CZ" baseline="-25000">
                <a:latin typeface="Calibri" pitchFamily="34" charset="0"/>
              </a:rPr>
              <a:t>3 . </a:t>
            </a:r>
            <a:r>
              <a:rPr lang="cs-CZ">
                <a:latin typeface="Calibri" pitchFamily="34" charset="0"/>
              </a:rPr>
              <a:t> CaCO</a:t>
            </a:r>
            <a:r>
              <a:rPr lang="cs-CZ" baseline="-25000">
                <a:latin typeface="Calibri" pitchFamily="34" charset="0"/>
              </a:rPr>
              <a:t>3</a:t>
            </a:r>
          </a:p>
          <a:p>
            <a:pPr>
              <a:buFontTx/>
              <a:buChar char="-"/>
            </a:pPr>
            <a:r>
              <a:rPr lang="cs-CZ" baseline="-25000">
                <a:latin typeface="Calibri" pitchFamily="34" charset="0"/>
              </a:rPr>
              <a:t>  </a:t>
            </a:r>
            <a:r>
              <a:rPr lang="cs-CZ">
                <a:latin typeface="Calibri" pitchFamily="34" charset="0"/>
              </a:rPr>
              <a:t>materiál k výrobě žáruvzdorných cihel</a:t>
            </a:r>
            <a:endParaRPr lang="cs-CZ" baseline="-25000">
              <a:latin typeface="Calibri" pitchFamily="34" charset="0"/>
            </a:endParaRPr>
          </a:p>
        </p:txBody>
      </p:sp>
      <p:pic>
        <p:nvPicPr>
          <p:cNvPr id="1030" name="Picture 6" descr="http://upload.wikimedia.org/wikipedia/commons/thumb/c/c2/Uhli%C4%8Ditan_ho%C5%99e%C4%8Dnat%C3%BD.PNG/220px-Uhli%C4%8Ditan_ho%C5%99e%C4%8Dnat%C3%B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5286375"/>
            <a:ext cx="2452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ovéPole 9"/>
          <p:cNvSpPr txBox="1">
            <a:spLocks noChangeArrowheads="1"/>
          </p:cNvSpPr>
          <p:nvPr/>
        </p:nvSpPr>
        <p:spPr bwMode="auto">
          <a:xfrm>
            <a:off x="214313" y="6488113"/>
            <a:ext cx="3914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/>
              <a:t>Pozn. http://www.</a:t>
            </a:r>
            <a:r>
              <a:rPr lang="cs-CZ" sz="1200" dirty="0" err="1"/>
              <a:t>youtube.com</a:t>
            </a:r>
            <a:r>
              <a:rPr lang="cs-CZ" sz="1200" dirty="0"/>
              <a:t>/</a:t>
            </a:r>
            <a:r>
              <a:rPr lang="cs-CZ" sz="1200" dirty="0" err="1"/>
              <a:t>watch</a:t>
            </a:r>
            <a:r>
              <a:rPr lang="cs-CZ" sz="1200" dirty="0"/>
              <a:t>?v=tCwKQtPIcM0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7171" name="TextovéPole 2"/>
          <p:cNvSpPr txBox="1">
            <a:spLocks noChangeArrowheads="1"/>
          </p:cNvSpPr>
          <p:nvPr/>
        </p:nvSpPr>
        <p:spPr bwMode="auto">
          <a:xfrm>
            <a:off x="2000250" y="1643063"/>
            <a:ext cx="1169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Calibri" pitchFamily="34" charset="0"/>
              </a:rPr>
              <a:t>VÁPNÍK</a:t>
            </a:r>
            <a:r>
              <a:rPr lang="cs-CZ">
                <a:latin typeface="Calibri" pitchFamily="34" charset="0"/>
              </a:rPr>
              <a:t> </a:t>
            </a:r>
          </a:p>
        </p:txBody>
      </p:sp>
      <p:pic>
        <p:nvPicPr>
          <p:cNvPr id="1026" name="Picture 2" descr="Soubor:Calcium unter Argon Schutzgasatmosphä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285875"/>
            <a:ext cx="24288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ovéPole 5"/>
          <p:cNvSpPr txBox="1">
            <a:spLocks noChangeArrowheads="1"/>
          </p:cNvSpPr>
          <p:nvPr/>
        </p:nvSpPr>
        <p:spPr bwMode="auto">
          <a:xfrm>
            <a:off x="1928813" y="3214688"/>
            <a:ext cx="179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Calibri" pitchFamily="34" charset="0"/>
              </a:rPr>
              <a:t>STRONCIUM</a:t>
            </a:r>
            <a:r>
              <a:rPr lang="cs-CZ">
                <a:latin typeface="Calibri" pitchFamily="34" charset="0"/>
              </a:rPr>
              <a:t> </a:t>
            </a:r>
          </a:p>
        </p:txBody>
      </p:sp>
      <p:pic>
        <p:nvPicPr>
          <p:cNvPr id="1028" name="Picture 4" descr="Soubor:Strontium unter Argon Schutzgas Atmosphä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2571750"/>
            <a:ext cx="244633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ovéPole 7"/>
          <p:cNvSpPr txBox="1">
            <a:spLocks noChangeArrowheads="1"/>
          </p:cNvSpPr>
          <p:nvPr/>
        </p:nvSpPr>
        <p:spPr bwMode="auto">
          <a:xfrm>
            <a:off x="2000250" y="464343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Calibri" pitchFamily="34" charset="0"/>
              </a:rPr>
              <a:t>BARYUM </a:t>
            </a:r>
          </a:p>
        </p:txBody>
      </p:sp>
      <p:pic>
        <p:nvPicPr>
          <p:cNvPr id="1030" name="Picture 6" descr="Soubor:Barium unter Argon Schutzgas Atmosphär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63" y="3857625"/>
            <a:ext cx="2500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ovéPole 9"/>
          <p:cNvSpPr txBox="1">
            <a:spLocks noChangeArrowheads="1"/>
          </p:cNvSpPr>
          <p:nvPr/>
        </p:nvSpPr>
        <p:spPr bwMode="auto">
          <a:xfrm>
            <a:off x="2000250" y="5715000"/>
            <a:ext cx="1255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Calibri" pitchFamily="34" charset="0"/>
              </a:rPr>
              <a:t>RADIUM</a:t>
            </a:r>
          </a:p>
        </p:txBody>
      </p:sp>
      <p:pic>
        <p:nvPicPr>
          <p:cNvPr id="1032" name="Picture 8" descr="Soubor:Pichblend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63" y="5214938"/>
            <a:ext cx="25003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357188" y="1214438"/>
            <a:ext cx="40274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Výskyt a rozšíření na Zemi: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357188" y="1714500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u="sng">
                <a:latin typeface="Calibri" pitchFamily="34" charset="0"/>
              </a:rPr>
              <a:t>Vápník: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5. nejrozšířenější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 sloučeniny: CaCO</a:t>
            </a:r>
            <a:r>
              <a:rPr lang="cs-CZ" baseline="-25000">
                <a:latin typeface="Calibri" pitchFamily="34" charset="0"/>
              </a:rPr>
              <a:t>3 </a:t>
            </a:r>
            <a:r>
              <a:rPr lang="cs-CZ">
                <a:latin typeface="Calibri" pitchFamily="34" charset="0"/>
              </a:rPr>
              <a:t> (vápenec), CaSO</a:t>
            </a:r>
            <a:r>
              <a:rPr lang="cs-CZ" baseline="-25000">
                <a:latin typeface="Calibri" pitchFamily="34" charset="0"/>
              </a:rPr>
              <a:t>4</a:t>
            </a:r>
            <a:r>
              <a:rPr lang="cs-CZ">
                <a:latin typeface="Calibri" pitchFamily="34" charset="0"/>
              </a:rPr>
              <a:t> . 2 H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O (sádrovec), CaF</a:t>
            </a:r>
            <a:r>
              <a:rPr lang="cs-CZ" baseline="-25000">
                <a:latin typeface="Calibri" pitchFamily="34" charset="0"/>
              </a:rPr>
              <a:t>2</a:t>
            </a:r>
            <a:r>
              <a:rPr lang="cs-CZ">
                <a:latin typeface="Calibri" pitchFamily="34" charset="0"/>
              </a:rPr>
              <a:t> (kazivec), součástí křemičitých a fosforečných (apatity) minerálů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57188" y="3000375"/>
            <a:ext cx="2663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latin typeface="Calibri" pitchFamily="34" charset="0"/>
              </a:rPr>
              <a:t>Stroncium: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15. nejrozšířenější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 minerál: SrSO</a:t>
            </a:r>
            <a:r>
              <a:rPr lang="cs-CZ" baseline="-25000">
                <a:latin typeface="Calibri" pitchFamily="34" charset="0"/>
              </a:rPr>
              <a:t>4</a:t>
            </a:r>
            <a:r>
              <a:rPr lang="cs-CZ">
                <a:latin typeface="Calibri" pitchFamily="34" charset="0"/>
              </a:rPr>
              <a:t> (celestin )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28625" y="4071938"/>
            <a:ext cx="2398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latin typeface="Calibri" pitchFamily="34" charset="0"/>
              </a:rPr>
              <a:t>Baryum: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14. nejrozšířenější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minerál: BaSO</a:t>
            </a:r>
            <a:r>
              <a:rPr lang="cs-CZ" baseline="-25000">
                <a:latin typeface="Calibri" pitchFamily="34" charset="0"/>
              </a:rPr>
              <a:t>4</a:t>
            </a:r>
            <a:r>
              <a:rPr lang="cs-CZ">
                <a:latin typeface="Calibri" pitchFamily="34" charset="0"/>
              </a:rPr>
              <a:t> (baryt)</a:t>
            </a:r>
          </a:p>
          <a:p>
            <a:pPr>
              <a:buFontTx/>
              <a:buChar char="-"/>
            </a:pPr>
            <a:endParaRPr lang="cs-CZ">
              <a:latin typeface="Calibri" pitchFamily="34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00063" y="5072063"/>
            <a:ext cx="2728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latin typeface="Calibri" pitchFamily="34" charset="0"/>
              </a:rPr>
              <a:t>Radium: </a:t>
            </a:r>
          </a:p>
          <a:p>
            <a:r>
              <a:rPr lang="cs-CZ">
                <a:latin typeface="Calibri" pitchFamily="34" charset="0"/>
              </a:rPr>
              <a:t>- Výskyt společně s uranem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642938" y="1500188"/>
            <a:ext cx="1793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Vlastnosti: 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9220" name="TextovéPole 3"/>
          <p:cNvSpPr txBox="1">
            <a:spLocks noChangeArrowheads="1"/>
          </p:cNvSpPr>
          <p:nvPr/>
        </p:nvSpPr>
        <p:spPr bwMode="auto">
          <a:xfrm>
            <a:off x="714375" y="2071688"/>
            <a:ext cx="50260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stříbrobílé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tvrdost srovnatelná s tvrdostí olova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oxidační číslo ve sloučeninách: +II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soli stroncia a barya: JEDOVANÉ !!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poměrně reaktivní (nejméně vápník)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uchovávání pod inertním rozpouštědlem (petrolej)</a:t>
            </a: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  vápník: biogenní</a:t>
            </a: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>
                <a:latin typeface="Calibri" pitchFamily="34" charset="0"/>
              </a:rPr>
              <a:t>barví plamen: </a:t>
            </a:r>
          </a:p>
        </p:txBody>
      </p:sp>
      <p:pic>
        <p:nvPicPr>
          <p:cNvPr id="20482" name="Picture 2" descr="http://www.firelovers.cz/img/clanky/pla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4186238"/>
            <a:ext cx="33337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ovéPole 5"/>
          <p:cNvSpPr txBox="1">
            <a:spLocks noChangeArrowheads="1"/>
          </p:cNvSpPr>
          <p:nvPr/>
        </p:nvSpPr>
        <p:spPr bwMode="auto">
          <a:xfrm>
            <a:off x="785813" y="4857750"/>
            <a:ext cx="314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vápník - cihlově červeně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stroncium - karmínově červeně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baryum - zeleně 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radium - karmínově červeně</a:t>
            </a:r>
          </a:p>
        </p:txBody>
      </p:sp>
      <p:sp>
        <p:nvSpPr>
          <p:cNvPr id="9223" name="TextovéPole 6"/>
          <p:cNvSpPr txBox="1">
            <a:spLocks noChangeArrowheads="1"/>
          </p:cNvSpPr>
          <p:nvPr/>
        </p:nvSpPr>
        <p:spPr bwMode="auto">
          <a:xfrm>
            <a:off x="0" y="6286500"/>
            <a:ext cx="3937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/>
              <a:t>Pozn. http://www.</a:t>
            </a:r>
            <a:r>
              <a:rPr lang="cs-CZ" sz="1200" dirty="0" err="1"/>
              <a:t>youtube.com</a:t>
            </a:r>
            <a:r>
              <a:rPr lang="cs-CZ" sz="1200" dirty="0"/>
              <a:t>/</a:t>
            </a:r>
            <a:r>
              <a:rPr lang="cs-CZ" sz="1200" dirty="0" err="1"/>
              <a:t>watch</a:t>
            </a:r>
            <a:r>
              <a:rPr lang="cs-CZ" sz="1200" dirty="0"/>
              <a:t>?v=1XxxUcd2BVg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Kovy alkalických zemin</a:t>
            </a:r>
          </a:p>
        </p:txBody>
      </p:sp>
      <p:sp>
        <p:nvSpPr>
          <p:cNvPr id="10243" name="TextovéPole 2"/>
          <p:cNvSpPr txBox="1">
            <a:spLocks noChangeArrowheads="1"/>
          </p:cNvSpPr>
          <p:nvPr/>
        </p:nvSpPr>
        <p:spPr bwMode="auto">
          <a:xfrm>
            <a:off x="642938" y="1428750"/>
            <a:ext cx="13096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Výroba: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0244" name="TextovéPole 4"/>
          <p:cNvSpPr txBox="1">
            <a:spLocks noChangeArrowheads="1"/>
          </p:cNvSpPr>
          <p:nvPr/>
        </p:nvSpPr>
        <p:spPr bwMode="auto">
          <a:xfrm>
            <a:off x="785813" y="1857375"/>
            <a:ext cx="49133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u="sng">
                <a:latin typeface="Calibri" pitchFamily="34" charset="0"/>
              </a:rPr>
              <a:t>Vápník:</a:t>
            </a:r>
            <a:r>
              <a:rPr lang="cs-CZ">
                <a:latin typeface="Calibri" pitchFamily="34" charset="0"/>
              </a:rPr>
              <a:t> elektrolýzou taveniny chloridu vápenatého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 u="sng">
                <a:latin typeface="Calibri" pitchFamily="34" charset="0"/>
              </a:rPr>
              <a:t>Stroncium: </a:t>
            </a:r>
            <a:r>
              <a:rPr lang="cs-CZ">
                <a:latin typeface="Calibri" pitchFamily="34" charset="0"/>
              </a:rPr>
              <a:t>redukce z jeho oxidů hliníkem</a:t>
            </a:r>
          </a:p>
          <a:p>
            <a:endParaRPr lang="cs-CZ" u="sng">
              <a:latin typeface="Calibri" pitchFamily="34" charset="0"/>
            </a:endParaRPr>
          </a:p>
          <a:p>
            <a:r>
              <a:rPr lang="cs-CZ" u="sng">
                <a:latin typeface="Calibri" pitchFamily="34" charset="0"/>
              </a:rPr>
              <a:t>Baryum: </a:t>
            </a:r>
            <a:r>
              <a:rPr lang="cs-CZ">
                <a:latin typeface="Calibri" pitchFamily="34" charset="0"/>
              </a:rPr>
              <a:t>redukce z jeho oxidů hliníkem (křemíkem)</a:t>
            </a:r>
            <a:endParaRPr lang="cs-CZ" u="sng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 u="sng">
              <a:latin typeface="Calibri" pitchFamily="34" charset="0"/>
            </a:endParaRPr>
          </a:p>
          <a:p>
            <a:endParaRPr lang="cs-CZ" u="sng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714375" y="3500438"/>
            <a:ext cx="1254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u="sng">
                <a:latin typeface="Calibri" pitchFamily="34" charset="0"/>
              </a:rPr>
              <a:t>Využití:</a:t>
            </a:r>
            <a:endParaRPr lang="cs-CZ" sz="2800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785813" y="40005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u="sng" dirty="0">
                <a:latin typeface="Calibri" pitchFamily="34" charset="0"/>
              </a:rPr>
              <a:t>Vápník: </a:t>
            </a: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 redukční činidlo při přípravě jiných kovů (chrom, zirkonium, …)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vápenaté </a:t>
            </a:r>
            <a:r>
              <a:rPr lang="cs-CZ" dirty="0">
                <a:latin typeface="Calibri" pitchFamily="34" charset="0"/>
              </a:rPr>
              <a:t>sloučeniny - široké a různorodé použití (sklářství, ve stavebnictví, vápno, sádra, cihly a cementy, v keramickém průmyslu, porcelán, …)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14375" y="5357813"/>
            <a:ext cx="3722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latin typeface="Calibri" pitchFamily="34" charset="0"/>
              </a:rPr>
              <a:t>Stroncium a baryum: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nemají významnější praktické využití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theme/theme1.xml><?xml version="1.0" encoding="utf-8"?>
<a:theme xmlns:a="http://schemas.openxmlformats.org/drawingml/2006/main" name="Motiv sady Office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1042</TotalTime>
  <Words>897</Words>
  <Application>Microsoft Office PowerPoint</Application>
  <PresentationFormat>Předvádění na obrazovce (4:3)</PresentationFormat>
  <Paragraphs>205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Hořčík</vt:lpstr>
      <vt:lpstr>Hořčík</vt:lpstr>
      <vt:lpstr>Hořčík</vt:lpstr>
      <vt:lpstr>Hořčík</vt:lpstr>
      <vt:lpstr>Kovy alkalických zemin</vt:lpstr>
      <vt:lpstr>Kovy alkalických zemin</vt:lpstr>
      <vt:lpstr>Kovy alkalických zemin</vt:lpstr>
      <vt:lpstr>Kovy alkalických zemin</vt:lpstr>
      <vt:lpstr>Kovy alkalických zemin</vt:lpstr>
      <vt:lpstr>Kovy alkalických zemin</vt:lpstr>
      <vt:lpstr>Kovy alkalických zemin</vt:lpstr>
      <vt:lpstr>Kovy alkalických zemin</vt:lpstr>
      <vt:lpstr>Kovy alkalických zemin</vt:lpstr>
      <vt:lpstr>Kovy alkalických zemin</vt:lpstr>
      <vt:lpstr>Kovy alkalických zemin</vt:lpstr>
      <vt:lpstr>Snímek 17</vt:lpstr>
      <vt:lpstr>Snímek 18</vt:lpstr>
      <vt:lpstr>Snímek 19</vt:lpstr>
      <vt:lpstr>Snímek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</dc:creator>
  <cp:lastModifiedBy>Učitel</cp:lastModifiedBy>
  <cp:revision>76</cp:revision>
  <dcterms:created xsi:type="dcterms:W3CDTF">2012-03-01T09:25:16Z</dcterms:created>
  <dcterms:modified xsi:type="dcterms:W3CDTF">2012-05-03T16:29:02Z</dcterms:modified>
</cp:coreProperties>
</file>