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Default Extension="png" ContentType="image/png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heme/theme2.xml" ContentType="application/vnd.openxmlformats-officedocument.theme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Default Extension="vml" ContentType="application/vnd.openxmlformats-officedocument.vmlDrawing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17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15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wmf" ContentType="image/x-wmf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38180-F37F-4110-ABCC-0926CBCC3602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BA4B-D51F-4F87-8983-F9F52B112F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10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BA4B-D51F-4F87-8983-F9F52B112F4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>
            <p:custDataLst>
              <p:tags r:id="rId6"/>
            </p:custDataLst>
          </p:nvPr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>
            <p:custDataLst>
              <p:tags r:id="rId7"/>
            </p:custDataLst>
          </p:nvPr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>
            <p:custDataLst>
              <p:tags r:id="rId1"/>
            </p:custDataLst>
          </p:nvPr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>
            <p:custDataLst>
              <p:tags r:id="rId7"/>
            </p:custDataLst>
          </p:nvPr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>
            <p:custDataLst>
              <p:tags r:id="rId8"/>
            </p:custDataLst>
          </p:nvPr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>
            <p:custDataLst>
              <p:tags r:id="rId9"/>
            </p:custDataLst>
          </p:nvPr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>
            <p:custDataLst>
              <p:tags r:id="rId1"/>
            </p:custDataLst>
          </p:nvPr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>
            <p:custDataLst>
              <p:tags r:id="rId5"/>
            </p:custDataLst>
          </p:nvPr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>
            <p:custDataLst>
              <p:tags r:id="rId5"/>
            </p:custDataLst>
          </p:nvPr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>
            <p:custDataLst>
              <p:tags r:id="rId7"/>
            </p:custDataLst>
          </p:nvPr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>
            <p:custDataLst>
              <p:tags r:id="rId8"/>
            </p:custDataLst>
          </p:nvPr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>
            <p:custDataLst>
              <p:tags r:id="rId13"/>
            </p:custDataLst>
          </p:nvPr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>
            <p:custDataLst>
              <p:tags r:id="rId14"/>
            </p:custDataLst>
          </p:nvPr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>
            <p:custDataLst>
              <p:tags r:id="rId15"/>
            </p:custDataLst>
          </p:nvPr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>
            <p:custDataLst>
              <p:tags r:id="rId16"/>
            </p:custDataLst>
          </p:nvPr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D48A2-B274-42F3-8989-36A3D481C0B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E0F594-A74C-4141-B490-F81CE24075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>
            <p:custDataLst>
              <p:tags r:id="rId22"/>
            </p:custDataLst>
          </p:nvPr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8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4.xml"/><Relationship Id="rId10" Type="http://schemas.openxmlformats.org/officeDocument/2006/relationships/image" Target="../media/image4.gif"/><Relationship Id="rId4" Type="http://schemas.openxmlformats.org/officeDocument/2006/relationships/tags" Target="../tags/tag83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tags" Target="../tags/tag110.xml"/><Relationship Id="rId7" Type="http://schemas.openxmlformats.org/officeDocument/2006/relationships/oleObject" Target="../embeddings/oleObject18.bin"/><Relationship Id="rId2" Type="http://schemas.openxmlformats.org/officeDocument/2006/relationships/tags" Target="../tags/tag109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image" Target="../media/image2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118.xml"/><Relationship Id="rId7" Type="http://schemas.openxmlformats.org/officeDocument/2006/relationships/image" Target="../media/image24.jpeg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1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10" Type="http://schemas.openxmlformats.org/officeDocument/2006/relationships/image" Target="../media/image28.jpeg"/><Relationship Id="rId4" Type="http://schemas.openxmlformats.org/officeDocument/2006/relationships/tags" Target="../tags/tag124.xml"/><Relationship Id="rId9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86.xml"/><Relationship Id="rId7" Type="http://schemas.openxmlformats.org/officeDocument/2006/relationships/oleObject" Target="../embeddings/oleObject1.bin"/><Relationship Id="rId2" Type="http://schemas.openxmlformats.org/officeDocument/2006/relationships/tags" Target="../tags/tag85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11" Type="http://schemas.openxmlformats.org/officeDocument/2006/relationships/oleObject" Target="../embeddings/oleObject5.bin"/><Relationship Id="rId5" Type="http://schemas.openxmlformats.org/officeDocument/2006/relationships/slideLayout" Target="../slideLayouts/slideLayout2.xml"/><Relationship Id="rId10" Type="http://schemas.openxmlformats.org/officeDocument/2006/relationships/oleObject" Target="../embeddings/oleObject4.bin"/><Relationship Id="rId4" Type="http://schemas.openxmlformats.org/officeDocument/2006/relationships/tags" Target="../tags/tag87.xm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89.xml"/><Relationship Id="rId7" Type="http://schemas.openxmlformats.org/officeDocument/2006/relationships/oleObject" Target="../embeddings/oleObject6.bin"/><Relationship Id="rId2" Type="http://schemas.openxmlformats.org/officeDocument/2006/relationships/tags" Target="../tags/tag88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92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tags" Target="../tags/tag91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11" Type="http://schemas.openxmlformats.org/officeDocument/2006/relationships/oleObject" Target="../embeddings/oleObject12.bin"/><Relationship Id="rId5" Type="http://schemas.openxmlformats.org/officeDocument/2006/relationships/slideLayout" Target="../slideLayouts/slideLayout2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93.xml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94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10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Halogenderiváty</a:t>
            </a:r>
            <a:r>
              <a:rPr lang="cs-CZ" dirty="0" smtClean="0"/>
              <a:t> uhlovodíků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564904"/>
            <a:ext cx="2540000" cy="22352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446" y="4513211"/>
            <a:ext cx="3146281" cy="21457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818041"/>
            <a:ext cx="2497460" cy="255573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Význam </a:t>
            </a:r>
            <a:r>
              <a:rPr lang="cs-CZ" dirty="0" err="1" smtClean="0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Freony</a:t>
            </a:r>
          </a:p>
          <a:p>
            <a:pPr lvl="1"/>
            <a:r>
              <a:rPr lang="cs-CZ" dirty="0" err="1"/>
              <a:t>c</a:t>
            </a:r>
            <a:r>
              <a:rPr lang="cs-CZ" dirty="0" err="1" smtClean="0"/>
              <a:t>hlorfluorderiváty</a:t>
            </a:r>
            <a:endParaRPr lang="cs-CZ" dirty="0" smtClean="0"/>
          </a:p>
          <a:p>
            <a:pPr lvl="1"/>
            <a:r>
              <a:rPr lang="cs-CZ" dirty="0"/>
              <a:t>h</a:t>
            </a:r>
            <a:r>
              <a:rPr lang="cs-CZ" dirty="0" smtClean="0"/>
              <a:t>nací plyny v aerosolových výrobcích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hladící média v chladících zařízeních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ičí ozónovou vrstvu</a:t>
            </a:r>
          </a:p>
          <a:p>
            <a:pPr lvl="1"/>
            <a:r>
              <a:rPr lang="cs-CZ" dirty="0" smtClean="0"/>
              <a:t>1997- dohoda o snížení a ukončení výroby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9505861"/>
              </p:ext>
            </p:extLst>
          </p:nvPr>
        </p:nvGraphicFramePr>
        <p:xfrm>
          <a:off x="5508104" y="1268760"/>
          <a:ext cx="1569318" cy="1143008"/>
        </p:xfrm>
        <a:graphic>
          <a:graphicData uri="http://schemas.openxmlformats.org/presentationml/2006/ole">
            <p:oleObj spid="_x0000_s25626" name="ChemSketch" r:id="rId7" imgW="1210056" imgH="880872" progId="ACD.ChemSketch.20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4253861"/>
              </p:ext>
            </p:extLst>
          </p:nvPr>
        </p:nvGraphicFramePr>
        <p:xfrm>
          <a:off x="2195736" y="5373216"/>
          <a:ext cx="1667401" cy="1214446"/>
        </p:xfrm>
        <a:graphic>
          <a:graphicData uri="http://schemas.openxmlformats.org/presentationml/2006/ole">
            <p:oleObj spid="_x0000_s25627" name="ChemSketch" r:id="rId8" imgW="1210056" imgH="880872" progId="ACD.ChemSketch.20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1732873"/>
              </p:ext>
            </p:extLst>
          </p:nvPr>
        </p:nvGraphicFramePr>
        <p:xfrm>
          <a:off x="5652120" y="5445224"/>
          <a:ext cx="1752530" cy="1071570"/>
        </p:xfrm>
        <a:graphic>
          <a:graphicData uri="http://schemas.openxmlformats.org/presentationml/2006/ole">
            <p:oleObj spid="_x0000_s25628" name="ChemSketch" r:id="rId9" imgW="1331976" imgH="813816" progId="ACD.ChemSketch.2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dirty="0" err="1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z="2800" b="1" dirty="0" smtClean="0"/>
              <a:t>DDT</a:t>
            </a:r>
            <a:r>
              <a:rPr lang="cs-CZ" sz="2800" dirty="0" smtClean="0"/>
              <a:t> – 1,1,1–</a:t>
            </a:r>
            <a:r>
              <a:rPr lang="cs-CZ" sz="2800" dirty="0" err="1" smtClean="0"/>
              <a:t>trichlor</a:t>
            </a:r>
            <a:r>
              <a:rPr lang="cs-CZ" sz="2800" dirty="0" smtClean="0"/>
              <a:t>–2,2–bis(4-chlorfenyl)</a:t>
            </a:r>
            <a:r>
              <a:rPr lang="cs-CZ" sz="2800" dirty="0" err="1" smtClean="0"/>
              <a:t>ethan</a:t>
            </a:r>
            <a:endParaRPr lang="cs-CZ" sz="2800" dirty="0" smtClean="0"/>
          </a:p>
          <a:p>
            <a:pPr lvl="1"/>
            <a:r>
              <a:rPr lang="cs-CZ" sz="2400" dirty="0" smtClean="0"/>
              <a:t>insekticid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 2. světové válce používán proti hmyzu, který přenáší malárii</a:t>
            </a:r>
          </a:p>
          <a:p>
            <a:pPr lvl="1"/>
            <a:r>
              <a:rPr lang="cs-CZ" sz="2400" dirty="0"/>
              <a:t>v</a:t>
            </a:r>
            <a:r>
              <a:rPr lang="cs-CZ" sz="2400" dirty="0" smtClean="0"/>
              <a:t> přírodě se neodbourává a hromadí se v organismech – genetické změny</a:t>
            </a:r>
          </a:p>
          <a:p>
            <a:pPr lvl="1"/>
            <a:r>
              <a:rPr lang="cs-CZ" sz="2400" dirty="0" smtClean="0"/>
              <a:t>1974 – zákaz používání DDT v ČR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4844271"/>
            <a:ext cx="3059832" cy="18970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4030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dirty="0" err="1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Teflon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olymer </a:t>
            </a:r>
            <a:r>
              <a:rPr lang="cs-CZ" dirty="0" err="1" smtClean="0"/>
              <a:t>tetrafluorethylenu</a:t>
            </a:r>
            <a:endParaRPr lang="cs-CZ" dirty="0" smtClean="0"/>
          </a:p>
          <a:p>
            <a:pPr lvl="1"/>
            <a:r>
              <a:rPr lang="cs-CZ" dirty="0"/>
              <a:t>o</a:t>
            </a:r>
            <a:r>
              <a:rPr lang="cs-CZ" dirty="0" smtClean="0"/>
              <a:t>dolný vůči chemikáliím a vysoké teplotě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3501008"/>
            <a:ext cx="2088232" cy="20882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1196752"/>
            <a:ext cx="1600200" cy="14001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3513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dirty="0" err="1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PVC – polyvinylchlorid</a:t>
            </a:r>
          </a:p>
          <a:p>
            <a:pPr lvl="1"/>
            <a:r>
              <a:rPr lang="cs-CZ" dirty="0" smtClean="0"/>
              <a:t>výroby podlahových krytin, obalových materiálů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1948" y="2564903"/>
            <a:ext cx="1846436" cy="13008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4209566"/>
            <a:ext cx="3062236" cy="23272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3651673"/>
            <a:ext cx="3209404" cy="20753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831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Halogenderiváty</a:t>
            </a:r>
            <a:r>
              <a:rPr lang="cs-CZ" dirty="0" smtClean="0"/>
              <a:t> uhlovodíků</a:t>
            </a:r>
            <a:br>
              <a:rPr lang="cs-CZ" dirty="0" smtClean="0"/>
            </a:b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náhrada jednoho nebo více atomů vodíku atomem halogenu (F, Cl, Br, I)</a:t>
            </a:r>
          </a:p>
          <a:p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71538" y="3357562"/>
          <a:ext cx="1357322" cy="2146287"/>
        </p:xfrm>
        <a:graphic>
          <a:graphicData uri="http://schemas.openxmlformats.org/presentationml/2006/ole">
            <p:oleObj spid="_x0000_s2086" name="ChemSketch" r:id="rId7" imgW="576072" imgH="911352" progId="ACD.ChemSketch.20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57488" y="5429264"/>
          <a:ext cx="1838335" cy="446090"/>
        </p:xfrm>
        <a:graphic>
          <a:graphicData uri="http://schemas.openxmlformats.org/presentationml/2006/ole">
            <p:oleObj spid="_x0000_s2087" name="ChemSketch" r:id="rId8" imgW="816864" imgH="176784" progId="ACD.ChemSketch.2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072198" y="2786058"/>
          <a:ext cx="1610739" cy="1285884"/>
        </p:xfrm>
        <a:graphic>
          <a:graphicData uri="http://schemas.openxmlformats.org/presentationml/2006/ole">
            <p:oleObj spid="_x0000_s2088" name="ChemSketch" r:id="rId9" imgW="755904" imgH="603504" progId="ACD.ChemSketch.2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143240" y="3000372"/>
          <a:ext cx="1888954" cy="1071570"/>
        </p:xfrm>
        <a:graphic>
          <a:graphicData uri="http://schemas.openxmlformats.org/presentationml/2006/ole">
            <p:oleObj spid="_x0000_s2089" name="ChemSketch" r:id="rId10" imgW="1203960" imgH="682752" progId="ACD.ChemSketch.20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983374" y="4429132"/>
          <a:ext cx="1660460" cy="1790796"/>
        </p:xfrm>
        <a:graphic>
          <a:graphicData uri="http://schemas.openxmlformats.org/presentationml/2006/ole">
            <p:oleObj spid="_x0000_s2090" name="ChemSketch" r:id="rId11" imgW="1011936" imgH="1091184" progId="ACD.ChemSketch.2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r>
              <a:rPr lang="cs-CZ" dirty="0" err="1" smtClean="0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 smtClean="0"/>
              <a:t>Z uhlovodíků nebo jejich derivátů.</a:t>
            </a:r>
          </a:p>
          <a:p>
            <a:r>
              <a:rPr lang="cs-CZ" dirty="0" smtClean="0"/>
              <a:t>Substituční a adiční reakce.</a:t>
            </a:r>
          </a:p>
          <a:p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2976" y="3000372"/>
          <a:ext cx="6163310" cy="1184280"/>
        </p:xfrm>
        <a:graphic>
          <a:graphicData uri="http://schemas.openxmlformats.org/presentationml/2006/ole">
            <p:oleObj spid="_x0000_s3091" name="ChemSketch" r:id="rId7" imgW="4282440" imgH="795528" progId="ACD.ChemSketch.2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71538" y="4572008"/>
          <a:ext cx="6500858" cy="735874"/>
        </p:xfrm>
        <a:graphic>
          <a:graphicData uri="http://schemas.openxmlformats.org/presentationml/2006/ole">
            <p:oleObj spid="_x0000_s3092" name="ChemSketch" r:id="rId8" imgW="4215384" imgH="438912" progId="ACD.ChemSketch.2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r>
              <a:rPr lang="cs-CZ" dirty="0" err="1" smtClean="0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Radikálová substituce</a:t>
            </a:r>
          </a:p>
          <a:p>
            <a:pPr lvl="1"/>
            <a:r>
              <a:rPr lang="cs-CZ" dirty="0" smtClean="0"/>
              <a:t>1. iniciace</a:t>
            </a:r>
          </a:p>
          <a:p>
            <a:pPr marL="742950" lvl="2" indent="-342900">
              <a:buNone/>
            </a:pPr>
            <a:r>
              <a:rPr lang="cs-CZ" dirty="0" smtClean="0"/>
              <a:t>	katalyzována světlem nebo zvýšenou teplotou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2. propagace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3. terminace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1415886"/>
              </p:ext>
            </p:extLst>
          </p:nvPr>
        </p:nvGraphicFramePr>
        <p:xfrm>
          <a:off x="2411760" y="2996952"/>
          <a:ext cx="3424238" cy="609600"/>
        </p:xfrm>
        <a:graphic>
          <a:graphicData uri="http://schemas.openxmlformats.org/presentationml/2006/ole">
            <p:oleObj spid="_x0000_s5165" name="ChemSketch" r:id="rId7" imgW="2023872" imgH="359664" progId="ACD.ChemSketch.20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3443245"/>
              </p:ext>
            </p:extLst>
          </p:nvPr>
        </p:nvGraphicFramePr>
        <p:xfrm>
          <a:off x="2267744" y="4005064"/>
          <a:ext cx="4357718" cy="571504"/>
        </p:xfrm>
        <a:graphic>
          <a:graphicData uri="http://schemas.openxmlformats.org/presentationml/2006/ole">
            <p:oleObj spid="_x0000_s5166" name="ChemSketch" r:id="rId8" imgW="2164080" imgH="368808" progId="ACD.ChemSketch.20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8810110"/>
              </p:ext>
            </p:extLst>
          </p:nvPr>
        </p:nvGraphicFramePr>
        <p:xfrm>
          <a:off x="2267744" y="4509120"/>
          <a:ext cx="4340394" cy="571503"/>
        </p:xfrm>
        <a:graphic>
          <a:graphicData uri="http://schemas.openxmlformats.org/presentationml/2006/ole">
            <p:oleObj spid="_x0000_s5167" name="ChemSketch" r:id="rId9" imgW="2737104" imgH="359664" progId="ACD.ChemSketch.20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2063484"/>
              </p:ext>
            </p:extLst>
          </p:nvPr>
        </p:nvGraphicFramePr>
        <p:xfrm>
          <a:off x="2051720" y="5661248"/>
          <a:ext cx="2714644" cy="500065"/>
        </p:xfrm>
        <a:graphic>
          <a:graphicData uri="http://schemas.openxmlformats.org/presentationml/2006/ole">
            <p:oleObj spid="_x0000_s5168" name="ChemSketch" r:id="rId10" imgW="1581912" imgH="359664" progId="ACD.ChemSketch.20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0357177"/>
              </p:ext>
            </p:extLst>
          </p:nvPr>
        </p:nvGraphicFramePr>
        <p:xfrm>
          <a:off x="1979712" y="6165304"/>
          <a:ext cx="2571768" cy="507427"/>
        </p:xfrm>
        <a:graphic>
          <a:graphicData uri="http://schemas.openxmlformats.org/presentationml/2006/ole">
            <p:oleObj spid="_x0000_s5169" name="ChemSketch" r:id="rId11" imgW="2002536" imgH="359664" progId="ACD.ChemSketch.20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4806577"/>
              </p:ext>
            </p:extLst>
          </p:nvPr>
        </p:nvGraphicFramePr>
        <p:xfrm>
          <a:off x="5220072" y="5877272"/>
          <a:ext cx="3143272" cy="540139"/>
        </p:xfrm>
        <a:graphic>
          <a:graphicData uri="http://schemas.openxmlformats.org/presentationml/2006/ole">
            <p:oleObj spid="_x0000_s5170" name="ChemSketch" r:id="rId12" imgW="2097024" imgH="359664" progId="ACD.ChemSketch.2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Příprava </a:t>
            </a:r>
            <a:r>
              <a:rPr lang="cs-CZ" dirty="0" err="1" smtClean="0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Radikálová substituce </a:t>
            </a:r>
            <a:r>
              <a:rPr lang="cs-CZ" dirty="0" err="1" smtClean="0"/>
              <a:t>arom</a:t>
            </a:r>
            <a:r>
              <a:rPr lang="cs-CZ" dirty="0" smtClean="0"/>
              <a:t>. uhlovodíků s postranním řetězcem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8950526"/>
              </p:ext>
            </p:extLst>
          </p:nvPr>
        </p:nvGraphicFramePr>
        <p:xfrm>
          <a:off x="3419872" y="2924944"/>
          <a:ext cx="3111153" cy="1475071"/>
        </p:xfrm>
        <a:graphic>
          <a:graphicData uri="http://schemas.openxmlformats.org/presentationml/2006/ole">
            <p:oleObj spid="_x0000_s23565" name="ChemSketch" r:id="rId7" imgW="1901952" imgH="902208" progId="ACD.ChemSketch.20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/>
              <a:t>Příprava </a:t>
            </a:r>
            <a:r>
              <a:rPr lang="cs-CZ" dirty="0" err="1"/>
              <a:t>halogenderivátů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/>
              <a:t>Elektrofilní </a:t>
            </a:r>
            <a:r>
              <a:rPr lang="cs-CZ" dirty="0" err="1"/>
              <a:t>arom</a:t>
            </a:r>
            <a:r>
              <a:rPr lang="cs-CZ" dirty="0"/>
              <a:t>. </a:t>
            </a:r>
            <a:r>
              <a:rPr lang="cs-CZ" dirty="0" smtClean="0"/>
              <a:t>substituce </a:t>
            </a:r>
            <a:r>
              <a:rPr lang="cs-CZ" dirty="0"/>
              <a:t>- halogenace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5603469"/>
              </p:ext>
            </p:extLst>
          </p:nvPr>
        </p:nvGraphicFramePr>
        <p:xfrm>
          <a:off x="2385802" y="2852936"/>
          <a:ext cx="3581884" cy="1296144"/>
        </p:xfrm>
        <a:graphic>
          <a:graphicData uri="http://schemas.openxmlformats.org/presentationml/2006/ole">
            <p:oleObj spid="_x0000_s27658" name="ChemSketch" r:id="rId6" imgW="2377440" imgH="859536" progId="ACD.ChemSketch.20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50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r>
              <a:rPr lang="cs-CZ" dirty="0" err="1" smtClean="0"/>
              <a:t>halogenderivátů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dirty="0" smtClean="0"/>
              <a:t>Substituční reakce</a:t>
            </a:r>
          </a:p>
          <a:p>
            <a:pPr lvl="3"/>
            <a:r>
              <a:rPr lang="cs-CZ" dirty="0" smtClean="0"/>
              <a:t>Reakce </a:t>
            </a:r>
            <a:r>
              <a:rPr lang="cs-CZ" dirty="0"/>
              <a:t>halogenvodíků s alkoholy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Adiční reakce	</a:t>
            </a:r>
          </a:p>
          <a:p>
            <a:pPr lvl="3"/>
            <a:r>
              <a:rPr lang="cs-CZ" dirty="0" smtClean="0"/>
              <a:t>Reakce alkenu s halogeny nebo halogenvodíky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53913445"/>
              </p:ext>
            </p:extLst>
          </p:nvPr>
        </p:nvGraphicFramePr>
        <p:xfrm>
          <a:off x="1691680" y="2852936"/>
          <a:ext cx="6500812" cy="736600"/>
        </p:xfrm>
        <a:graphic>
          <a:graphicData uri="http://schemas.openxmlformats.org/presentationml/2006/ole">
            <p:oleObj spid="_x0000_s28691" name="ChemSketch" r:id="rId6" imgW="4215384" imgH="438912" progId="ACD.ChemSketch.20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4746981"/>
              </p:ext>
            </p:extLst>
          </p:nvPr>
        </p:nvGraphicFramePr>
        <p:xfrm>
          <a:off x="1835696" y="4437112"/>
          <a:ext cx="6162675" cy="1184275"/>
        </p:xfrm>
        <a:graphic>
          <a:graphicData uri="http://schemas.openxmlformats.org/presentationml/2006/ole">
            <p:oleObj spid="_x0000_s28692" name="ChemSketch" r:id="rId7" imgW="4282440" imgH="795528" progId="ACD.ChemSketch.20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28671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Fyzikální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Hustota a bod varu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2000" dirty="0"/>
              <a:t>vyšší než </a:t>
            </a:r>
            <a:r>
              <a:rPr lang="cs-CZ" sz="2000" dirty="0" smtClean="0"/>
              <a:t>hustota a bod varu </a:t>
            </a:r>
            <a:r>
              <a:rPr lang="cs-CZ" sz="2000" dirty="0"/>
              <a:t>uhlovodíků, od kterých jsou odvozeny, roste s rostoucím Z halogenu a s počtem atomů halogenu v molekule</a:t>
            </a:r>
          </a:p>
          <a:p>
            <a:r>
              <a:rPr lang="cs-CZ" dirty="0" smtClean="0"/>
              <a:t>Skupenství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2000" dirty="0" smtClean="0"/>
              <a:t>nejlehčí </a:t>
            </a:r>
            <a:r>
              <a:rPr lang="cs-CZ" sz="2000" dirty="0" err="1"/>
              <a:t>halogenderiváty</a:t>
            </a:r>
            <a:r>
              <a:rPr lang="cs-CZ" sz="2000" dirty="0"/>
              <a:t> jsou plyny, těžší jsou kapaliny a nejtěžší pevné látky</a:t>
            </a:r>
          </a:p>
          <a:p>
            <a:r>
              <a:rPr lang="cs-CZ" dirty="0" smtClean="0"/>
              <a:t>Rozpustnost</a:t>
            </a:r>
          </a:p>
          <a:p>
            <a:pPr lvl="1"/>
            <a:r>
              <a:rPr lang="cs-CZ" sz="2000" dirty="0"/>
              <a:t>m</a:t>
            </a:r>
            <a:r>
              <a:rPr lang="cs-CZ" sz="2000" dirty="0" smtClean="0"/>
              <a:t>álo rozpustné ve vodě</a:t>
            </a:r>
          </a:p>
          <a:p>
            <a:pPr lvl="1"/>
            <a:r>
              <a:rPr lang="cs-CZ" sz="2000" dirty="0"/>
              <a:t>d</a:t>
            </a:r>
            <a:r>
              <a:rPr lang="cs-CZ" sz="2000" dirty="0" smtClean="0"/>
              <a:t>obré rozpouštědla (</a:t>
            </a:r>
            <a:r>
              <a:rPr lang="cs-CZ" sz="2000" dirty="0" smtClean="0"/>
              <a:t>CHCl</a:t>
            </a:r>
            <a:r>
              <a:rPr lang="cs-CZ" sz="2000" baseline="-25000" dirty="0" smtClean="0"/>
              <a:t>3</a:t>
            </a:r>
            <a:r>
              <a:rPr lang="cs-CZ" sz="2000" dirty="0" smtClean="0"/>
              <a:t> </a:t>
            </a:r>
            <a:r>
              <a:rPr lang="cs-CZ" sz="2000" dirty="0" smtClean="0"/>
              <a:t>– chloroform) </a:t>
            </a:r>
          </a:p>
          <a:p>
            <a:pPr lvl="1"/>
            <a:endParaRPr lang="cs-CZ" sz="2000" dirty="0" smtClean="0"/>
          </a:p>
          <a:p>
            <a:pPr marL="82296" indent="0">
              <a:buNone/>
            </a:pPr>
            <a:endParaRPr lang="cs-CZ" dirty="0" smtClean="0"/>
          </a:p>
          <a:p>
            <a:pPr lvl="1"/>
            <a:endParaRPr lang="cs-CZ" sz="2000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/>
          </a:p>
          <a:p>
            <a:endParaRPr lang="cs-CZ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811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Chemické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Energie vazby klesá s rostoucím protonovým číslem halogenu</a:t>
            </a:r>
          </a:p>
          <a:p>
            <a:r>
              <a:rPr lang="cs-CZ" dirty="0" smtClean="0"/>
              <a:t>Polarita klesá s rostoucím protonovým číslem halogenu</a:t>
            </a:r>
          </a:p>
          <a:p>
            <a:r>
              <a:rPr lang="cs-CZ" dirty="0" err="1" smtClean="0"/>
              <a:t>Polarizovatelnost</a:t>
            </a:r>
            <a:r>
              <a:rPr lang="cs-CZ" dirty="0" smtClean="0"/>
              <a:t> roste s rostoucím protonovým číslem halogenu</a:t>
            </a:r>
          </a:p>
          <a:p>
            <a:r>
              <a:rPr lang="cs-CZ" dirty="0" err="1" smtClean="0"/>
              <a:t>Polarizovatelnost</a:t>
            </a:r>
            <a:r>
              <a:rPr lang="cs-CZ" dirty="0" smtClean="0"/>
              <a:t> vazby C-X ovlivňuje její reaktivitu více než její polarita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51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Sr4wufUAOlJZfPV2U4t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DMs8JzWUDLR8GVbtfYuz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Q5B8T4cWu5SfQICLB3v6v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bFfbHkShtnLKgdXhY1F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G8Ttpv4J2skPesmyhKQ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5oFLylOri9MDQNcYsFO9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BXtgf3PtxEgrBFCcIK2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8JTIqS7zMb3QBP11EaF4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B9wyvqnSVuqGZds8wR82M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PVgGaBIOfmSseAxPbHU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0PBa4Am0NBR3M9bWX3m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sdROzDAQil1aMweZPo4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uR20TD1sDH3GswZ6A5DC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JnNr6kundLoCkgRzrEeS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4RmwKGZLXI6o8gsOIXgSD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c9NZvk9X158TGjHGQKh5b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9uxO4POePKjLbmrnT6lB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eHT1VJLCCOwAtsQZxNzN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2xXElRUN7rGCVBCCh3h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SNeksrNgBagqLm1jGRzY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VrO7ODFOAlJFk3tU9A7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B6n8vFafDPyiqBvPe2g7i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Sfhz9nTH7FHkkqYjYvz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Xh31zDRaEmW6XhGz2hCj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nTsX4VxQ1BJMuSd51RJ7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7J9ZV0rkHxiBF36C10eRd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JgbpfJiCJVOHSn6bjY9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AyV65SuHcoJKabMEGOyo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OXMZQZQyLXaXDFCt9Dq8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Y7dUoEilIgdMB86fSD9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Nwwabwa7gQ6xORC4rTt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DfIXgSTu05pJUKWS4nB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JlyHp13m0XwwEOiCnYg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HenWC9ceILnWvmoysSq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sdn57zs0CcSkSEkktoT9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8IjWdPvnJGMf0ZQvzKd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BCI4dZuwvidtenODfb6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6ojlDTkpy8bE7Hd8BvT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eBTZwUzy1TFcPrXpfvH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2xKsHVv2ZKlXvjKSmAc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iAg7q6zBUWsDmMAacoU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qi9bToJ9jZ5IXeaczvps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uRXXicoObeVRh6VwHQrB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VpypXCSv4LAUEkWqqWUb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2nS5EYHBVer7WxpSfMV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gnrBzhpvHLtrnaxRXTO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sxno0yH7gdkS6uE3pqb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DvaelnP1SHjUVUdbgRO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6u42dUunhpPMTSeLdji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Ruc04uSvjhUnctCuI01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ybzJQd9kCXanoFaiaUwu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590kWuDuggVtWTst3ge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BwuyBU9nHQdE6qJvhFG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sUJhPGQfgs7dxuQoSJk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ghM2JyZyhEbH3zPk4sw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wSSfFSMWNOknDruNWig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2QqgzyERl7uvLT9uS6L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mFWnQhwebSA2Q2OpjeiV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T8FAEsp9VQCFuLkbHml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VJ37GtMx1VU8MNHgD4O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j20t4vOXv6v3JpMwQ4F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pby258xVAkhgcWwwLWm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KlZwtrJhiTGbjSzDnE0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QvALJ6iRFxVIqc3zE5c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A1DEX8yIoImautVIHDZ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8gArmzOZUU2ysUz758aj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dlfIzDWoyjAasL2cByKI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kC1zmACuP7hY2fcDZb3w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isN5SxByeGp1DG0hlL3u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tIN0XyyFXsAFJ6yvJXd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iDdzXYUHKhetpZ5hSz20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irfuMKNH0JS1aa0ApnGm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qXXUIQ26gUQa5Ar0AEY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bk7tdQnayuAHMBZ4bQIb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yOZHrzslAwL4MCMfDbI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AoNP0vt7uZnBLitvpNI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VHPmhVdwtSeceBTBzWS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LGaRtM8MUn8tws60DdxT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nz4RBNeLlp2a0EvN95Ky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6JH9NAVJkz3fbMipUwYFB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3ti6m8pnOdX0hQmINci2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UPRdofyLTTjFdQHeNjX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S9JdIc9WAMhVJydAI49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avr2cIMmzMdvnguU18g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7Ya8R6YvJ258DEmLl2PZ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sItqJShPuoc2whTkCNR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7mKB89F5qsyNsHpoFeCr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qCPtrIdbEtMkmIOBJCJ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e4AtVWzfpwxCkZiFdmc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Fm3GRCSOtvOLnLTXMhBp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NKnOi3omSEKVodqf4Wm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2NyCxMgAVFufpzji2kOq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0smFxwcF2udLWOcKh8M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bIeCvfEiQdBuz6Ky2Bx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FYE6X2Cx9VoDyab6I3I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cNmtPzxikGbKMn0qz92v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mjg2zapIeYOVMQJtc30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rNnN5huyXWpUr3cNZmTB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VQBaG5XZvuGDStEL47dF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vSpGho3DXZgeRwcVBpB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dNbJ8diLoMc3lIL0OyWS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mDB7z9wO31rAFBvxgPkb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1ObtaAA32yovqx80E9fz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BK3augi6xk6SCMW5ZVd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KfqsmOEBcXI6X1Z6GUh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hlFBDn2qNAhJKirbDKcB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PrWUw1KYnua0H0A7gGlk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UaL5vRmfQ3SGvbsvMPg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9HYd3PyJgLDYeOaVVtl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MmAryur1W12M036hNwH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BjjYoKJ2WMJvLzR2PTN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wjZGgC1pQKIMx5ZdSdDf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Sc12yQ2p3PhukBjsgI6J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qP5Vv5M7Ci66l4hkpDG3y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lWjOR71efafH7PF6CoB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jfY7Qa1yg2C6YZc2SPE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lGHXdA2C1zdQbcLxv0ID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1NGCMHnHIwEbtd2TFXVk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JyA8qC6hqV520QGRqWU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rvFT21bU3U7Hx5TbFgu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DppvzIqg7BN5S48Ps0qfB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4lAxVwQLpg1WpBqffamP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cX91kYcY44PuA2ZvqjzoY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zHSO7mK06C0uong7cYWr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rPyqKORNqbYYjUQyy3h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4aC4TI0KbTMEFERdbZR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321</TotalTime>
  <Words>248</Words>
  <Application>Microsoft Office PowerPoint</Application>
  <PresentationFormat>Předvádění na obrazovce (4:3)</PresentationFormat>
  <Paragraphs>79</Paragraphs>
  <Slides>13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Slunovrat</vt:lpstr>
      <vt:lpstr>ChemSketch</vt:lpstr>
      <vt:lpstr>Halogenderiváty uhlovodíků</vt:lpstr>
      <vt:lpstr>Halogenderiváty uhlovodíků  </vt:lpstr>
      <vt:lpstr>Příprava halogenderivátů</vt:lpstr>
      <vt:lpstr>Příprava halogenderivátů</vt:lpstr>
      <vt:lpstr>Příprava halogenderivátů</vt:lpstr>
      <vt:lpstr>Příprava halogenderivátů</vt:lpstr>
      <vt:lpstr>Příprava halogenderivátů</vt:lpstr>
      <vt:lpstr>Fyzikální vlastnosti</vt:lpstr>
      <vt:lpstr>Chemické vlastnosti</vt:lpstr>
      <vt:lpstr>Význam halogenderivátů</vt:lpstr>
      <vt:lpstr>Význam halogenderivátů</vt:lpstr>
      <vt:lpstr>Význam halogenderivátů</vt:lpstr>
      <vt:lpstr>Význam halogenderivátů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Halogenderiváty uhlovodíků</dc:title>
  <dc:creator>uzivatel</dc:creator>
  <cp:lastModifiedBy>Učitel</cp:lastModifiedBy>
  <cp:revision>33</cp:revision>
  <dcterms:created xsi:type="dcterms:W3CDTF">2012-03-01T17:25:30Z</dcterms:created>
  <dcterms:modified xsi:type="dcterms:W3CDTF">2012-03-29T16:34:15Z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1PuiAA-05b3N8lKUbAh71L9U5vjcQoRFP2dV8PorYStQ</vt:lpwstr>
  </property>
  <property fmtid="{D5CDD505-2E9C-101B-9397-08002B2CF9AE}" pid="4" name="Google.Documents.RevisionId">
    <vt:lpwstr>05034675707015886210</vt:lpwstr>
  </property>
  <property fmtid="{D5CDD505-2E9C-101B-9397-08002B2CF9AE}" pid="5" name="Google.Documents.PreviousRevisionId">
    <vt:lpwstr>15730402835409084617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