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7" r:id="rId17"/>
    <p:sldId id="266" r:id="rId18"/>
    <p:sldId id="267" r:id="rId19"/>
    <p:sldId id="268" r:id="rId20"/>
    <p:sldId id="269" r:id="rId21"/>
    <p:sldId id="278" r:id="rId22"/>
    <p:sldId id="275" r:id="rId23"/>
    <p:sldId id="27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100"/>
    <a:srgbClr val="FFBC15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C243B-F994-4B21-BE34-CEE8911B0F7D}" type="datetimeFigureOut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2A5FC-8A2C-4C67-9D6B-5E310D340A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2A5FC-8A2C-4C67-9D6B-5E310D340A0C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2A5FC-8A2C-4C67-9D6B-5E310D340A0C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3877AA-04D4-4C40-84A0-CC21BD213D8B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1073E-6773-47A3-B1BD-3E3A96D19214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8BEB3-6259-4611-A6A8-C2C43DDC78A2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FD8C6-BADA-4DD5-9960-42AFF58424F5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0D04D-BE93-4DE9-AC28-26F5B68E0640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B1640-C121-4B21-9A04-A880FFCCA38C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4DB7E-C06D-431F-B8E4-5057B33772BB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3569B-236C-4C57-B712-49D1FC8B1112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F33F7-3442-469A-AE16-E7D7A8255412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B435CA-8196-4D61-AD9E-3D4F3C9727B1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5005D3-C0BD-416E-A712-DF422643C497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D90802-3121-4517-B888-F4C7983347E6}" type="datetime1">
              <a:rPr lang="cs-CZ" smtClean="0"/>
              <a:pPr/>
              <a:t>12.4.2012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8FDE75-FBB6-4476-9E66-CCD968B2D42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3.bin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51167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tx2">
                    <a:lumMod val="75000"/>
                  </a:schemeClr>
                </a:solidFill>
              </a:rPr>
              <a:t>Karboxylové kyseliny</a:t>
            </a:r>
            <a:endParaRPr lang="cs-CZ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0040" y="2877368"/>
            <a:ext cx="7772400" cy="119970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Petra Ustohalová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Oxidací primárních alkoholů manganistanem draselný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Příprava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1600" y="357301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Primární alkohol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36450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  <a:r>
              <a:rPr lang="cs-CZ" dirty="0" smtClean="0"/>
              <a:t>ldehyd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48264" y="3573016"/>
            <a:ext cx="158417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dirty="0" smtClean="0"/>
              <a:t>Karboxylová kyselina</a:t>
            </a:r>
            <a:endParaRPr lang="cs-CZ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83568" y="2996952"/>
          <a:ext cx="1920855" cy="388371"/>
        </p:xfrm>
        <a:graphic>
          <a:graphicData uri="http://schemas.openxmlformats.org/presentationml/2006/ole">
            <p:oleObj spid="_x0000_s3075" name="ChemSketch" r:id="rId3" imgW="871560" imgH="176760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067944" y="2492896"/>
          <a:ext cx="1351892" cy="864096"/>
        </p:xfrm>
        <a:graphic>
          <a:graphicData uri="http://schemas.openxmlformats.org/presentationml/2006/ole">
            <p:oleObj spid="_x0000_s3077" name="ChemSketch" r:id="rId4" imgW="615600" imgH="393120" progId="ACD.ChemSketch.20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948263" y="2492896"/>
          <a:ext cx="1512169" cy="864096"/>
        </p:xfrm>
        <a:graphic>
          <a:graphicData uri="http://schemas.openxmlformats.org/presentationml/2006/ole">
            <p:oleObj spid="_x0000_s3079" name="ChemSketch" r:id="rId5" imgW="688680" imgH="393120" progId="ACD.ChemSketch.20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627783" y="2852936"/>
          <a:ext cx="1512169" cy="458043"/>
        </p:xfrm>
        <a:graphic>
          <a:graphicData uri="http://schemas.openxmlformats.org/presentationml/2006/ole">
            <p:oleObj spid="_x0000_s3080" name="ChemSketch" r:id="rId6" imgW="765000" imgH="231480" progId="ACD.ChemSketch.20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415243" y="2852936"/>
          <a:ext cx="1533021" cy="464359"/>
        </p:xfrm>
        <a:graphic>
          <a:graphicData uri="http://schemas.openxmlformats.org/presentationml/2006/ole">
            <p:oleObj spid="_x0000_s3081" name="ChemSketch" r:id="rId7" imgW="765000" imgH="231480" progId="ACD.ChemSketch.20">
              <p:embed/>
            </p:oleObj>
          </a:graphicData>
        </a:graphic>
      </p:graphicFrame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000" dirty="0" smtClean="0"/>
              <a:t>Jsou většinou pevné, krystalické látky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Kapalné pouze alifatické s 1 karboxyl. skupinou a s nižším počtem uhlíků (HCOOH)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Jsou polární, tvoří vodíkové můstky, které mají vliv na bod varu i tání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Body varu </a:t>
            </a:r>
            <a:r>
              <a:rPr lang="cs-CZ" sz="2000" b="1" dirty="0" smtClean="0">
                <a:solidFill>
                  <a:srgbClr val="E2A100"/>
                </a:solidFill>
              </a:rPr>
              <a:t>ROSTOU</a:t>
            </a:r>
            <a:r>
              <a:rPr lang="cs-CZ" sz="2000" dirty="0" smtClean="0"/>
              <a:t> s délkou řetězce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Kyseliny se </a:t>
            </a:r>
            <a:r>
              <a:rPr lang="cs-CZ" sz="2000" b="1" dirty="0" smtClean="0"/>
              <a:t>sudým</a:t>
            </a:r>
            <a:r>
              <a:rPr lang="cs-CZ" sz="2000" dirty="0" smtClean="0"/>
              <a:t> počtem C mají </a:t>
            </a:r>
            <a:r>
              <a:rPr lang="cs-CZ" sz="2000" b="1" dirty="0" smtClean="0">
                <a:solidFill>
                  <a:srgbClr val="E2A100"/>
                </a:solidFill>
              </a:rPr>
              <a:t>VYŠŠÍ</a:t>
            </a:r>
            <a:r>
              <a:rPr lang="cs-CZ" sz="2000" dirty="0" smtClean="0">
                <a:solidFill>
                  <a:srgbClr val="E2A100"/>
                </a:solidFill>
              </a:rPr>
              <a:t> </a:t>
            </a:r>
            <a:r>
              <a:rPr lang="cs-CZ" sz="2000" dirty="0" smtClean="0"/>
              <a:t>bod varu než kyseliny s </a:t>
            </a:r>
            <a:r>
              <a:rPr lang="cs-CZ" sz="2000" b="1" dirty="0" smtClean="0"/>
              <a:t>lichým</a:t>
            </a:r>
            <a:r>
              <a:rPr lang="cs-CZ" sz="2000" dirty="0" smtClean="0"/>
              <a:t> počtem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Rozpustnost ve vodě– nižší alifatické s 1 nebo 2 karboxyl. sk.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Nižší s 1 karboxyl. sk. – </a:t>
            </a:r>
            <a:r>
              <a:rPr lang="cs-CZ" sz="2000" b="1" dirty="0" smtClean="0"/>
              <a:t>ostrý zápach</a:t>
            </a:r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Fyzikální vlastnosti kyselin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/>
              <a:t>Jsou schopny tvořit vodíkové můstky – někdy se kyseliny vyskytují jako dimery</a:t>
            </a:r>
          </a:p>
          <a:p>
            <a:pPr>
              <a:spcBef>
                <a:spcPts val="1800"/>
              </a:spcBef>
            </a:pPr>
            <a:endParaRPr lang="cs-CZ" dirty="0" smtClean="0"/>
          </a:p>
          <a:p>
            <a:pPr>
              <a:spcBef>
                <a:spcPts val="1800"/>
              </a:spcBef>
            </a:pPr>
            <a:endParaRPr lang="cs-CZ" dirty="0" smtClean="0"/>
          </a:p>
          <a:p>
            <a:pPr>
              <a:spcBef>
                <a:spcPts val="1800"/>
              </a:spcBef>
            </a:pPr>
            <a:endParaRPr lang="cs-CZ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Většina KK patří mezi slabé kyseliny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Chemické vlastnosti kyselin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13193" y="2948881"/>
          <a:ext cx="3117615" cy="840159"/>
        </p:xfrm>
        <a:graphic>
          <a:graphicData uri="http://schemas.openxmlformats.org/presentationml/2006/ole">
            <p:oleObj spid="_x0000_s4098" name="ChemSketch" r:id="rId3" imgW="1426320" imgH="384120" progId="ACD.ChemSketch.20">
              <p:embed/>
            </p:oleObj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/>
              <a:t>Sílu karboxylových kyselin velmi ovlivňují uhlovodíkové zbytky a vázané substituenty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dirty="0" smtClean="0"/>
              <a:t>Substituenty s </a:t>
            </a:r>
            <a:r>
              <a:rPr lang="cs-CZ" b="1" dirty="0" smtClean="0">
                <a:solidFill>
                  <a:srgbClr val="E2A100"/>
                </a:solidFill>
              </a:rPr>
              <a:t>kladným indukčním efektem </a:t>
            </a:r>
            <a:r>
              <a:rPr lang="cs-CZ" dirty="0" smtClean="0"/>
              <a:t>– zvyšují elektronovou hustotu na vazbě mezi O a H a tím </a:t>
            </a:r>
            <a:r>
              <a:rPr lang="cs-CZ" b="1" dirty="0" smtClean="0">
                <a:solidFill>
                  <a:srgbClr val="E2A100"/>
                </a:solidFill>
              </a:rPr>
              <a:t>SNIŽUJÍ</a:t>
            </a:r>
            <a:r>
              <a:rPr lang="cs-CZ" dirty="0" smtClean="0">
                <a:solidFill>
                  <a:srgbClr val="E2A100"/>
                </a:solidFill>
              </a:rPr>
              <a:t> </a:t>
            </a:r>
            <a:r>
              <a:rPr lang="cs-CZ" dirty="0" smtClean="0"/>
              <a:t>sílu kyseliny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Chemické vlastnosti kyselin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11760" y="593998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 = CH</a:t>
            </a:r>
            <a:r>
              <a:rPr lang="cs-CZ" baseline="-25000" dirty="0" smtClean="0"/>
              <a:t>3</a:t>
            </a:r>
            <a:r>
              <a:rPr lang="cs-CZ" dirty="0" smtClean="0"/>
              <a:t>, alkyly, -O</a:t>
            </a:r>
            <a:r>
              <a:rPr lang="cs-CZ" baseline="30000" dirty="0" smtClean="0"/>
              <a:t>-</a:t>
            </a:r>
            <a:r>
              <a:rPr lang="cs-CZ" dirty="0" smtClean="0"/>
              <a:t>, -S</a:t>
            </a:r>
            <a:r>
              <a:rPr lang="cs-CZ" baseline="30000" dirty="0" smtClean="0"/>
              <a:t>-</a:t>
            </a:r>
            <a:endParaRPr lang="cs-CZ" baseline="30000" dirty="0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728292" y="4005064"/>
          <a:ext cx="699692" cy="1008112"/>
        </p:xfrm>
        <a:graphic>
          <a:graphicData uri="http://schemas.openxmlformats.org/presentationml/2006/ole">
            <p:oleObj spid="_x0000_s5127" name="ChemSketch" r:id="rId4" imgW="240840" imgH="347400" progId="ACD.ChemSketch.20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4572000" y="4828800"/>
          <a:ext cx="1080120" cy="760440"/>
        </p:xfrm>
        <a:graphic>
          <a:graphicData uri="http://schemas.openxmlformats.org/presentationml/2006/ole">
            <p:oleObj spid="_x0000_s5128" name="ChemSketch" r:id="rId5" imgW="353520" imgH="249840" progId="ACD.ChemSketch.20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555776" y="3828997"/>
          <a:ext cx="3312368" cy="1904259"/>
        </p:xfrm>
        <a:graphic>
          <a:graphicData uri="http://schemas.openxmlformats.org/presentationml/2006/ole">
            <p:oleObj spid="_x0000_s5129" name="ChemSketch" r:id="rId6" imgW="1112400" imgH="640080" progId="ACD.ChemSketch.20">
              <p:embed/>
            </p:oleObj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/>
              <a:t>Sílu karboxylových kyselin velmi ovlivňují uhlovodíkové zbytky a vázané substituenty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dirty="0" smtClean="0"/>
              <a:t>Substituenty se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rgbClr val="E2A100"/>
                </a:solidFill>
              </a:rPr>
              <a:t>záporným indukčním efektem </a:t>
            </a:r>
            <a:r>
              <a:rPr lang="cs-CZ" dirty="0" smtClean="0"/>
              <a:t>– snižují elektronovou hustotu na vazbě mezi O a H a tím </a:t>
            </a:r>
            <a:r>
              <a:rPr lang="cs-CZ" b="1" dirty="0" smtClean="0">
                <a:solidFill>
                  <a:srgbClr val="E2A100"/>
                </a:solidFill>
              </a:rPr>
              <a:t>ZVYŠUJÍ </a:t>
            </a:r>
            <a:r>
              <a:rPr lang="cs-CZ" dirty="0" smtClean="0"/>
              <a:t>sílu kyseliny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Chemické vlastnosti kyselin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2" y="586798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 = halogeny, -OCH</a:t>
            </a:r>
            <a:r>
              <a:rPr lang="cs-CZ" baseline="-25000" dirty="0" smtClean="0"/>
              <a:t>3</a:t>
            </a:r>
            <a:r>
              <a:rPr lang="cs-CZ" dirty="0" smtClean="0"/>
              <a:t>, -NH</a:t>
            </a:r>
            <a:r>
              <a:rPr lang="cs-CZ" baseline="-25000" dirty="0" smtClean="0"/>
              <a:t>2</a:t>
            </a:r>
            <a:r>
              <a:rPr lang="cs-CZ" dirty="0" smtClean="0"/>
              <a:t>, -NO</a:t>
            </a:r>
            <a:r>
              <a:rPr lang="cs-CZ" baseline="-25000" dirty="0" smtClean="0"/>
              <a:t>2</a:t>
            </a:r>
            <a:r>
              <a:rPr lang="cs-CZ" dirty="0" smtClean="0"/>
              <a:t>, -CN, -SO</a:t>
            </a:r>
            <a:r>
              <a:rPr lang="cs-CZ" baseline="-25000" dirty="0" smtClean="0"/>
              <a:t>2</a:t>
            </a:r>
            <a:r>
              <a:rPr lang="cs-CZ" dirty="0" smtClean="0"/>
              <a:t>R, -COR, -NH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+</a:t>
            </a:r>
            <a:endParaRPr lang="cs-CZ" baseline="30000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970660" y="3933056"/>
          <a:ext cx="673348" cy="970155"/>
        </p:xfrm>
        <a:graphic>
          <a:graphicData uri="http://schemas.openxmlformats.org/presentationml/2006/ole">
            <p:oleObj spid="_x0000_s6148" name="ChemSketch" r:id="rId3" imgW="240840" imgH="347400" progId="ACD.ChemSketch.20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4788024" y="4756791"/>
          <a:ext cx="1080121" cy="760441"/>
        </p:xfrm>
        <a:graphic>
          <a:graphicData uri="http://schemas.openxmlformats.org/presentationml/2006/ole">
            <p:oleObj spid="_x0000_s6149" name="ChemSketch" r:id="rId4" imgW="353520" imgH="249840" progId="ACD.ChemSketch.20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2843808" y="3717032"/>
          <a:ext cx="3234463" cy="1870144"/>
        </p:xfrm>
        <a:graphic>
          <a:graphicData uri="http://schemas.openxmlformats.org/presentationml/2006/ole">
            <p:oleObj spid="_x0000_s6155" name="ChemSketch" r:id="rId5" imgW="1106280" imgH="640080" progId="ACD.ChemSketch.20">
              <p:embed/>
            </p:oleObj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/>
              <a:t>Sílu karboxylových kyselin velmi ovlivňují uhlovodíkové zbytky a vázané substituenty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dirty="0" smtClean="0"/>
              <a:t>Sílu kyseliny také zvyšuje přítomnost násobné vazby nebo aromatického jádra v blízkosti karboxylové skupiny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Chemické vlastnosti kyselin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411760" y="4308524"/>
          <a:ext cx="605128" cy="776660"/>
        </p:xfrm>
        <a:graphic>
          <a:graphicData uri="http://schemas.openxmlformats.org/presentationml/2006/ole">
            <p:oleObj spid="_x0000_s7175" name="ChemSketch" r:id="rId3" imgW="201240" imgH="259200" progId="ACD.ChemSketch.20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475656" y="5013176"/>
          <a:ext cx="1224136" cy="756801"/>
        </p:xfrm>
        <a:graphic>
          <a:graphicData uri="http://schemas.openxmlformats.org/presentationml/2006/ole">
            <p:oleObj spid="_x0000_s7176" name="ChemSketch" r:id="rId4" imgW="557640" imgH="344520" progId="ACD.ChemSketch.20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347864" y="5013176"/>
          <a:ext cx="957663" cy="648072"/>
        </p:xfrm>
        <a:graphic>
          <a:graphicData uri="http://schemas.openxmlformats.org/presentationml/2006/ole">
            <p:oleObj spid="_x0000_s7177" name="ChemSketch" r:id="rId5" imgW="368640" imgH="249840" progId="ACD.ChemSketch.20">
              <p:embed/>
            </p:oleObj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5148064" y="4005064"/>
          <a:ext cx="3366270" cy="1872208"/>
        </p:xfrm>
        <a:graphic>
          <a:graphicData uri="http://schemas.openxmlformats.org/presentationml/2006/ole">
            <p:oleObj spid="_x0000_s7181" name="ChemSketch" r:id="rId6" imgW="1441800" imgH="801720" progId="ACD.ChemSketch.20">
              <p:embed/>
            </p:oleObj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6804248" y="4175713"/>
          <a:ext cx="504056" cy="693447"/>
        </p:xfrm>
        <a:graphic>
          <a:graphicData uri="http://schemas.openxmlformats.org/presentationml/2006/ole">
            <p:oleObj spid="_x0000_s7182" name="ChemSketch" r:id="rId7" imgW="201240" imgH="265320" progId="ACD.ChemSketch.20">
              <p:embed/>
            </p:oleObj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6228184" y="4293096"/>
          <a:ext cx="729830" cy="504056"/>
        </p:xfrm>
        <a:graphic>
          <a:graphicData uri="http://schemas.openxmlformats.org/presentationml/2006/ole">
            <p:oleObj spid="_x0000_s7183" name="ChemSketch" r:id="rId8" imgW="442080" imgH="304920" progId="ACD.ChemSketch.20">
              <p:embed/>
            </p:oleObj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7505980" y="4797151"/>
          <a:ext cx="810436" cy="553209"/>
        </p:xfrm>
        <a:graphic>
          <a:graphicData uri="http://schemas.openxmlformats.org/presentationml/2006/ole">
            <p:oleObj spid="_x0000_s7184" name="ChemSketch" r:id="rId9" imgW="365760" imgH="249840" progId="ACD.ChemSketch.20">
              <p:embed/>
            </p:oleObj>
          </a:graphicData>
        </a:graphic>
      </p:graphicFrame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888403" y="4221089"/>
          <a:ext cx="3539581" cy="1080120"/>
        </p:xfrm>
        <a:graphic>
          <a:graphicData uri="http://schemas.openxmlformats.org/presentationml/2006/ole">
            <p:oleObj spid="_x0000_s7185" name="ChemSketch" r:id="rId10" imgW="1539360" imgH="4694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E2A100"/>
                </a:solidFill>
              </a:rPr>
              <a:t>Neutralizace </a:t>
            </a:r>
            <a:r>
              <a:rPr lang="cs-CZ" dirty="0" smtClean="0"/>
              <a:t>= reakce kyseliny se zásadou, produktem reakce je sůl dané kyseliny a voda,  je to zpětná reakce. Reakce soli KK se silnými anorg. kyselinami (HCl dochází k vytěsnění KK)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>
                <a:solidFill>
                  <a:srgbClr val="E2A100"/>
                </a:solidFill>
              </a:rPr>
              <a:t>Esterifikace</a:t>
            </a:r>
            <a:r>
              <a:rPr lang="cs-CZ" dirty="0" smtClean="0"/>
              <a:t> – reakce KK s alkoholy za vzniku esteru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Typické reakce KK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64190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mravenčí </a:t>
            </a:r>
            <a:r>
              <a:rPr lang="cs-CZ" dirty="0" smtClean="0"/>
              <a:t>- HCOOH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800"/>
              </a:spcBef>
            </a:pPr>
            <a:r>
              <a:rPr lang="cs-CZ" dirty="0" smtClean="0"/>
              <a:t>V tělech mravenců, vos ale i v listech kopřiv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Bezbarvá kapalina ostrého zápachu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Výroba </a:t>
            </a:r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</a:pPr>
            <a:r>
              <a:rPr lang="cs-CZ" dirty="0" smtClean="0"/>
              <a:t>Využití – konzervárenství, při barvení látek, dezinfekční prostředek, při zpracování kůží v kožedělném  průmyslu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Významné karboxylové kyseliny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475656" y="3645024"/>
          <a:ext cx="4927851" cy="576064"/>
        </p:xfrm>
        <a:graphic>
          <a:graphicData uri="http://schemas.openxmlformats.org/presentationml/2006/ole">
            <p:oleObj spid="_x0000_s25602" name="ChemSketch" r:id="rId3" imgW="2499480" imgH="292680" progId="ACD.ChemSketch.20">
              <p:embed/>
            </p:oleObj>
          </a:graphicData>
        </a:graphic>
      </p:graphicFrame>
      <p:pic>
        <p:nvPicPr>
          <p:cNvPr id="6" name="Obrázek 5" descr="mravene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4941168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kopriva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7" y="1412776"/>
            <a:ext cx="2208245" cy="3312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32656"/>
            <a:ext cx="5770984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octová </a:t>
            </a:r>
            <a:r>
              <a:rPr lang="cs-CZ" dirty="0" smtClean="0"/>
              <a:t>– CH</a:t>
            </a:r>
            <a:r>
              <a:rPr lang="cs-CZ" baseline="-25000" dirty="0" smtClean="0"/>
              <a:t>3</a:t>
            </a:r>
            <a:r>
              <a:rPr lang="cs-CZ" dirty="0" smtClean="0"/>
              <a:t>COOH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800"/>
              </a:spcBef>
            </a:pPr>
            <a:r>
              <a:rPr lang="cs-CZ" dirty="0" smtClean="0"/>
              <a:t>Čirá kapalina štiplavého zápachu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Výroba</a:t>
            </a:r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</a:pPr>
            <a:r>
              <a:rPr lang="cs-CZ" dirty="0" smtClean="0"/>
              <a:t>Využití – ocet (8% roztok), výroba acetátového hedvábí, konzervárenství, výroba léčiv – acylpyrin, octan hlinitý (CH</a:t>
            </a:r>
            <a:r>
              <a:rPr lang="cs-CZ" baseline="-25000" dirty="0" smtClean="0"/>
              <a:t>3</a:t>
            </a:r>
            <a:r>
              <a:rPr lang="cs-CZ" dirty="0" smtClean="0"/>
              <a:t>COO)</a:t>
            </a:r>
            <a:r>
              <a:rPr lang="cs-CZ" baseline="-25000" dirty="0" smtClean="0"/>
              <a:t>3</a:t>
            </a:r>
            <a:r>
              <a:rPr lang="cs-CZ" dirty="0" smtClean="0"/>
              <a:t>Al – obklady na otoky</a:t>
            </a:r>
          </a:p>
          <a:p>
            <a:endParaRPr lang="cs-CZ" dirty="0"/>
          </a:p>
        </p:txBody>
      </p:sp>
      <p:pic>
        <p:nvPicPr>
          <p:cNvPr id="9" name="Obrázek 8" descr="acet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0751" y="3284984"/>
            <a:ext cx="2959233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275413" y="1916832"/>
          <a:ext cx="5358701" cy="1008112"/>
        </p:xfrm>
        <a:graphic>
          <a:graphicData uri="http://schemas.openxmlformats.org/presentationml/2006/ole">
            <p:oleObj spid="_x0000_s26627" name="ChemSketch" r:id="rId4" imgW="2219040" imgH="417600" progId="ACD.ChemSketch.20">
              <p:embed/>
            </p:oleObj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60486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máselná </a:t>
            </a:r>
            <a:r>
              <a:rPr lang="cs-CZ" dirty="0" smtClean="0"/>
              <a:t>– CH</a:t>
            </a:r>
            <a:r>
              <a:rPr lang="cs-CZ" baseline="-25000" dirty="0" smtClean="0"/>
              <a:t>3</a:t>
            </a:r>
            <a:r>
              <a:rPr lang="cs-CZ" dirty="0" smtClean="0"/>
              <a:t>CH</a:t>
            </a:r>
            <a:r>
              <a:rPr lang="cs-CZ" baseline="-25000" dirty="0" smtClean="0"/>
              <a:t>2</a:t>
            </a:r>
            <a:r>
              <a:rPr lang="cs-CZ" dirty="0" smtClean="0"/>
              <a:t>CH</a:t>
            </a:r>
            <a:r>
              <a:rPr lang="cs-CZ" baseline="-25000" dirty="0" smtClean="0"/>
              <a:t>2</a:t>
            </a:r>
            <a:r>
              <a:rPr lang="cs-CZ" dirty="0" smtClean="0"/>
              <a:t>COOH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 smtClean="0"/>
              <a:t>Velmi nepříjemný zápach, ve formě esteru je obsažena v másle, při jeho žluknutí se uvolňuje</a:t>
            </a:r>
          </a:p>
          <a:p>
            <a:pPr>
              <a:spcBef>
                <a:spcPts val="1200"/>
              </a:spcBef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citrónová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V citrusových plodech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V dnešní době převažuje průmyslová výroba pomocí kultury </a:t>
            </a:r>
            <a:r>
              <a:rPr lang="cs-CZ" i="1" dirty="0" smtClean="0"/>
              <a:t>Aspergillus niger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Potravinářství, v biochemie – důležitý meziprodukt v Krebsově cyklu</a:t>
            </a:r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  <a:buNone/>
            </a:pPr>
            <a:endParaRPr lang="cs-CZ" dirty="0" smtClean="0"/>
          </a:p>
          <a:p>
            <a:pPr>
              <a:spcBef>
                <a:spcPts val="800"/>
              </a:spcBef>
            </a:pPr>
            <a:endParaRPr lang="cs-CZ" dirty="0" smtClean="0"/>
          </a:p>
          <a:p>
            <a:pPr>
              <a:spcBef>
                <a:spcPts val="800"/>
              </a:spcBef>
            </a:pPr>
            <a:endParaRPr lang="cs-CZ" dirty="0" smtClean="0"/>
          </a:p>
          <a:p>
            <a:endParaRPr lang="cs-CZ" dirty="0"/>
          </a:p>
        </p:txBody>
      </p:sp>
      <p:pic>
        <p:nvPicPr>
          <p:cNvPr id="6" name="Obrázek 5" descr="mas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260648"/>
            <a:ext cx="1656184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citr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64796" y="2980159"/>
            <a:ext cx="2171700" cy="2105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CitricAcid.jpg"/>
          <p:cNvPicPr>
            <a:picLocks noChangeAspect="1"/>
          </p:cNvPicPr>
          <p:nvPr/>
        </p:nvPicPr>
        <p:blipFill>
          <a:blip r:embed="rId4" cstate="print"/>
          <a:srcRect t="1989"/>
          <a:stretch>
            <a:fillRect/>
          </a:stretch>
        </p:blipFill>
        <p:spPr>
          <a:xfrm>
            <a:off x="4572000" y="1916832"/>
            <a:ext cx="1944216" cy="926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cs-CZ" sz="3600" dirty="0" smtClean="0"/>
              <a:t>Charakteristika</a:t>
            </a:r>
          </a:p>
          <a:p>
            <a:pPr>
              <a:spcBef>
                <a:spcPts val="1800"/>
              </a:spcBef>
            </a:pPr>
            <a:r>
              <a:rPr lang="cs-CZ" sz="3600" dirty="0" smtClean="0"/>
              <a:t>Teorie kyselin a zásad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sz="2800" dirty="0" smtClean="0"/>
              <a:t>Arrheniova teorie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sz="2800" dirty="0" smtClean="0"/>
              <a:t>Teorie Brönsted-Lowryho</a:t>
            </a:r>
          </a:p>
          <a:p>
            <a:pPr>
              <a:spcBef>
                <a:spcPts val="1800"/>
              </a:spcBef>
            </a:pPr>
            <a:r>
              <a:rPr lang="cs-CZ" sz="3600" dirty="0" smtClean="0"/>
              <a:t>Příprava kyselin</a:t>
            </a:r>
          </a:p>
          <a:p>
            <a:pPr>
              <a:spcBef>
                <a:spcPts val="1800"/>
              </a:spcBef>
            </a:pPr>
            <a:r>
              <a:rPr lang="cs-CZ" sz="3600" dirty="0" smtClean="0"/>
              <a:t>Vlastnosti + typické reakce</a:t>
            </a:r>
          </a:p>
          <a:p>
            <a:pPr lvl="1">
              <a:spcBef>
                <a:spcPts val="1800"/>
              </a:spcBef>
              <a:buFont typeface="Wingdings" pitchFamily="2" charset="2"/>
              <a:buChar char="§"/>
            </a:pPr>
            <a:r>
              <a:rPr lang="cs-CZ" sz="2800" dirty="0" smtClean="0"/>
              <a:t>Fyzikální a chemické</a:t>
            </a:r>
          </a:p>
          <a:p>
            <a:pPr>
              <a:spcBef>
                <a:spcPts val="1800"/>
              </a:spcBef>
            </a:pPr>
            <a:r>
              <a:rPr lang="cs-CZ" sz="3600" dirty="0" smtClean="0"/>
              <a:t>Významné kyseliny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Osnova prezentace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12068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benzoová  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Nejjednodušší aromatická kyselina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Průmyslová příprava – katalyzátor kobaltu nebo KMnO</a:t>
            </a:r>
            <a:r>
              <a:rPr lang="cs-CZ" baseline="-25000" dirty="0" smtClean="0"/>
              <a:t>4</a:t>
            </a:r>
          </a:p>
          <a:p>
            <a:pPr>
              <a:spcBef>
                <a:spcPts val="1800"/>
              </a:spcBef>
              <a:buNone/>
            </a:pPr>
            <a:endParaRPr lang="cs-CZ" dirty="0" smtClean="0"/>
          </a:p>
          <a:p>
            <a:pPr>
              <a:spcBef>
                <a:spcPts val="1800"/>
              </a:spcBef>
            </a:pPr>
            <a:endParaRPr lang="cs-CZ" dirty="0" smtClean="0"/>
          </a:p>
          <a:p>
            <a:pPr>
              <a:spcBef>
                <a:spcPts val="1800"/>
              </a:spcBef>
            </a:pPr>
            <a:endParaRPr lang="cs-CZ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Potravinářství – konzervační činidlo, výchozí sloučenina pro řadu organických chemických syntéz</a:t>
            </a:r>
          </a:p>
          <a:p>
            <a:pPr>
              <a:spcBef>
                <a:spcPts val="800"/>
              </a:spcBef>
              <a:buNone/>
            </a:pPr>
            <a:endParaRPr lang="cs-CZ" dirty="0" smtClean="0"/>
          </a:p>
          <a:p>
            <a:pPr>
              <a:spcBef>
                <a:spcPts val="800"/>
              </a:spcBef>
              <a:buNone/>
            </a:pPr>
            <a:endParaRPr lang="cs-CZ" dirty="0" smtClean="0"/>
          </a:p>
          <a:p>
            <a:pPr>
              <a:spcBef>
                <a:spcPts val="800"/>
              </a:spcBef>
            </a:pPr>
            <a:endParaRPr lang="cs-CZ" dirty="0" smtClean="0"/>
          </a:p>
          <a:p>
            <a:endParaRPr lang="cs-CZ" dirty="0"/>
          </a:p>
        </p:txBody>
      </p:sp>
      <p:pic>
        <p:nvPicPr>
          <p:cNvPr id="9" name="Obrázek 8" descr="704px-Benzoic_acid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52802"/>
            <a:ext cx="1768624" cy="1431982"/>
          </a:xfrm>
          <a:prstGeom prst="rect">
            <a:avLst/>
          </a:prstGeom>
        </p:spPr>
      </p:pic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951956" y="2569195"/>
          <a:ext cx="3240088" cy="1939925"/>
        </p:xfrm>
        <a:graphic>
          <a:graphicData uri="http://schemas.openxmlformats.org/presentationml/2006/ole">
            <p:oleObj spid="_x0000_s43010" name="ChemSketch" r:id="rId5" imgW="1716120" imgH="1027080" progId="ACD.ChemSketch.20">
              <p:embed/>
            </p:oleObj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46653"/>
            <a:ext cx="8435280" cy="5674635"/>
          </a:xfrm>
        </p:spPr>
        <p:txBody>
          <a:bodyPr/>
          <a:lstStyle/>
          <a:p>
            <a:pPr>
              <a:spcBef>
                <a:spcPts val="800"/>
              </a:spcBef>
              <a:buNone/>
            </a:pPr>
            <a:endParaRPr lang="cs-CZ" dirty="0" smtClean="0">
              <a:solidFill>
                <a:srgbClr val="E2A100"/>
              </a:solidFill>
            </a:endParaRPr>
          </a:p>
          <a:p>
            <a:pPr>
              <a:spcBef>
                <a:spcPts val="800"/>
              </a:spcBef>
              <a:buNone/>
            </a:pPr>
            <a:r>
              <a:rPr lang="cs-CZ" dirty="0" smtClean="0">
                <a:solidFill>
                  <a:srgbClr val="E2A100"/>
                </a:solidFill>
              </a:rPr>
              <a:t>Kyselina olejová</a:t>
            </a:r>
          </a:p>
          <a:p>
            <a:pPr>
              <a:spcBef>
                <a:spcPts val="800"/>
              </a:spcBef>
              <a:buNone/>
            </a:pPr>
            <a:endParaRPr lang="cs-CZ" dirty="0" smtClean="0">
              <a:solidFill>
                <a:srgbClr val="E2A100"/>
              </a:solidFill>
            </a:endParaRPr>
          </a:p>
          <a:p>
            <a:pPr>
              <a:spcBef>
                <a:spcPts val="800"/>
              </a:spcBef>
            </a:pPr>
            <a:r>
              <a:rPr lang="cs-CZ" dirty="0" smtClean="0"/>
              <a:t>Výskyt v olejích (olivový, řepkový a slunečnicový)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Snižuje hladinu cholesterolu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Nerozpustná ve vodě</a:t>
            </a:r>
          </a:p>
          <a:p>
            <a:pPr>
              <a:spcBef>
                <a:spcPts val="800"/>
              </a:spcBef>
            </a:pPr>
            <a:r>
              <a:rPr lang="cs-CZ" dirty="0" smtClean="0"/>
              <a:t>Dvojnou vazbu lze odstranit hydrogenací – tento proces má využití potravinářství</a:t>
            </a:r>
          </a:p>
          <a:p>
            <a:endParaRPr lang="cs-CZ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835622"/>
            <a:ext cx="3528392" cy="1905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851920" y="188640"/>
          <a:ext cx="3456384" cy="1596633"/>
        </p:xfrm>
        <a:graphic>
          <a:graphicData uri="http://schemas.openxmlformats.org/presentationml/2006/ole">
            <p:oleObj spid="_x0000_s41990" name="ChemSketch" r:id="rId4" imgW="1834920" imgH="847440" progId="ACD.ChemSketch.20">
              <p:embed/>
            </p:oleObj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4" y="3212976"/>
            <a:ext cx="2226543" cy="222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 fontScale="92500"/>
          </a:bodyPr>
          <a:lstStyle/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1.</a:t>
            </a:r>
            <a:r>
              <a:rPr lang="cs-CZ" sz="1600" dirty="0" smtClean="0"/>
              <a:t> Chemie pro čtyřletá gymnázia 1., 2. a 3. díl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2.</a:t>
            </a:r>
            <a:r>
              <a:rPr lang="cs-CZ" sz="1600" dirty="0" smtClean="0"/>
              <a:t> http://procproto.cz/veda-a-technika/planeta-zeme/ferda-mravenec-by-se-divil/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3.</a:t>
            </a:r>
            <a:r>
              <a:rPr lang="cs-CZ" sz="1600" dirty="0" smtClean="0"/>
              <a:t> http://wiki.rvp.cz/Kabinet/Obrazky/0.Biologicka_klasifikace/%C5% 98%C3%AD%C5%A1e%3A_rostliny_%28Plantae%29/oddeleni_krytosemenne/trida_vyssi_dvoudelozne/rad_ruzotvare/celed_koprivovite/Kop%C5%99iva_dvoudom%C3%A1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4.</a:t>
            </a:r>
            <a:r>
              <a:rPr lang="cs-CZ" sz="1600" dirty="0" smtClean="0"/>
              <a:t> http://www.fler.</a:t>
            </a:r>
            <a:r>
              <a:rPr lang="cs-CZ" sz="1600" dirty="0" err="1" smtClean="0"/>
              <a:t>cz</a:t>
            </a:r>
            <a:r>
              <a:rPr lang="cs-CZ" sz="1600" dirty="0" smtClean="0"/>
              <a:t>/</a:t>
            </a:r>
            <a:r>
              <a:rPr lang="cs-CZ" sz="1600" dirty="0" err="1" smtClean="0"/>
              <a:t>zbozi</a:t>
            </a:r>
            <a:r>
              <a:rPr lang="cs-CZ" sz="1600" dirty="0" smtClean="0"/>
              <a:t>/retro-</a:t>
            </a:r>
            <a:r>
              <a:rPr lang="cs-CZ" sz="1600" dirty="0" err="1" smtClean="0"/>
              <a:t>satek</a:t>
            </a:r>
            <a:r>
              <a:rPr lang="cs-CZ" sz="1600" dirty="0" smtClean="0"/>
              <a:t>-z-</a:t>
            </a:r>
            <a:r>
              <a:rPr lang="cs-CZ" sz="1600" dirty="0" err="1" smtClean="0"/>
              <a:t>acetatu</a:t>
            </a:r>
            <a:r>
              <a:rPr lang="cs-CZ" sz="1600" dirty="0" smtClean="0"/>
              <a:t>-s-</a:t>
            </a:r>
            <a:r>
              <a:rPr lang="cs-CZ" sz="1600" dirty="0" err="1" smtClean="0"/>
              <a:t>cervenymi</a:t>
            </a:r>
            <a:r>
              <a:rPr lang="cs-CZ" sz="1600" dirty="0" smtClean="0"/>
              <a:t>-</a:t>
            </a:r>
            <a:r>
              <a:rPr lang="cs-CZ" sz="1600" dirty="0" err="1" smtClean="0"/>
              <a:t>kvety</a:t>
            </a:r>
            <a:r>
              <a:rPr lang="cs-CZ" sz="1600" dirty="0" smtClean="0"/>
              <a:t>-1857358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5. </a:t>
            </a:r>
            <a:r>
              <a:rPr lang="cs-CZ" sz="1600" dirty="0" smtClean="0"/>
              <a:t>http://www.</a:t>
            </a:r>
            <a:r>
              <a:rPr lang="cs-CZ" sz="1600" dirty="0" err="1" smtClean="0"/>
              <a:t>omegasport.cz</a:t>
            </a:r>
            <a:r>
              <a:rPr lang="cs-CZ" sz="1600" dirty="0" smtClean="0"/>
              <a:t>/</a:t>
            </a:r>
            <a:r>
              <a:rPr lang="cs-CZ" sz="1600" dirty="0" err="1" smtClean="0"/>
              <a:t>tema</a:t>
            </a:r>
            <a:r>
              <a:rPr lang="cs-CZ" sz="1600" dirty="0" smtClean="0"/>
              <a:t>-</a:t>
            </a:r>
            <a:r>
              <a:rPr lang="cs-CZ" sz="1600" dirty="0" err="1" smtClean="0"/>
              <a:t>mesice.asp</a:t>
            </a:r>
            <a:r>
              <a:rPr lang="cs-CZ" sz="1600" dirty="0" smtClean="0"/>
              <a:t>?</a:t>
            </a:r>
            <a:r>
              <a:rPr lang="cs-CZ" sz="1600" dirty="0" err="1" smtClean="0"/>
              <a:t>idtema</a:t>
            </a:r>
            <a:r>
              <a:rPr lang="cs-CZ" sz="1600" dirty="0" smtClean="0"/>
              <a:t>_</a:t>
            </a:r>
            <a:r>
              <a:rPr lang="cs-CZ" sz="1600" dirty="0" err="1" smtClean="0"/>
              <a:t>mesice</a:t>
            </a:r>
            <a:r>
              <a:rPr lang="cs-CZ" sz="1600" dirty="0" smtClean="0"/>
              <a:t>=10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6.</a:t>
            </a:r>
            <a:r>
              <a:rPr lang="cs-CZ" sz="1600" dirty="0" smtClean="0"/>
              <a:t> http://www.</a:t>
            </a:r>
            <a:r>
              <a:rPr lang="cs-CZ" sz="1600" dirty="0" err="1" smtClean="0"/>
              <a:t>bedynkydomu.cz</a:t>
            </a:r>
            <a:r>
              <a:rPr lang="cs-CZ" sz="1600" dirty="0" smtClean="0"/>
              <a:t>/</a:t>
            </a:r>
            <a:r>
              <a:rPr lang="cs-CZ" sz="1600" dirty="0" err="1" smtClean="0"/>
              <a:t>bedynkydomu</a:t>
            </a:r>
            <a:r>
              <a:rPr lang="cs-CZ" sz="1600" dirty="0" smtClean="0"/>
              <a:t>-</a:t>
            </a:r>
            <a:r>
              <a:rPr lang="cs-CZ" sz="1600" dirty="0" err="1" smtClean="0"/>
              <a:t>cz</a:t>
            </a:r>
            <a:r>
              <a:rPr lang="cs-CZ" sz="1600" dirty="0" smtClean="0"/>
              <a:t>/</a:t>
            </a:r>
            <a:r>
              <a:rPr lang="cs-CZ" sz="1600" dirty="0" err="1" smtClean="0"/>
              <a:t>eshop</a:t>
            </a:r>
            <a:r>
              <a:rPr lang="cs-CZ" sz="1600" dirty="0" smtClean="0"/>
              <a:t>/8-1-</a:t>
            </a:r>
            <a:r>
              <a:rPr lang="cs-CZ" sz="1600" dirty="0" err="1" smtClean="0"/>
              <a:t>Dalsi</a:t>
            </a:r>
            <a:r>
              <a:rPr lang="cs-CZ" sz="1600" dirty="0" smtClean="0"/>
              <a:t>-</a:t>
            </a:r>
            <a:r>
              <a:rPr lang="cs-CZ" sz="1600" dirty="0" err="1" smtClean="0"/>
              <a:t>nabidka</a:t>
            </a:r>
            <a:r>
              <a:rPr lang="cs-CZ" sz="1600" dirty="0" smtClean="0"/>
              <a:t>-ovoce-a-zeleniny/0/5/32-Citron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7.</a:t>
            </a:r>
            <a:r>
              <a:rPr lang="cs-CZ" sz="1600" dirty="0" smtClean="0"/>
              <a:t> http://sl.wikipedia.org/wiki/Slika:Citric_acid_structure.png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8.</a:t>
            </a:r>
            <a:r>
              <a:rPr lang="cs-CZ" sz="1600" dirty="0" smtClean="0"/>
              <a:t> http://new.manipuluj.cz/kategorie/tabulky/</a:t>
            </a:r>
          </a:p>
          <a:p>
            <a:pPr>
              <a:spcBef>
                <a:spcPts val="1600"/>
              </a:spcBef>
              <a:buNone/>
            </a:pPr>
            <a:r>
              <a:rPr lang="cs-CZ" sz="1600" b="1" dirty="0" smtClean="0">
                <a:solidFill>
                  <a:srgbClr val="E2A100"/>
                </a:solidFill>
              </a:rPr>
              <a:t>9. </a:t>
            </a:r>
            <a:r>
              <a:rPr lang="cs-CZ" sz="1600" dirty="0" smtClean="0"/>
              <a:t>http://www.</a:t>
            </a:r>
            <a:r>
              <a:rPr lang="cs-CZ" sz="1600" dirty="0" err="1" smtClean="0"/>
              <a:t>ireceptar.cz</a:t>
            </a:r>
            <a:r>
              <a:rPr lang="cs-CZ" sz="1600" dirty="0" smtClean="0"/>
              <a:t>/</a:t>
            </a:r>
            <a:r>
              <a:rPr lang="cs-CZ" sz="1600" dirty="0" err="1" smtClean="0"/>
              <a:t>zdravi</a:t>
            </a:r>
            <a:r>
              <a:rPr lang="cs-CZ" sz="1600" dirty="0" smtClean="0"/>
              <a:t>/</a:t>
            </a:r>
            <a:r>
              <a:rPr lang="cs-CZ" sz="1600" dirty="0" err="1" smtClean="0"/>
              <a:t>rostlinne</a:t>
            </a:r>
            <a:r>
              <a:rPr lang="cs-CZ" sz="1600" dirty="0" smtClean="0"/>
              <a:t>-oleje-</a:t>
            </a:r>
            <a:r>
              <a:rPr lang="cs-CZ" sz="1600" dirty="0" err="1" smtClean="0"/>
              <a:t>elixir</a:t>
            </a:r>
            <a:r>
              <a:rPr lang="cs-CZ" sz="1600" dirty="0" smtClean="0"/>
              <a:t>-</a:t>
            </a:r>
            <a:r>
              <a:rPr lang="cs-CZ" sz="1600" dirty="0" err="1" smtClean="0"/>
              <a:t>zdravi</a:t>
            </a:r>
            <a:r>
              <a:rPr lang="cs-CZ" sz="1600" dirty="0" smtClean="0"/>
              <a:t>/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Látky, které ve své molekule obsahují jednu nebo více karboxylových funkčních skupin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Podle počtu karboxylových skupin – monokarboxylové, dikarboxylové, atd.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Charakteristika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26727" y="3501008"/>
          <a:ext cx="1401057" cy="361057"/>
        </p:xfrm>
        <a:graphic>
          <a:graphicData uri="http://schemas.openxmlformats.org/presentationml/2006/ole">
            <p:oleObj spid="_x0000_s1027" name="ChemSketch" r:id="rId3" imgW="567000" imgH="146160" progId="ACD.ChemSketch.20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275856" y="2852936"/>
          <a:ext cx="1516237" cy="986171"/>
        </p:xfrm>
        <a:graphic>
          <a:graphicData uri="http://schemas.openxmlformats.org/presentationml/2006/ole">
            <p:oleObj spid="_x0000_s1030" name="ChemSketch" r:id="rId4" imgW="585360" imgH="38088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907704" y="40770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Karboxylová skupina</a:t>
            </a:r>
            <a:endParaRPr lang="cs-CZ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859314" y="2876873"/>
          <a:ext cx="1520998" cy="984175"/>
        </p:xfrm>
        <a:graphic>
          <a:graphicData uri="http://schemas.openxmlformats.org/presentationml/2006/ole">
            <p:oleObj spid="_x0000_s1031" name="ChemSketch" r:id="rId5" imgW="594360" imgH="38412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5364088" y="40677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Karboxylová kyselina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60232" y="4581128"/>
            <a:ext cx="1691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R = alkyl, aryl</a:t>
            </a:r>
            <a:endParaRPr lang="cs-CZ" sz="1600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E2A100"/>
                </a:solidFill>
              </a:rPr>
              <a:t>Arrheniova teorie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Kyseliny = látky schopné ve vodných roztocích </a:t>
            </a:r>
            <a:r>
              <a:rPr lang="cs-CZ" b="1" dirty="0" smtClean="0">
                <a:solidFill>
                  <a:srgbClr val="E2A100"/>
                </a:solidFill>
              </a:rPr>
              <a:t>ODŠTEPIT	</a:t>
            </a:r>
            <a:r>
              <a:rPr lang="cs-CZ" dirty="0" smtClean="0"/>
              <a:t> vodíkový kation H</a:t>
            </a:r>
            <a:r>
              <a:rPr lang="cs-CZ" baseline="30000" dirty="0" smtClean="0"/>
              <a:t>+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Zásady = látky schopné </a:t>
            </a:r>
            <a:r>
              <a:rPr lang="cs-CZ" b="1" dirty="0" smtClean="0">
                <a:solidFill>
                  <a:srgbClr val="E2A100"/>
                </a:solidFill>
              </a:rPr>
              <a:t>POSKYTOVAT</a:t>
            </a:r>
            <a:r>
              <a:rPr lang="cs-CZ" dirty="0" smtClean="0"/>
              <a:t> ve vodných roztocích anionty OH</a:t>
            </a:r>
            <a:r>
              <a:rPr lang="cs-CZ" baseline="30000" dirty="0" smtClean="0"/>
              <a:t>-</a:t>
            </a:r>
            <a:r>
              <a:rPr lang="cs-CZ" dirty="0" smtClean="0"/>
              <a:t>, př. KOH, NaOH a Ca(OH)</a:t>
            </a:r>
            <a:r>
              <a:rPr lang="cs-CZ" baseline="-25000" dirty="0" smtClean="0"/>
              <a:t>2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Teorie kyselin a zásad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E2A100"/>
                </a:solidFill>
              </a:rPr>
              <a:t>Teorie Brönsted-Lowryho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Kyselina = částice (molekula, ion), která je schopna </a:t>
            </a:r>
            <a:r>
              <a:rPr lang="cs-CZ" b="1" dirty="0" smtClean="0">
                <a:solidFill>
                  <a:srgbClr val="E2A100"/>
                </a:solidFill>
              </a:rPr>
              <a:t>ODŠTĚPIT</a:t>
            </a:r>
            <a:r>
              <a:rPr lang="cs-CZ" dirty="0" smtClean="0"/>
              <a:t> proton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Zásada = částice (molekula, ion), která je schopna proton </a:t>
            </a:r>
            <a:r>
              <a:rPr lang="cs-CZ" b="1" dirty="0" smtClean="0">
                <a:solidFill>
                  <a:srgbClr val="E2A100"/>
                </a:solidFill>
              </a:rPr>
              <a:t>VÁZAT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Konjugovaný pár = dvojice látek, která se liší o proton</a:t>
            </a:r>
          </a:p>
          <a:p>
            <a:endParaRPr lang="cs-CZ" dirty="0"/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463068" y="4437112"/>
          <a:ext cx="6217865" cy="1728192"/>
        </p:xfrm>
        <a:graphic>
          <a:graphicData uri="http://schemas.openxmlformats.org/presentationml/2006/ole">
            <p:oleObj spid="_x0000_s27654" name="ChemSketch" r:id="rId3" imgW="3267360" imgH="908280" progId="ACD.ChemSketch.20">
              <p:embed/>
            </p:oleObj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cs-CZ" dirty="0" smtClean="0"/>
              <a:t>Kyselina je tím silnější, čím </a:t>
            </a:r>
            <a:r>
              <a:rPr lang="cs-CZ" b="1" dirty="0" smtClean="0">
                <a:solidFill>
                  <a:srgbClr val="E2A100"/>
                </a:solidFill>
              </a:rPr>
              <a:t>SNADNĚJI</a:t>
            </a:r>
            <a:r>
              <a:rPr lang="cs-CZ" dirty="0" smtClean="0"/>
              <a:t> odštěpí proton a naopak zásada je tím silnější, čím snadněji proton </a:t>
            </a:r>
            <a:r>
              <a:rPr lang="cs-CZ" b="1" dirty="0" smtClean="0">
                <a:solidFill>
                  <a:srgbClr val="E2A100"/>
                </a:solidFill>
              </a:rPr>
              <a:t>VÁŽE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Silná kyselina                  slabá konjugovaná zásada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Silná zásada                   slabá konjugovaná kyselina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Síla kyselin a zásad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3275856" y="3212976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3131840" y="4365104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cs-CZ" dirty="0" smtClean="0"/>
              <a:t>Čím je hodnota acidity K</a:t>
            </a:r>
            <a:r>
              <a:rPr lang="cs-CZ" baseline="-25000" dirty="0" smtClean="0"/>
              <a:t>A</a:t>
            </a:r>
            <a:r>
              <a:rPr lang="cs-CZ" dirty="0" smtClean="0"/>
              <a:t> menší, tím je kyselina slabší.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Slabé kyseliny - K</a:t>
            </a:r>
            <a:r>
              <a:rPr lang="cs-CZ" baseline="-25000" dirty="0" smtClean="0"/>
              <a:t>A</a:t>
            </a:r>
            <a:r>
              <a:rPr lang="cs-CZ" dirty="0" smtClean="0"/>
              <a:t> výrazně menší než 1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Konstanta acidity - K</a:t>
            </a:r>
            <a:r>
              <a:rPr lang="cs-CZ" baseline="-25000" dirty="0" smtClean="0"/>
              <a:t>A</a:t>
            </a:r>
            <a:endParaRPr lang="cs-CZ" baseline="-25000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859776" y="3645024"/>
          <a:ext cx="3424449" cy="1693589"/>
        </p:xfrm>
        <a:graphic>
          <a:graphicData uri="http://schemas.openxmlformats.org/presentationml/2006/ole">
            <p:oleObj spid="_x0000_s28674" name="ChemSketch" r:id="rId3" imgW="1313640" imgH="649080" progId="ACD.ChemSketch.20">
              <p:embed/>
            </p:oleObj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cs-CZ" dirty="0" smtClean="0"/>
              <a:t>Velmi slabé kyseliny – HClO, H</a:t>
            </a:r>
            <a:r>
              <a:rPr lang="cs-CZ" baseline="-25000" dirty="0" smtClean="0"/>
              <a:t>3</a:t>
            </a:r>
            <a:r>
              <a:rPr lang="cs-CZ" dirty="0" smtClean="0"/>
              <a:t>BO</a:t>
            </a:r>
            <a:r>
              <a:rPr lang="cs-CZ" baseline="-25000" dirty="0" smtClean="0"/>
              <a:t>3</a:t>
            </a:r>
            <a:r>
              <a:rPr lang="cs-CZ" dirty="0" smtClean="0"/>
              <a:t>, H</a:t>
            </a:r>
            <a:r>
              <a:rPr lang="cs-CZ" baseline="-25000" dirty="0" smtClean="0"/>
              <a:t>4</a:t>
            </a:r>
            <a:r>
              <a:rPr lang="cs-CZ" dirty="0" smtClean="0"/>
              <a:t>SiO</a:t>
            </a:r>
            <a:r>
              <a:rPr lang="cs-CZ" baseline="-25000" dirty="0" smtClean="0"/>
              <a:t>4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Slabé kyseliny – H</a:t>
            </a:r>
            <a:r>
              <a:rPr lang="cs-CZ" baseline="-25000" dirty="0" smtClean="0"/>
              <a:t>2</a:t>
            </a:r>
            <a:r>
              <a:rPr lang="cs-CZ" dirty="0" smtClean="0"/>
              <a:t>CO</a:t>
            </a:r>
            <a:r>
              <a:rPr lang="cs-CZ" baseline="-25000" dirty="0" smtClean="0"/>
              <a:t>3</a:t>
            </a:r>
            <a:r>
              <a:rPr lang="cs-CZ" dirty="0" smtClean="0"/>
              <a:t>, H</a:t>
            </a:r>
            <a:r>
              <a:rPr lang="cs-CZ" baseline="-25000" dirty="0" smtClean="0"/>
              <a:t>3</a:t>
            </a:r>
            <a:r>
              <a:rPr lang="cs-CZ" dirty="0" smtClean="0"/>
              <a:t>PO</a:t>
            </a:r>
            <a:r>
              <a:rPr lang="cs-CZ" baseline="-25000" dirty="0" smtClean="0"/>
              <a:t>4</a:t>
            </a:r>
            <a:r>
              <a:rPr lang="cs-CZ" dirty="0" smtClean="0"/>
              <a:t>, HNO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3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Silné kyseliny – H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4</a:t>
            </a:r>
            <a:r>
              <a:rPr lang="cs-CZ" dirty="0" smtClean="0"/>
              <a:t>, HNO</a:t>
            </a:r>
            <a:r>
              <a:rPr lang="cs-CZ" baseline="-25000" dirty="0" smtClean="0"/>
              <a:t>3</a:t>
            </a:r>
            <a:r>
              <a:rPr lang="cs-CZ" dirty="0" smtClean="0"/>
              <a:t>, HClO</a:t>
            </a:r>
            <a:r>
              <a:rPr lang="cs-CZ" baseline="-25000" dirty="0" smtClean="0"/>
              <a:t>3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Velmi silné kyseliny – HClO</a:t>
            </a:r>
            <a:r>
              <a:rPr lang="cs-CZ" baseline="-25000" dirty="0" smtClean="0"/>
              <a:t>4</a:t>
            </a:r>
            <a:r>
              <a:rPr lang="cs-CZ" dirty="0" smtClean="0"/>
              <a:t>, HMnO</a:t>
            </a:r>
            <a:r>
              <a:rPr lang="cs-CZ" baseline="-25000" dirty="0" smtClean="0"/>
              <a:t>4</a:t>
            </a:r>
            <a:endParaRPr lang="cs-CZ" baseline="-25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/>
              <a:t>Některé průmyslově získáme katalytickou oxidací n-parafínu (alkanů C</a:t>
            </a:r>
            <a:r>
              <a:rPr lang="cs-CZ" baseline="-25000" dirty="0" smtClean="0"/>
              <a:t>20</a:t>
            </a:r>
            <a:r>
              <a:rPr lang="cs-CZ" dirty="0" smtClean="0"/>
              <a:t> až C</a:t>
            </a:r>
            <a:r>
              <a:rPr lang="cs-CZ" baseline="-25000" dirty="0" smtClean="0"/>
              <a:t>30</a:t>
            </a:r>
            <a:r>
              <a:rPr lang="cs-CZ" dirty="0" smtClean="0"/>
              <a:t>) vzdušným O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Oxidace nenasycených uhlovodíků roztokem manganistanu draselného, vznikají soli, které se příslušné kyseliny získávají okyselením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Příprava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300192" y="59399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30000" dirty="0" smtClean="0"/>
              <a:t>1</a:t>
            </a:r>
            <a:r>
              <a:rPr lang="cs-CZ" dirty="0" smtClean="0"/>
              <a:t>, R</a:t>
            </a:r>
            <a:r>
              <a:rPr lang="cs-CZ" baseline="30000" dirty="0" smtClean="0"/>
              <a:t>2</a:t>
            </a:r>
            <a:r>
              <a:rPr lang="cs-CZ" dirty="0" smtClean="0"/>
              <a:t> = alkyly</a:t>
            </a:r>
            <a:endParaRPr lang="cs-CZ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27584" y="4725144"/>
          <a:ext cx="2520280" cy="504055"/>
        </p:xfrm>
        <a:graphic>
          <a:graphicData uri="http://schemas.openxmlformats.org/presentationml/2006/ole">
            <p:oleObj spid="_x0000_s2052" name="ChemSketch" r:id="rId3" imgW="1063800" imgH="213480" progId="ACD.ChemSketch.20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203848" y="4797152"/>
          <a:ext cx="1678731" cy="386597"/>
        </p:xfrm>
        <a:graphic>
          <a:graphicData uri="http://schemas.openxmlformats.org/presentationml/2006/ole">
            <p:oleObj spid="_x0000_s2056" name="ChemSketch" r:id="rId4" imgW="765000" imgH="176760" progId="ACD.ChemSketch.20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932040" y="4365104"/>
          <a:ext cx="1512167" cy="864096"/>
        </p:xfrm>
        <a:graphic>
          <a:graphicData uri="http://schemas.openxmlformats.org/presentationml/2006/ole">
            <p:oleObj spid="_x0000_s2057" name="ChemSketch" r:id="rId5" imgW="688680" imgH="393120" progId="ACD.ChemSketch.20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6876256" y="4365104"/>
          <a:ext cx="1512169" cy="864096"/>
        </p:xfrm>
        <a:graphic>
          <a:graphicData uri="http://schemas.openxmlformats.org/presentationml/2006/ole">
            <p:oleObj spid="_x0000_s2058" name="ChemSketch" r:id="rId6" imgW="688680" imgH="393120" progId="ACD.ChemSketch.20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444208" y="4725144"/>
          <a:ext cx="432048" cy="606207"/>
        </p:xfrm>
        <a:graphic>
          <a:graphicData uri="http://schemas.openxmlformats.org/presentationml/2006/ole">
            <p:oleObj spid="_x0000_s2059" name="ChemSketch" r:id="rId7" imgW="204120" imgH="286560" progId="ACD.ChemSketch.20">
              <p:embed/>
            </p:oleObj>
          </a:graphicData>
        </a:graphic>
      </p:graphicFrame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E75-FBB6-4476-9E66-CCD968B2D42A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951</TotalTime>
  <Words>800</Words>
  <Application>Microsoft Office PowerPoint</Application>
  <PresentationFormat>Předvádění na obrazovce (4:3)</PresentationFormat>
  <Paragraphs>167</Paragraphs>
  <Slides>23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Shluk</vt:lpstr>
      <vt:lpstr>ChemSketch</vt:lpstr>
      <vt:lpstr>ACD/ChemSketch</vt:lpstr>
      <vt:lpstr>Karboxylové kyseliny</vt:lpstr>
      <vt:lpstr>Osnova prezentace</vt:lpstr>
      <vt:lpstr>Charakteristika</vt:lpstr>
      <vt:lpstr>Teorie kyselin a zásad</vt:lpstr>
      <vt:lpstr>Snímek 5</vt:lpstr>
      <vt:lpstr>Síla kyselin a zásad</vt:lpstr>
      <vt:lpstr>Konstanta acidity - KA</vt:lpstr>
      <vt:lpstr>Snímek 8</vt:lpstr>
      <vt:lpstr>Příprava</vt:lpstr>
      <vt:lpstr>Příprava</vt:lpstr>
      <vt:lpstr>Fyzikální vlastnosti kyselin</vt:lpstr>
      <vt:lpstr>Chemické vlastnosti kyselin</vt:lpstr>
      <vt:lpstr>Chemické vlastnosti kyselin</vt:lpstr>
      <vt:lpstr>Chemické vlastnosti kyselin</vt:lpstr>
      <vt:lpstr>Chemické vlastnosti kyselin</vt:lpstr>
      <vt:lpstr>Typické reakce KK</vt:lpstr>
      <vt:lpstr>Významné karboxylové kyseliny</vt:lpstr>
      <vt:lpstr>Snímek 18</vt:lpstr>
      <vt:lpstr>Snímek 19</vt:lpstr>
      <vt:lpstr>Snímek 20</vt:lpstr>
      <vt:lpstr>Snímek 21</vt:lpstr>
      <vt:lpstr>Děkuji za pozornost</vt:lpstr>
      <vt:lpstr>Zdroje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Karboxylové kyseliny</dc:title>
  <dc:creator>Peťa</dc:creator>
  <cp:lastModifiedBy>uzivatel</cp:lastModifiedBy>
  <cp:revision>100</cp:revision>
  <dcterms:created xsi:type="dcterms:W3CDTF">2012-03-10T14:28:18Z</dcterms:created>
  <dcterms:modified xsi:type="dcterms:W3CDTF">2012-04-12T14:29:00Z</dcterms:modified>
</cp:coreProperties>
</file>