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1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C142D-A6F4-4FFE-85B6-15D2E6ED987F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34A1F-A44E-42FA-8834-FDCBC0E0C9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815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3197997-B820-4C55-8546-26B3A9175182}" type="datetime1">
              <a:rPr lang="cs-CZ" smtClean="0"/>
              <a:pPr/>
              <a:t>19.4.2012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C3E2043-10A2-43D9-9C0F-E1DCD0A313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7181-1BF0-418F-A03D-3D00F06C2744}" type="datetime1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3E4E-7095-4D08-9A71-E76126242980}" type="datetime1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BC170A-EBED-4D85-927E-525D2CB0C5B1}" type="datetime1">
              <a:rPr lang="cs-CZ" smtClean="0"/>
              <a:pPr/>
              <a:t>19.4.2012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3E2043-10A2-43D9-9C0F-E1DCD0A313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A00944B-0720-4237-BB45-70FD08894A0D}" type="datetime1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C3E2043-10A2-43D9-9C0F-E1DCD0A313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D208-DA48-4E5B-8DCA-42116748ACC1}" type="datetime1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5550-1F3F-432D-AC77-8147F7867D9C}" type="datetime1">
              <a:rPr lang="cs-CZ" smtClean="0"/>
              <a:pPr/>
              <a:t>19.4.2012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12E67D-90BC-4A70-A3B0-B86031492E51}" type="datetime1">
              <a:rPr lang="cs-CZ" smtClean="0"/>
              <a:pPr/>
              <a:t>19.4.2012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3E2043-10A2-43D9-9C0F-E1DCD0A313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F4E1-58C4-4BFE-97BB-D0A1F0DF7DCA}" type="datetime1">
              <a:rPr lang="cs-CZ" smtClean="0"/>
              <a:pPr/>
              <a:t>19.4.2012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52FF8B-BEC6-46B0-AF31-6ECE9A929F6D}" type="datetime1">
              <a:rPr lang="cs-CZ" smtClean="0"/>
              <a:pPr/>
              <a:t>19.4.2012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3E2043-10A2-43D9-9C0F-E1DCD0A313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B79578-4E82-4660-A5B5-398071E81C47}" type="datetime1">
              <a:rPr lang="cs-CZ" smtClean="0"/>
              <a:pPr/>
              <a:t>19.4.2012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3E2043-10A2-43D9-9C0F-E1DCD0A313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99411E-15FB-4464-9C9F-2711D3B28CF2}" type="datetime1">
              <a:rPr lang="cs-CZ" smtClean="0"/>
              <a:pPr/>
              <a:t>19.4.2012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3E2043-10A2-43D9-9C0F-E1DCD0A313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bsolventi.gymcheb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548680"/>
            <a:ext cx="7406640" cy="1472184"/>
          </a:xfrm>
        </p:spPr>
        <p:txBody>
          <a:bodyPr/>
          <a:lstStyle/>
          <a:p>
            <a:pPr algn="ctr"/>
            <a:r>
              <a:rPr lang="cs-CZ" u="sng" dirty="0" smtClean="0"/>
              <a:t>Kinetika chemických reakcí</a:t>
            </a:r>
            <a:endParaRPr lang="cs-CZ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660232" y="5877272"/>
            <a:ext cx="2088232" cy="504056"/>
          </a:xfrm>
        </p:spPr>
        <p:txBody>
          <a:bodyPr/>
          <a:lstStyle/>
          <a:p>
            <a:r>
              <a:rPr lang="cs-CZ" dirty="0" smtClean="0"/>
              <a:t>Iva Janderová</a:t>
            </a:r>
            <a:endParaRPr lang="cs-CZ" dirty="0"/>
          </a:p>
        </p:txBody>
      </p:sp>
      <p:pic>
        <p:nvPicPr>
          <p:cNvPr id="3074" name="Picture 2" descr="C:\Users\Iva\Desktop\obrázky kinetika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180" y="2636912"/>
            <a:ext cx="27051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0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poznatky: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24078" indent="-514350"/>
            <a:r>
              <a:rPr lang="cs-CZ" b="1" u="sng" dirty="0"/>
              <a:t>Reakční kinetika</a:t>
            </a:r>
            <a:r>
              <a:rPr lang="cs-CZ" dirty="0"/>
              <a:t>:</a:t>
            </a:r>
          </a:p>
          <a:p>
            <a:pPr marL="109728" indent="0">
              <a:buNone/>
            </a:pPr>
            <a:r>
              <a:rPr lang="cs-CZ" dirty="0"/>
              <a:t>     - studuje </a:t>
            </a:r>
            <a:r>
              <a:rPr lang="cs-CZ" dirty="0" smtClean="0"/>
              <a:t>rychlost </a:t>
            </a:r>
            <a:r>
              <a:rPr lang="cs-CZ" dirty="0"/>
              <a:t>chemických </a:t>
            </a:r>
            <a:r>
              <a:rPr lang="cs-CZ" dirty="0" smtClean="0"/>
              <a:t>reakcí</a:t>
            </a:r>
          </a:p>
          <a:p>
            <a:pPr marL="109728" indent="0">
              <a:buNone/>
            </a:pPr>
            <a:r>
              <a:rPr lang="cs-CZ" dirty="0" smtClean="0"/>
              <a:t>       v závislosti na </a:t>
            </a:r>
            <a:r>
              <a:rPr lang="cs-CZ" dirty="0"/>
              <a:t>určitých </a:t>
            </a:r>
            <a:r>
              <a:rPr lang="cs-CZ" dirty="0" smtClean="0"/>
              <a:t>faktorech:</a:t>
            </a:r>
            <a:endParaRPr lang="cs-CZ" dirty="0"/>
          </a:p>
          <a:p>
            <a:pPr marL="109728" indent="0">
              <a:buNone/>
            </a:pPr>
            <a:r>
              <a:rPr lang="cs-CZ" dirty="0"/>
              <a:t>            koncentrace výchozích látek</a:t>
            </a:r>
          </a:p>
          <a:p>
            <a:pPr marL="109728" indent="0">
              <a:buNone/>
            </a:pPr>
            <a:r>
              <a:rPr lang="cs-CZ" dirty="0"/>
              <a:t>            teplota</a:t>
            </a:r>
          </a:p>
          <a:p>
            <a:pPr marL="109728" indent="0">
              <a:buNone/>
            </a:pPr>
            <a:r>
              <a:rPr lang="cs-CZ" dirty="0"/>
              <a:t>            přítomnost katalyzátorů</a:t>
            </a:r>
          </a:p>
          <a:p>
            <a:pPr marL="109728" indent="0">
              <a:buNone/>
            </a:pPr>
            <a:endParaRPr lang="cs-CZ" dirty="0"/>
          </a:p>
          <a:p>
            <a:pPr marL="452628" indent="-342900"/>
            <a:r>
              <a:rPr lang="cs-CZ" dirty="0"/>
              <a:t>Co rozumíme </a:t>
            </a:r>
            <a:r>
              <a:rPr lang="cs-CZ" b="1" dirty="0"/>
              <a:t>chemickou reakcí</a:t>
            </a:r>
            <a:r>
              <a:rPr lang="cs-CZ" dirty="0" smtClean="0"/>
              <a:t>?</a:t>
            </a:r>
          </a:p>
          <a:p>
            <a:pPr marL="452628" indent="-342900"/>
            <a:r>
              <a:rPr lang="cs-CZ" dirty="0"/>
              <a:t>Jak je definována </a:t>
            </a:r>
            <a:r>
              <a:rPr lang="cs-CZ" b="1" dirty="0"/>
              <a:t>rychlost reakce</a:t>
            </a:r>
            <a:r>
              <a:rPr lang="cs-CZ" dirty="0"/>
              <a:t>?</a:t>
            </a:r>
          </a:p>
          <a:p>
            <a:pPr marL="109728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17" name="Šipka doprava 16"/>
          <p:cNvSpPr/>
          <p:nvPr/>
        </p:nvSpPr>
        <p:spPr>
          <a:xfrm>
            <a:off x="1043608" y="3140968"/>
            <a:ext cx="432048" cy="72008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/>
          <p:cNvSpPr/>
          <p:nvPr/>
        </p:nvSpPr>
        <p:spPr>
          <a:xfrm>
            <a:off x="1043608" y="3588432"/>
            <a:ext cx="432048" cy="72008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/>
          <p:cNvSpPr/>
          <p:nvPr/>
        </p:nvSpPr>
        <p:spPr>
          <a:xfrm>
            <a:off x="1031640" y="4033969"/>
            <a:ext cx="432048" cy="72008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50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Rychlost reakce: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cs-CZ" b="1" u="sng" dirty="0" smtClean="0"/>
                  <a:t>Rychlost reakce:</a:t>
                </a:r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- </a:t>
                </a:r>
                <a:r>
                  <a:rPr lang="cs-CZ" sz="2000" dirty="0" smtClean="0"/>
                  <a:t>je definována jako časový úbytek molární koncentrace</a:t>
                </a:r>
              </a:p>
              <a:p>
                <a:pPr marL="0" indent="0">
                  <a:buNone/>
                </a:pPr>
                <a:r>
                  <a:rPr lang="cs-CZ" sz="2000" dirty="0"/>
                  <a:t> </a:t>
                </a:r>
                <a:r>
                  <a:rPr lang="cs-CZ" sz="2000" dirty="0" smtClean="0"/>
                  <a:t>     některého z reaktantů nebo přírůstek molární</a:t>
                </a:r>
              </a:p>
              <a:p>
                <a:pPr marL="0" indent="0">
                  <a:buNone/>
                </a:pPr>
                <a:r>
                  <a:rPr lang="cs-CZ" sz="2000" dirty="0"/>
                  <a:t> </a:t>
                </a:r>
                <a:r>
                  <a:rPr lang="cs-CZ" sz="2000" dirty="0" smtClean="0"/>
                  <a:t>     koncentrace libovolného produktu dělený jeho</a:t>
                </a:r>
              </a:p>
              <a:p>
                <a:pPr marL="0" indent="0">
                  <a:buNone/>
                </a:pPr>
                <a:r>
                  <a:rPr lang="cs-CZ" sz="2000" dirty="0"/>
                  <a:t> </a:t>
                </a:r>
                <a:r>
                  <a:rPr lang="cs-CZ" sz="2000" dirty="0" smtClean="0"/>
                  <a:t>     stechiometrickým koeficientem</a:t>
                </a:r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𝑎𝐴</m:t>
                      </m:r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𝑏𝐵</m:t>
                      </m:r>
                      <m:r>
                        <a:rPr lang="cs-CZ" b="0" i="1" smtClean="0">
                          <a:latin typeface="Cambria Math"/>
                        </a:rPr>
                        <m:t> 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𝑐𝐶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𝑑𝐷</m:t>
                      </m:r>
                    </m:oMath>
                  </m:oMathPara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</m:d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e>
                          </m:d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𝑐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</m:d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60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Vliv koncentrace: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cs-CZ" u="sng" dirty="0" err="1" smtClean="0"/>
                  <a:t>Guldberg</a:t>
                </a:r>
                <a:r>
                  <a:rPr lang="cs-CZ" u="sng" dirty="0" smtClean="0"/>
                  <a:t> a </a:t>
                </a:r>
                <a:r>
                  <a:rPr lang="cs-CZ" u="sng" dirty="0" err="1" smtClean="0"/>
                  <a:t>Waage</a:t>
                </a:r>
                <a:r>
                  <a:rPr lang="cs-CZ" u="sng" dirty="0" smtClean="0"/>
                  <a:t>: </a:t>
                </a:r>
              </a:p>
              <a:p>
                <a:pPr marL="0" indent="0">
                  <a:buNone/>
                </a:pPr>
                <a:r>
                  <a:rPr lang="cs-CZ" dirty="0" smtClean="0"/>
                  <a:t>   Rychlost reakce je funkcí okamžitých koncentrací</a:t>
                </a:r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reaktantů.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sup>
                      </m:sSup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:r>
                  <a:rPr lang="cs-CZ" dirty="0" smtClean="0"/>
                  <a:t>V průběhu reakce ubývá výchozích látek a přibývá produktů        zpomalení reakce, později konec reakce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 r="-2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12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627784" y="3156871"/>
                <a:ext cx="302653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𝑎𝐴</m:t>
                      </m:r>
                      <m:r>
                        <a:rPr lang="cs-CZ" sz="2400" b="0" i="1" smtClean="0">
                          <a:latin typeface="Cambria Math"/>
                        </a:rPr>
                        <m:t>+</m:t>
                      </m:r>
                      <m:r>
                        <a:rPr lang="cs-CZ" sz="2400" b="0" i="1" smtClean="0">
                          <a:latin typeface="Cambria Math"/>
                        </a:rPr>
                        <m:t>𝑏𝐵</m:t>
                      </m:r>
                      <m:r>
                        <a:rPr lang="cs-CZ" sz="2400" b="0" i="1" smtClean="0">
                          <a:latin typeface="Cambria Math"/>
                        </a:rPr>
                        <m:t>        </m:t>
                      </m:r>
                      <m:r>
                        <a:rPr lang="cs-CZ" sz="2400" b="0" i="1" smtClean="0">
                          <a:latin typeface="Cambria Math"/>
                        </a:rPr>
                        <m:t>𝑐𝐶</m:t>
                      </m:r>
                      <m:r>
                        <a:rPr lang="cs-CZ" sz="2400" b="0" i="1" smtClean="0">
                          <a:latin typeface="Cambria Math"/>
                        </a:rPr>
                        <m:t>+</m:t>
                      </m:r>
                      <m:r>
                        <a:rPr lang="cs-CZ" sz="2400" b="0" i="1" smtClean="0">
                          <a:latin typeface="Cambria Math"/>
                        </a:rPr>
                        <m:t>𝑑𝐷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3156871"/>
                <a:ext cx="3026534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se šipkou 6"/>
          <p:cNvCxnSpPr/>
          <p:nvPr/>
        </p:nvCxnSpPr>
        <p:spPr>
          <a:xfrm>
            <a:off x="3996634" y="3356992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3961031" y="3484375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961031" y="3018438"/>
            <a:ext cx="370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i="1" dirty="0" smtClean="0"/>
              <a:t>v</a:t>
            </a:r>
            <a:r>
              <a:rPr lang="cs-CZ" sz="1600" i="1" baseline="-25000" dirty="0" smtClean="0"/>
              <a:t>1</a:t>
            </a:r>
            <a:endParaRPr lang="cs-CZ" sz="1600" i="1" baseline="-25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996634" y="3419751"/>
            <a:ext cx="370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i="1" dirty="0"/>
              <a:t>v</a:t>
            </a:r>
            <a:r>
              <a:rPr lang="cs-CZ" sz="1600" i="1" baseline="-25000" dirty="0" smtClean="0"/>
              <a:t>2</a:t>
            </a:r>
            <a:endParaRPr lang="cs-CZ" sz="1600" i="1" baseline="-25000" dirty="0"/>
          </a:p>
        </p:txBody>
      </p:sp>
      <p:sp>
        <p:nvSpPr>
          <p:cNvPr id="12" name="Šipka doprava 11"/>
          <p:cNvSpPr/>
          <p:nvPr/>
        </p:nvSpPr>
        <p:spPr>
          <a:xfrm>
            <a:off x="3419872" y="5553236"/>
            <a:ext cx="432048" cy="72008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56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Vliv koncentrace: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 smtClean="0"/>
              <a:t>Platí: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   S klesající koncentrací výchozích látek klesá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smtClean="0">
                <a:solidFill>
                  <a:schemeClr val="accent1"/>
                </a:solidFill>
              </a:rPr>
              <a:t>  rychlost reakce </a:t>
            </a:r>
            <a:r>
              <a:rPr lang="cs-CZ" i="1" dirty="0" smtClean="0">
                <a:solidFill>
                  <a:schemeClr val="accent1"/>
                </a:solidFill>
              </a:rPr>
              <a:t>v</a:t>
            </a:r>
            <a:r>
              <a:rPr lang="cs-CZ" i="1" baseline="-25000" dirty="0" smtClean="0">
                <a:solidFill>
                  <a:schemeClr val="accent1"/>
                </a:solidFill>
              </a:rPr>
              <a:t>1</a:t>
            </a:r>
            <a:r>
              <a:rPr lang="cs-CZ" dirty="0" smtClean="0">
                <a:solidFill>
                  <a:schemeClr val="accent1"/>
                </a:solidFill>
              </a:rPr>
              <a:t>. Naopak vzhledem k rostoucí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smtClean="0">
                <a:solidFill>
                  <a:schemeClr val="accent1"/>
                </a:solidFill>
              </a:rPr>
              <a:t>  koncentraci produktů roste rychlost reakce </a:t>
            </a:r>
            <a:r>
              <a:rPr lang="cs-CZ" i="1" dirty="0" smtClean="0">
                <a:solidFill>
                  <a:schemeClr val="accent1"/>
                </a:solidFill>
              </a:rPr>
              <a:t>v</a:t>
            </a:r>
            <a:r>
              <a:rPr lang="cs-CZ" i="1" baseline="-25000" dirty="0" smtClean="0">
                <a:solidFill>
                  <a:schemeClr val="accent1"/>
                </a:solidFill>
              </a:rPr>
              <a:t>2</a:t>
            </a:r>
            <a:r>
              <a:rPr lang="cs-CZ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13</a:t>
            </a:fld>
            <a:endParaRPr lang="cs-CZ"/>
          </a:p>
        </p:txBody>
      </p:sp>
      <p:pic>
        <p:nvPicPr>
          <p:cNvPr id="1026" name="Picture 2" descr="C:\Users\Iva\Desktop\obrázky kinetika\rych_r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501008"/>
            <a:ext cx="3168352" cy="251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5576" y="3619763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Obr. 4: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8585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Vliv koncentrace: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600200"/>
                <a:ext cx="7467600" cy="2260848"/>
              </a:xfrm>
            </p:spPr>
            <p:txBody>
              <a:bodyPr/>
              <a:lstStyle/>
              <a:p>
                <a:r>
                  <a:rPr lang="cs-CZ" dirty="0" smtClean="0"/>
                  <a:t>Stav tzv. </a:t>
                </a:r>
                <a:r>
                  <a:rPr lang="cs-CZ" b="1" dirty="0" smtClean="0"/>
                  <a:t>dynamické rovnováhy</a:t>
                </a:r>
                <a:r>
                  <a:rPr lang="cs-CZ" dirty="0" smtClean="0"/>
                  <a:t>, tj.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r>
                  <a:rPr lang="cs-CZ" dirty="0" smtClean="0"/>
                  <a:t>Po dosažení rovnováhy:</a:t>
                </a:r>
              </a:p>
              <a:p>
                <a:pPr marL="0" indent="0">
                  <a:buNone/>
                </a:pPr>
                <a:r>
                  <a:rPr lang="cs-CZ" dirty="0" smtClean="0"/>
                  <a:t>   - celkové koncentrace látek se nemění, ale obě </a:t>
                </a:r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  reakce probíhají neustále</a:t>
                </a:r>
              </a:p>
              <a:p>
                <a:r>
                  <a:rPr lang="cs-CZ" b="1" u="sng" dirty="0" err="1" smtClean="0"/>
                  <a:t>Gulgberg</a:t>
                </a:r>
                <a:r>
                  <a:rPr lang="cs-CZ" b="1" u="sng" dirty="0" smtClean="0"/>
                  <a:t> – </a:t>
                </a:r>
                <a:r>
                  <a:rPr lang="cs-CZ" b="1" u="sng" dirty="0" err="1" smtClean="0"/>
                  <a:t>Waageův</a:t>
                </a:r>
                <a:r>
                  <a:rPr lang="cs-CZ" b="1" u="sng" dirty="0" smtClean="0"/>
                  <a:t> zákon:</a:t>
                </a: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600200"/>
                <a:ext cx="7467600" cy="2260848"/>
              </a:xfrm>
              <a:blipFill rotWithShape="1">
                <a:blip r:embed="rId2"/>
                <a:stretch>
                  <a:fillRect l="-327" t="-2162" b="-45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14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289683" y="4365104"/>
                <a:ext cx="4223464" cy="468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cs-CZ" sz="2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cs-CZ" sz="24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cs-CZ" sz="2400" i="1">
                                <a:latin typeface="Cambria Math"/>
                                <a:ea typeface="Cambria Math"/>
                              </a:rPr>
                              <m:t>𝐴</m:t>
                            </m:r>
                          </m:e>
                        </m:d>
                      </m:e>
                      <m:sup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𝑎</m:t>
                        </m:r>
                      </m:sup>
                    </m:sSup>
                    <m:r>
                      <a:rPr lang="cs-CZ" sz="2400" i="1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cs-CZ" sz="24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cs-CZ" sz="2400" i="1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</m:d>
                      </m:e>
                      <m:sup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cs-CZ" sz="2400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cs-CZ" sz="24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𝐶</m:t>
                            </m:r>
                          </m:e>
                        </m:d>
                      </m:e>
                      <m:sup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</m:sup>
                    </m:sSup>
                    <m:r>
                      <a:rPr lang="cs-CZ" sz="2400" i="1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cs-CZ" sz="24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𝐷</m:t>
                            </m:r>
                          </m:e>
                        </m:d>
                      </m:e>
                      <m:sup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9683" y="4365104"/>
                <a:ext cx="4223464" cy="468205"/>
              </a:xfrm>
              <a:prstGeom prst="rect">
                <a:avLst/>
              </a:prstGeom>
              <a:blipFill rotWithShape="1">
                <a:blip r:embed="rId3"/>
                <a:stretch>
                  <a:fillRect t="-9091" b="-285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685280" y="3775976"/>
                <a:ext cx="12752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5280" y="3775976"/>
                <a:ext cx="1275286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038331" y="4941168"/>
                <a:ext cx="2971198" cy="9015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cs-CZ" sz="24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sz="2400" b="0" i="1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</a:rPr>
                                <m:t>𝑐</m:t>
                              </m:r>
                            </m:sup>
                          </m:sSup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cs-CZ" sz="24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sz="2400" b="0" i="1" smtClean="0">
                                      <a:latin typeface="Cambria Math"/>
                                    </a:rPr>
                                    <m:t>𝐷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</a:rPr>
                                <m:t>𝑑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cs-CZ" sz="24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sz="2400" b="0" i="1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</a:rPr>
                                <m:t>𝑎</m:t>
                              </m:r>
                            </m:sup>
                          </m:sSup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cs-CZ" sz="24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sz="2400" b="0" i="1" smtClean="0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</a:rPr>
                                <m:t>𝑏</m:t>
                              </m:r>
                            </m:sup>
                          </m:sSup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331" y="4941168"/>
                <a:ext cx="2971198" cy="90152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se šipkou 8"/>
          <p:cNvCxnSpPr>
            <a:endCxn id="7" idx="3"/>
          </p:cNvCxnSpPr>
          <p:nvPr/>
        </p:nvCxnSpPr>
        <p:spPr>
          <a:xfrm flipH="1">
            <a:off x="6009529" y="5013176"/>
            <a:ext cx="794719" cy="3787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6861246" y="4773124"/>
            <a:ext cx="1414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rovnovážná</a:t>
            </a:r>
          </a:p>
          <a:p>
            <a:r>
              <a:rPr lang="cs-CZ" dirty="0" smtClean="0"/>
              <a:t> konstanta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18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Vliv teploty: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 err="1" smtClean="0"/>
              <a:t>Van´t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Hoffovo</a:t>
            </a:r>
            <a:r>
              <a:rPr lang="cs-CZ" b="1" u="sng" dirty="0" smtClean="0"/>
              <a:t> pravidlo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smtClean="0">
                <a:solidFill>
                  <a:schemeClr val="accent1"/>
                </a:solidFill>
              </a:rPr>
              <a:t>  Zvýšení teploty výchozích látek o 10 °C má za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smtClean="0">
                <a:solidFill>
                  <a:schemeClr val="accent1"/>
                </a:solidFill>
              </a:rPr>
              <a:t>  následek dvoj až čtyřnásobné zvýšení reakční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smtClean="0">
                <a:solidFill>
                  <a:schemeClr val="accent1"/>
                </a:solidFill>
              </a:rPr>
              <a:t>  rychlosti.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Se změnou teploty se mění i hodnota rovnovážné konstanty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rovnovážná konstanta je funkcí teploty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827584" y="4797152"/>
            <a:ext cx="432048" cy="144016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91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Vliv katalyzátorů: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03244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cs-CZ" b="1" u="sng" dirty="0" smtClean="0"/>
              <a:t>Katalyzátor:</a:t>
            </a:r>
          </a:p>
          <a:p>
            <a:pPr marL="0" indent="0">
              <a:buNone/>
            </a:pPr>
            <a:r>
              <a:rPr lang="cs-CZ" dirty="0" smtClean="0"/>
              <a:t>    - látka, která se v průběhu reakce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nespotřebovává, nemůže posunout chemickou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rovnováhu ani změnit složení systému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</a:t>
            </a:r>
            <a:r>
              <a:rPr lang="cs-CZ" dirty="0" smtClean="0">
                <a:solidFill>
                  <a:schemeClr val="accent1"/>
                </a:solidFill>
              </a:rPr>
              <a:t>pouze snižuje aktivační energii!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nejrůznější látky – kyseliny, zásady, soli,…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katalýza: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homogenní                   heterogenní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16</a:t>
            </a:fld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H="1">
            <a:off x="1968759" y="4725144"/>
            <a:ext cx="10953" cy="5559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2195736" y="4725144"/>
            <a:ext cx="172819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589748" y="5584884"/>
            <a:ext cx="27799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 dirty="0" smtClean="0"/>
              <a:t>(reaktanty </a:t>
            </a:r>
            <a:r>
              <a:rPr lang="cs-CZ" sz="1600" dirty="0"/>
              <a:t>s </a:t>
            </a:r>
            <a:r>
              <a:rPr lang="cs-CZ" sz="1600" dirty="0" smtClean="0"/>
              <a:t>katalyzátorem</a:t>
            </a:r>
          </a:p>
          <a:p>
            <a:pPr algn="ctr"/>
            <a:r>
              <a:rPr lang="cs-CZ" sz="1600" dirty="0" smtClean="0"/>
              <a:t> </a:t>
            </a:r>
            <a:r>
              <a:rPr lang="cs-CZ" sz="1600" dirty="0"/>
              <a:t>ve stejné </a:t>
            </a:r>
            <a:r>
              <a:rPr lang="cs-CZ" sz="1600" dirty="0" smtClean="0"/>
              <a:t>fázi)</a:t>
            </a:r>
            <a:endParaRPr lang="cs-CZ" sz="1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930419" y="5580731"/>
            <a:ext cx="27799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 dirty="0"/>
              <a:t>(reaktanty s katalyzátorem</a:t>
            </a:r>
          </a:p>
          <a:p>
            <a:pPr algn="ctr"/>
            <a:r>
              <a:rPr lang="cs-CZ" sz="1600" dirty="0"/>
              <a:t> ve </a:t>
            </a:r>
            <a:r>
              <a:rPr lang="cs-CZ" sz="1600" dirty="0" smtClean="0"/>
              <a:t>různé </a:t>
            </a:r>
            <a:r>
              <a:rPr lang="cs-CZ" sz="1600" dirty="0"/>
              <a:t>fázi</a:t>
            </a:r>
            <a:r>
              <a:rPr lang="cs-CZ" sz="1600" dirty="0" smtClean="0"/>
              <a:t>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44125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Vliv katalyzátorů: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468760"/>
          </a:xfrm>
        </p:spPr>
        <p:txBody>
          <a:bodyPr/>
          <a:lstStyle/>
          <a:p>
            <a:r>
              <a:rPr lang="cs-CZ" b="1" u="sng" dirty="0" smtClean="0"/>
              <a:t>Průběh reakce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nekatalyzovaná:  A + B → AB</a:t>
            </a:r>
          </a:p>
          <a:p>
            <a:pPr marL="0" indent="0">
              <a:buNone/>
            </a:pPr>
            <a:r>
              <a:rPr lang="cs-CZ" dirty="0" smtClean="0"/>
              <a:t>   - katalyzovaná:  A + B + K → AK + B → AB + 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17</a:t>
            </a:fld>
            <a:endParaRPr lang="cs-CZ"/>
          </a:p>
        </p:txBody>
      </p:sp>
      <p:pic>
        <p:nvPicPr>
          <p:cNvPr id="2050" name="Picture 2" descr="C:\Users\Iva\Desktop\obrázky kinetika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96952"/>
            <a:ext cx="6553721" cy="343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3132975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Obr. 5: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12042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Vliv katalyzátorů: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Další rozdělení katalyzátorů: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</a:t>
            </a:r>
            <a:r>
              <a:rPr lang="cs-CZ" b="1" dirty="0" smtClean="0"/>
              <a:t>pozitivní:</a:t>
            </a:r>
          </a:p>
          <a:p>
            <a:pPr marL="0" indent="0">
              <a:buNone/>
            </a:pPr>
            <a:r>
              <a:rPr lang="cs-CZ" b="1" dirty="0" smtClean="0"/>
              <a:t> </a:t>
            </a:r>
            <a:r>
              <a:rPr lang="cs-CZ" dirty="0"/>
              <a:t> </a:t>
            </a:r>
            <a:r>
              <a:rPr lang="cs-CZ" dirty="0" smtClean="0"/>
              <a:t>         - </a:t>
            </a:r>
            <a:r>
              <a:rPr lang="cs-CZ" dirty="0" smtClean="0"/>
              <a:t>snižují</a:t>
            </a:r>
            <a:r>
              <a:rPr lang="cs-CZ" dirty="0" smtClean="0"/>
              <a:t> </a:t>
            </a:r>
            <a:r>
              <a:rPr lang="cs-CZ" dirty="0" smtClean="0"/>
              <a:t>aktivační energii a tím urychlují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průběh reakcí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</a:t>
            </a:r>
            <a:r>
              <a:rPr lang="cs-CZ" b="1" dirty="0" smtClean="0"/>
              <a:t>negativní (inhibitory):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- zvyšují aktivační energii, tedy zpomalují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průběh reakce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zpomalení nežádoucích reakcí nebo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reakcí s prudkým průběhem (výbuch)</a:t>
            </a:r>
          </a:p>
          <a:p>
            <a:pPr marL="0" indent="0">
              <a:buNone/>
            </a:pPr>
            <a:r>
              <a:rPr lang="cs-CZ" dirty="0" smtClean="0"/>
              <a:t>             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Šipka doprava 4"/>
          <p:cNvSpPr/>
          <p:nvPr/>
        </p:nvSpPr>
        <p:spPr>
          <a:xfrm flipV="1">
            <a:off x="1689245" y="4913582"/>
            <a:ext cx="432048" cy="88844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91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/>
              <a:t>Literatura:</a:t>
            </a:r>
          </a:p>
          <a:p>
            <a:pPr marL="0" indent="0">
              <a:buNone/>
            </a:pPr>
            <a:r>
              <a:rPr lang="cs-CZ" dirty="0"/>
              <a:t>    - Honza J., Mareček A.: </a:t>
            </a:r>
            <a:r>
              <a:rPr lang="cs-CZ" i="1" dirty="0"/>
              <a:t>Chemie pro čtyřletá </a:t>
            </a:r>
          </a:p>
          <a:p>
            <a:pPr marL="0" indent="0">
              <a:buNone/>
            </a:pPr>
            <a:r>
              <a:rPr lang="cs-CZ" i="1" dirty="0"/>
              <a:t>      gymnázia – </a:t>
            </a:r>
            <a:r>
              <a:rPr lang="cs-CZ" i="1" dirty="0" smtClean="0"/>
              <a:t>1. </a:t>
            </a:r>
            <a:r>
              <a:rPr lang="cs-CZ" i="1" dirty="0"/>
              <a:t>díl</a:t>
            </a:r>
            <a:r>
              <a:rPr lang="cs-CZ" dirty="0"/>
              <a:t>. Nakladatelství Olomouc </a:t>
            </a:r>
            <a:r>
              <a:rPr lang="cs-CZ" dirty="0" smtClean="0"/>
              <a:t>2004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u="sng" dirty="0" smtClean="0"/>
              <a:t>Internet:</a:t>
            </a:r>
            <a:endParaRPr lang="cs-CZ" u="sng" dirty="0"/>
          </a:p>
          <a:p>
            <a:pPr marL="0" indent="0">
              <a:buNone/>
            </a:pPr>
            <a:r>
              <a:rPr lang="cs-CZ" dirty="0" smtClean="0"/>
              <a:t>    </a:t>
            </a:r>
            <a:r>
              <a:rPr lang="cs-CZ" dirty="0"/>
              <a:t>-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absolventi.gymcheb.cz/</a:t>
            </a:r>
            <a:r>
              <a:rPr lang="cs-CZ" dirty="0" smtClean="0"/>
              <a:t> - obr. </a:t>
            </a:r>
            <a:r>
              <a:rPr lang="cs-CZ" dirty="0"/>
              <a:t>1</a:t>
            </a:r>
            <a:r>
              <a:rPr lang="cs-CZ" dirty="0" smtClean="0"/>
              <a:t>, 3</a:t>
            </a:r>
            <a:r>
              <a:rPr lang="cs-CZ" dirty="0" smtClean="0"/>
              <a:t>, 4 </a:t>
            </a:r>
            <a:r>
              <a:rPr lang="cs-CZ" smtClean="0"/>
              <a:t>a </a:t>
            </a:r>
            <a:r>
              <a:rPr lang="cs-CZ" smtClean="0"/>
              <a:t>5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Obr. 2 vytvořen v programu </a:t>
            </a:r>
            <a:r>
              <a:rPr lang="cs-CZ" dirty="0" err="1" smtClean="0"/>
              <a:t>ChemSketch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22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poznatky: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24078" indent="-514350"/>
            <a:r>
              <a:rPr lang="cs-CZ" b="1" u="sng" dirty="0" smtClean="0"/>
              <a:t>Reakční kinetika</a:t>
            </a:r>
            <a:r>
              <a:rPr lang="cs-CZ" dirty="0" smtClean="0"/>
              <a:t>: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   - studuje rychlost (dobu) chemických reakcí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     v závislosti na určitých faktorech: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          koncentrace výchozích látek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          teplota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          přítomnost katalyzátorů</a:t>
            </a:r>
          </a:p>
          <a:p>
            <a:pPr marL="109728" indent="0">
              <a:buNone/>
            </a:pPr>
            <a:endParaRPr lang="cs-CZ" dirty="0"/>
          </a:p>
          <a:p>
            <a:pPr marL="452628" indent="-342900"/>
            <a:r>
              <a:rPr lang="cs-CZ" dirty="0" smtClean="0"/>
              <a:t>Co rozumíme </a:t>
            </a:r>
            <a:r>
              <a:rPr lang="cs-CZ" b="1" dirty="0" smtClean="0"/>
              <a:t>chemickou reakcí</a:t>
            </a:r>
            <a:r>
              <a:rPr lang="cs-CZ" dirty="0" smtClean="0"/>
              <a:t>?</a:t>
            </a:r>
          </a:p>
          <a:p>
            <a:pPr marL="452628" indent="-342900"/>
            <a:r>
              <a:rPr lang="cs-CZ" dirty="0" smtClean="0"/>
              <a:t>Jak je definována </a:t>
            </a:r>
            <a:r>
              <a:rPr lang="cs-CZ" b="1" dirty="0" smtClean="0"/>
              <a:t>rychlost reakce</a:t>
            </a:r>
            <a:r>
              <a:rPr lang="cs-CZ" dirty="0" smtClean="0"/>
              <a:t>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115616" y="3167257"/>
            <a:ext cx="432048" cy="45719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1115616" y="3599305"/>
            <a:ext cx="432048" cy="45719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1115616" y="4041068"/>
            <a:ext cx="432048" cy="72008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18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Chemická reakce: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 smtClean="0"/>
              <a:t>Chemická reakce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= děj, jehož podstatou jsou srážky molekul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reaktantů, po nichž následuje zánik některých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vazeb a vytvoření vazeb nových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složitost situace         více teorií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Teorie: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A) teorie aktivních srážek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B) teorie aktivovaného komplexu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899592" y="3573016"/>
            <a:ext cx="360040" cy="72008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3923928" y="3573016"/>
            <a:ext cx="360040" cy="72008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44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) Teorie aktivních srážek: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Mezi molekulami reaktantů dochází ke srážkám</a:t>
            </a:r>
          </a:p>
          <a:p>
            <a:pPr marL="0" indent="0">
              <a:buNone/>
            </a:pPr>
            <a:r>
              <a:rPr lang="cs-CZ" dirty="0" smtClean="0"/>
              <a:t>        srážka je </a:t>
            </a:r>
            <a:r>
              <a:rPr lang="cs-CZ" b="1" dirty="0" smtClean="0"/>
              <a:t>účinná</a:t>
            </a:r>
            <a:r>
              <a:rPr lang="cs-CZ" dirty="0" smtClean="0"/>
              <a:t>, pokud dojde k </a:t>
            </a:r>
            <a:r>
              <a:rPr lang="cs-CZ" dirty="0" err="1" smtClean="0"/>
              <a:t>chem</a:t>
            </a:r>
            <a:r>
              <a:rPr lang="cs-CZ" dirty="0" smtClean="0"/>
              <a:t>. reakci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Kdy bude srážka účinná? 2 kritéria: 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 smtClean="0"/>
              <a:t>1</a:t>
            </a:r>
            <a:r>
              <a:rPr lang="cs-CZ" dirty="0"/>
              <a:t>) Reagující částice </a:t>
            </a:r>
            <a:r>
              <a:rPr lang="cs-CZ" dirty="0" smtClean="0"/>
              <a:t>musí mít </a:t>
            </a:r>
            <a:r>
              <a:rPr lang="cs-CZ" dirty="0"/>
              <a:t>dostatečnou </a:t>
            </a:r>
            <a:r>
              <a:rPr lang="cs-CZ" dirty="0" smtClean="0"/>
              <a:t>energii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= </a:t>
            </a:r>
            <a:r>
              <a:rPr lang="cs-CZ" b="1" dirty="0"/>
              <a:t>aktivační </a:t>
            </a:r>
            <a:r>
              <a:rPr lang="cs-CZ" b="1" dirty="0" smtClean="0"/>
              <a:t>energii E</a:t>
            </a:r>
            <a:r>
              <a:rPr lang="cs-CZ" b="1" baseline="-25000" dirty="0" smtClean="0"/>
              <a:t>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2) Reagující částice musí mít vhodnou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prostorovou orientaci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755576" y="2204864"/>
            <a:ext cx="288032" cy="72008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26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</a:t>
            </a:r>
            <a:r>
              <a:rPr lang="cs-CZ" dirty="0"/>
              <a:t>Teorie aktivních srážek: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1) Reagující </a:t>
            </a:r>
            <a:r>
              <a:rPr lang="cs-CZ" dirty="0"/>
              <a:t>částice musí mít dostatečnou energii 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b="1" dirty="0"/>
              <a:t>aktivační </a:t>
            </a:r>
            <a:r>
              <a:rPr lang="cs-CZ" b="1" dirty="0" smtClean="0"/>
              <a:t>energii E</a:t>
            </a:r>
            <a:r>
              <a:rPr lang="cs-CZ" b="1" baseline="-25000" dirty="0" smtClean="0"/>
              <a:t>A</a:t>
            </a:r>
            <a:r>
              <a:rPr lang="cs-CZ" b="1" dirty="0" smtClean="0"/>
              <a:t>: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         - energie potřebná k rozštěpení vazeb</a:t>
            </a:r>
          </a:p>
          <a:p>
            <a:pPr marL="0" indent="0">
              <a:buNone/>
            </a:pPr>
            <a:r>
              <a:rPr lang="cs-CZ" dirty="0"/>
              <a:t>         - velikost je rovna součtu energií všech </a:t>
            </a:r>
          </a:p>
          <a:p>
            <a:pPr marL="0" indent="0">
              <a:buNone/>
            </a:pPr>
            <a:r>
              <a:rPr lang="cs-CZ" dirty="0"/>
              <a:t>           zanikajících vazeb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2</a:t>
            </a:r>
            <a:r>
              <a:rPr lang="cs-CZ" dirty="0"/>
              <a:t>) Reagující částice musí mít vhodnou </a:t>
            </a:r>
          </a:p>
          <a:p>
            <a:pPr marL="0" indent="0">
              <a:buNone/>
            </a:pPr>
            <a:r>
              <a:rPr lang="cs-CZ" b="1" dirty="0"/>
              <a:t>      prostorovou </a:t>
            </a:r>
            <a:r>
              <a:rPr lang="cs-CZ" b="1" dirty="0" smtClean="0"/>
              <a:t>orientaci</a:t>
            </a:r>
            <a:r>
              <a:rPr lang="cs-CZ" dirty="0" smtClean="0"/>
              <a:t> – musí k sobě být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„správně“ otočeny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88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Teorie aktivních srážek: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5" name="Picture 2" descr="C:\Users\Iva\Desktop\obrázky kinetika\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88840"/>
            <a:ext cx="4608512" cy="4283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656792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Obr. 1: </a:t>
            </a:r>
            <a:endParaRPr lang="cs-CZ" u="sng" dirty="0"/>
          </a:p>
        </p:txBody>
      </p:sp>
      <p:pic>
        <p:nvPicPr>
          <p:cNvPr id="1026" name="Picture 2" descr="C:\Users\Iva\Desktop\en_chem_rc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893" y="2003982"/>
            <a:ext cx="6192688" cy="421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35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Teorie aktivních srážek: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4173088"/>
            <a:ext cx="7467600" cy="2684912"/>
          </a:xfrm>
        </p:spPr>
        <p:txBody>
          <a:bodyPr/>
          <a:lstStyle/>
          <a:p>
            <a:r>
              <a:rPr lang="cs-CZ" b="1" u="sng" dirty="0" smtClean="0"/>
              <a:t>Nevýhody teorie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výsledky neodpovídají experimentálním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poznatkům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srážku nelze přirovnat ke srážce koulí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577459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Obr. 2:</a:t>
            </a:r>
            <a:endParaRPr lang="cs-CZ" u="sng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00807"/>
            <a:ext cx="1447800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635896" y="1700807"/>
            <a:ext cx="1521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ú</a:t>
            </a:r>
            <a:r>
              <a:rPr lang="cs-CZ" sz="1600" dirty="0" smtClean="0"/>
              <a:t>činná srážka</a:t>
            </a:r>
            <a:endParaRPr lang="cs-CZ" sz="1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62468" y="2730406"/>
            <a:ext cx="17491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neúčinná srážka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98888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B) </a:t>
            </a:r>
            <a:r>
              <a:rPr lang="cs-CZ" dirty="0"/>
              <a:t>Teorie </a:t>
            </a:r>
            <a:r>
              <a:rPr lang="cs-CZ" dirty="0" smtClean="0"/>
              <a:t>aktivovaného komplexu: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629128"/>
          </a:xfrm>
        </p:spPr>
        <p:txBody>
          <a:bodyPr/>
          <a:lstStyle/>
          <a:p>
            <a:r>
              <a:rPr lang="cs-CZ" dirty="0" smtClean="0"/>
              <a:t>Soustava prochází stadiem tzv. </a:t>
            </a:r>
            <a:r>
              <a:rPr lang="cs-CZ" b="1" dirty="0" smtClean="0"/>
              <a:t>aktivovaného</a:t>
            </a:r>
            <a:r>
              <a:rPr lang="cs-CZ" dirty="0" smtClean="0"/>
              <a:t> </a:t>
            </a:r>
            <a:r>
              <a:rPr lang="cs-CZ" b="1" dirty="0" smtClean="0"/>
              <a:t>komplexu:</a:t>
            </a:r>
          </a:p>
          <a:p>
            <a:pPr>
              <a:buNone/>
            </a:pPr>
            <a:r>
              <a:rPr lang="cs-CZ" dirty="0" smtClean="0"/>
              <a:t>     - oslabení vazeb v molekulách reaktantů a</a:t>
            </a:r>
          </a:p>
          <a:p>
            <a:pPr>
              <a:buNone/>
            </a:pPr>
            <a:r>
              <a:rPr lang="cs-CZ" dirty="0" smtClean="0"/>
              <a:t>       současná tvorba vazeb nových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- energetická bilance: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- při štěpení původních vazeb spotřeba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energie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- při vzniku vazeb nových uvolnění energie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31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B) Teorie aktivovaného </a:t>
            </a:r>
            <a:r>
              <a:rPr lang="cs-CZ" dirty="0" smtClean="0"/>
              <a:t>komplexu: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C3E2043-10A2-43D9-9C0F-E1DCD0A3134D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3933056"/>
            <a:ext cx="7467600" cy="2540896"/>
          </a:xfrm>
        </p:spPr>
        <p:txBody>
          <a:bodyPr/>
          <a:lstStyle/>
          <a:p>
            <a:r>
              <a:rPr lang="cs-CZ" b="1" u="sng" dirty="0" smtClean="0"/>
              <a:t>Výhody teorie:</a:t>
            </a:r>
          </a:p>
          <a:p>
            <a:pPr marL="0" indent="0">
              <a:buNone/>
            </a:pPr>
            <a:r>
              <a:rPr lang="cs-CZ" dirty="0" smtClean="0"/>
              <a:t>    - výsledky bližší skutečnosti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aktivační teorie k vytvoření aktivovaného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komplexu nižší než aktivační energie u teorie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aktivních srážek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22107" y="1666363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Obr. 3:</a:t>
            </a:r>
            <a:endParaRPr lang="cs-CZ" u="sng" dirty="0"/>
          </a:p>
        </p:txBody>
      </p:sp>
      <p:pic>
        <p:nvPicPr>
          <p:cNvPr id="8" name="Picture 2" descr="C:\Users\Iva\Desktop\obrázky kinetika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51029"/>
            <a:ext cx="4641746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80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624</TotalTime>
  <Words>972</Words>
  <Application>Microsoft Office PowerPoint</Application>
  <PresentationFormat>Předvádění na obrazovce (4:3)</PresentationFormat>
  <Paragraphs>181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Arkýř</vt:lpstr>
      <vt:lpstr>Kinetika chemických reakcí</vt:lpstr>
      <vt:lpstr>Základní poznatky:</vt:lpstr>
      <vt:lpstr>Chemická reakce:</vt:lpstr>
      <vt:lpstr>A) Teorie aktivních srážek:</vt:lpstr>
      <vt:lpstr>A) Teorie aktivních srážek:</vt:lpstr>
      <vt:lpstr>A) Teorie aktivních srážek:</vt:lpstr>
      <vt:lpstr>A) Teorie aktivních srážek:</vt:lpstr>
      <vt:lpstr>B) Teorie aktivovaného komplexu:</vt:lpstr>
      <vt:lpstr>B) Teorie aktivovaného komplexu:</vt:lpstr>
      <vt:lpstr>Základní poznatky:</vt:lpstr>
      <vt:lpstr>Rychlost reakce:</vt:lpstr>
      <vt:lpstr>1) Vliv koncentrace:</vt:lpstr>
      <vt:lpstr>1) Vliv koncentrace:</vt:lpstr>
      <vt:lpstr>1) Vliv koncentrace:</vt:lpstr>
      <vt:lpstr>2) Vliv teploty:</vt:lpstr>
      <vt:lpstr>3) Vliv katalyzátorů:</vt:lpstr>
      <vt:lpstr>3) Vliv katalyzátorů:</vt:lpstr>
      <vt:lpstr>3) Vliv katalyzátorů: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Kinetika chemických reakcí</dc:title>
  <dc:creator>Iva</dc:creator>
  <cp:lastModifiedBy>Iva</cp:lastModifiedBy>
  <cp:revision>43</cp:revision>
  <dcterms:created xsi:type="dcterms:W3CDTF">2012-03-04T18:14:54Z</dcterms:created>
  <dcterms:modified xsi:type="dcterms:W3CDTF">2012-04-19T13:06:41Z</dcterms:modified>
</cp:coreProperties>
</file>